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8.xml" ContentType="application/vnd.openxmlformats-officedocument.presentationml.notesSlide+xml"/>
  <Override PartName="/ppt/ink/ink1.xml" ContentType="application/inkml+xml"/>
  <Override PartName="/ppt/notesSlides/notesSlide29.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2.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3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3"/>
  </p:notesMasterIdLst>
  <p:sldIdLst>
    <p:sldId id="256" r:id="rId2"/>
    <p:sldId id="259" r:id="rId3"/>
    <p:sldId id="2147473436" r:id="rId4"/>
    <p:sldId id="258" r:id="rId5"/>
    <p:sldId id="2147473415" r:id="rId6"/>
    <p:sldId id="260" r:id="rId7"/>
    <p:sldId id="2147473417" r:id="rId8"/>
    <p:sldId id="2147473419" r:id="rId9"/>
    <p:sldId id="2147473421" r:id="rId10"/>
    <p:sldId id="2147473422" r:id="rId11"/>
    <p:sldId id="2147473420" r:id="rId12"/>
    <p:sldId id="2147473423" r:id="rId13"/>
    <p:sldId id="2147473424" r:id="rId14"/>
    <p:sldId id="2147473425" r:id="rId15"/>
    <p:sldId id="2147473426" r:id="rId16"/>
    <p:sldId id="2147473427" r:id="rId17"/>
    <p:sldId id="2147473428" r:id="rId18"/>
    <p:sldId id="2147473431" r:id="rId19"/>
    <p:sldId id="2147473429" r:id="rId20"/>
    <p:sldId id="2147473430" r:id="rId21"/>
    <p:sldId id="2147473432" r:id="rId22"/>
    <p:sldId id="2147473433" r:id="rId23"/>
    <p:sldId id="2147473434" r:id="rId24"/>
    <p:sldId id="2147473435" r:id="rId25"/>
    <p:sldId id="516" r:id="rId26"/>
    <p:sldId id="2147473437" r:id="rId27"/>
    <p:sldId id="518" r:id="rId28"/>
    <p:sldId id="2147473438" r:id="rId29"/>
    <p:sldId id="2147473440" r:id="rId30"/>
    <p:sldId id="520" r:id="rId31"/>
    <p:sldId id="309" r:id="rId32"/>
    <p:sldId id="341" r:id="rId33"/>
    <p:sldId id="2147473416" r:id="rId34"/>
    <p:sldId id="335" r:id="rId35"/>
    <p:sldId id="709" r:id="rId36"/>
    <p:sldId id="1014" r:id="rId37"/>
    <p:sldId id="286" r:id="rId38"/>
    <p:sldId id="1002" r:id="rId39"/>
    <p:sldId id="2147473413" r:id="rId40"/>
    <p:sldId id="2147473442" r:id="rId41"/>
    <p:sldId id="2147473389" r:id="rId42"/>
    <p:sldId id="2147473390" r:id="rId43"/>
    <p:sldId id="2147473392" r:id="rId44"/>
    <p:sldId id="2147473443" r:id="rId45"/>
    <p:sldId id="2147473447" r:id="rId46"/>
    <p:sldId id="2147473448" r:id="rId47"/>
    <p:sldId id="2147473449" r:id="rId48"/>
    <p:sldId id="2147473450" r:id="rId49"/>
    <p:sldId id="2147473451" r:id="rId50"/>
    <p:sldId id="2147473453" r:id="rId51"/>
    <p:sldId id="2147473444"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a:srgbClr val="B214CA"/>
    <a:srgbClr val="A0C0EA"/>
    <a:srgbClr val="C4CC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6"/>
    <p:restoredTop sz="75268"/>
  </p:normalViewPr>
  <p:slideViewPr>
    <p:cSldViewPr snapToGrid="0">
      <p:cViewPr varScale="1">
        <p:scale>
          <a:sx n="70" d="100"/>
          <a:sy n="70" d="100"/>
        </p:scale>
        <p:origin x="163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0.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07/relationships/hdphoto" Target="../media/hdphoto1.wdp"/><Relationship Id="rId1" Type="http://schemas.openxmlformats.org/officeDocument/2006/relationships/image" Target="../media/image19.png"/><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diagrams/_rels/data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20.png"/><Relationship Id="rId2" Type="http://schemas.microsoft.com/office/2007/relationships/hdphoto" Target="../media/hdphoto1.wdp"/><Relationship Id="rId1" Type="http://schemas.openxmlformats.org/officeDocument/2006/relationships/image" Target="../media/image19.png"/><Relationship Id="rId6" Type="http://schemas.openxmlformats.org/officeDocument/2006/relationships/image" Target="../media/image22.png"/><Relationship Id="rId5" Type="http://schemas.microsoft.com/office/2007/relationships/hdphoto" Target="../media/hdphoto2.wdp"/><Relationship Id="rId4" Type="http://schemas.openxmlformats.org/officeDocument/2006/relationships/image" Target="../media/image21.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88FF74-1F88-9F49-A63C-7D648A3DC057}" type="doc">
      <dgm:prSet loTypeId="urn:microsoft.com/office/officeart/2005/8/layout/vList3" loCatId="" qsTypeId="urn:microsoft.com/office/officeart/2005/8/quickstyle/simple5" qsCatId="simple" csTypeId="urn:microsoft.com/office/officeart/2005/8/colors/colorful5" csCatId="colorful" phldr="1"/>
      <dgm:spPr/>
    </dgm:pt>
    <dgm:pt modelId="{6A8ED8FA-0A14-E040-B71C-B6BB6B5AC2BF}">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effectLst/>
              <a:cs typeface="Calibri" panose="020F0502020204030204" pitchFamily="34" charset="0"/>
            </a:rPr>
            <a:t>To describe the </a:t>
          </a:r>
          <a:r>
            <a:rPr lang="en-US" sz="2400" b="0" i="0" u="sng" dirty="0">
              <a:effectLst/>
              <a:cs typeface="Calibri" panose="020F0502020204030204" pitchFamily="34" charset="0"/>
            </a:rPr>
            <a:t>pre-clinical data </a:t>
          </a:r>
          <a:r>
            <a:rPr lang="en-US" sz="2400" b="0" i="0" dirty="0">
              <a:effectLst/>
              <a:cs typeface="Calibri" panose="020F0502020204030204" pitchFamily="34" charset="0"/>
            </a:rPr>
            <a:t>required to support the development of novel treatments into human trials</a:t>
          </a:r>
          <a:endParaRPr lang="en-US" sz="2400" dirty="0">
            <a:cs typeface="Calibri" panose="020F0502020204030204" pitchFamily="34" charset="0"/>
          </a:endParaRPr>
        </a:p>
      </dgm:t>
    </dgm:pt>
    <dgm:pt modelId="{DE215AE8-7B4F-804C-BA6F-822D3A268626}" type="parTrans" cxnId="{3EC45BE5-C98F-EA4E-BFE2-9DC9B308251E}">
      <dgm:prSet/>
      <dgm:spPr/>
      <dgm:t>
        <a:bodyPr/>
        <a:lstStyle/>
        <a:p>
          <a:endParaRPr lang="en-US"/>
        </a:p>
      </dgm:t>
    </dgm:pt>
    <dgm:pt modelId="{7CAA92DC-E0A7-E046-9900-AEC55A39929D}" type="sibTrans" cxnId="{3EC45BE5-C98F-EA4E-BFE2-9DC9B308251E}">
      <dgm:prSet/>
      <dgm:spPr/>
      <dgm:t>
        <a:bodyPr/>
        <a:lstStyle/>
        <a:p>
          <a:endParaRPr lang="en-US"/>
        </a:p>
      </dgm:t>
    </dgm:pt>
    <dgm:pt modelId="{80699D19-1EDE-9C47-BA36-D0C6F6447268}">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effectLst/>
              <a:cs typeface="Calibri" panose="020F0502020204030204" pitchFamily="34" charset="0"/>
            </a:rPr>
            <a:t>To discuss the </a:t>
          </a:r>
          <a:r>
            <a:rPr lang="en-US" sz="2400" b="0" i="0" u="sng" dirty="0">
              <a:effectLst/>
              <a:cs typeface="Calibri" panose="020F0502020204030204" pitchFamily="34" charset="0"/>
            </a:rPr>
            <a:t>fundamentals of phase I </a:t>
          </a:r>
          <a:r>
            <a:rPr lang="en-US" sz="2400" b="0" i="0" dirty="0">
              <a:effectLst/>
              <a:cs typeface="Calibri" panose="020F0502020204030204" pitchFamily="34" charset="0"/>
            </a:rPr>
            <a:t>trial design</a:t>
          </a:r>
          <a:endParaRPr lang="en-US" sz="2400" dirty="0">
            <a:cs typeface="Calibri" panose="020F0502020204030204" pitchFamily="34" charset="0"/>
          </a:endParaRPr>
        </a:p>
      </dgm:t>
    </dgm:pt>
    <dgm:pt modelId="{AD3D875E-D60D-0848-B20A-1519DC5E4786}" type="parTrans" cxnId="{20230872-AE5D-724A-A81A-F17FFBBDD63A}">
      <dgm:prSet/>
      <dgm:spPr/>
      <dgm:t>
        <a:bodyPr/>
        <a:lstStyle/>
        <a:p>
          <a:endParaRPr lang="en-US"/>
        </a:p>
      </dgm:t>
    </dgm:pt>
    <dgm:pt modelId="{851F5672-4D0C-F34B-A0CE-CB61A1901753}" type="sibTrans" cxnId="{20230872-AE5D-724A-A81A-F17FFBBDD63A}">
      <dgm:prSet/>
      <dgm:spPr/>
      <dgm:t>
        <a:bodyPr/>
        <a:lstStyle/>
        <a:p>
          <a:endParaRPr lang="en-US"/>
        </a:p>
      </dgm:t>
    </dgm:pt>
    <dgm:pt modelId="{74CF96C4-95EC-F146-AEA1-573616C8F0E8}">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effectLst/>
              <a:cs typeface="Calibri" panose="020F0502020204030204" pitchFamily="34" charset="0"/>
            </a:rPr>
            <a:t>To highlight the </a:t>
          </a:r>
          <a:r>
            <a:rPr lang="en-US" sz="2400" b="0" i="0" u="sng" dirty="0">
              <a:effectLst/>
              <a:cs typeface="Calibri" panose="020F0502020204030204" pitchFamily="34" charset="0"/>
            </a:rPr>
            <a:t>changes </a:t>
          </a:r>
          <a:r>
            <a:rPr lang="en-US" sz="2400" b="0" i="0" dirty="0">
              <a:effectLst/>
              <a:cs typeface="Calibri" panose="020F0502020204030204" pitchFamily="34" charset="0"/>
            </a:rPr>
            <a:t>in early phase drug development</a:t>
          </a:r>
        </a:p>
      </dgm:t>
    </dgm:pt>
    <dgm:pt modelId="{66A8549E-425F-A04B-A8D1-56CB82416CC6}" type="parTrans" cxnId="{78478EAD-0EE9-964B-AD3B-E1A8690E6D07}">
      <dgm:prSet/>
      <dgm:spPr/>
      <dgm:t>
        <a:bodyPr/>
        <a:lstStyle/>
        <a:p>
          <a:endParaRPr lang="en-US"/>
        </a:p>
      </dgm:t>
    </dgm:pt>
    <dgm:pt modelId="{7C0D9093-A8A8-6745-ADE8-50790191DB43}" type="sibTrans" cxnId="{78478EAD-0EE9-964B-AD3B-E1A8690E6D07}">
      <dgm:prSet/>
      <dgm:spPr/>
      <dgm:t>
        <a:bodyPr/>
        <a:lstStyle/>
        <a:p>
          <a:endParaRPr lang="en-US"/>
        </a:p>
      </dgm:t>
    </dgm:pt>
    <dgm:pt modelId="{6593F4A8-62AF-6447-A86C-6EF36D46DEA1}" type="pres">
      <dgm:prSet presAssocID="{9C88FF74-1F88-9F49-A63C-7D648A3DC057}" presName="linearFlow" presStyleCnt="0">
        <dgm:presLayoutVars>
          <dgm:dir/>
          <dgm:resizeHandles val="exact"/>
        </dgm:presLayoutVars>
      </dgm:prSet>
      <dgm:spPr/>
    </dgm:pt>
    <dgm:pt modelId="{FBF7943D-AFFF-364B-B8B2-BD252F31F7EF}" type="pres">
      <dgm:prSet presAssocID="{6A8ED8FA-0A14-E040-B71C-B6BB6B5AC2BF}" presName="composite" presStyleCnt="0"/>
      <dgm:spPr/>
    </dgm:pt>
    <dgm:pt modelId="{161309C0-9BDC-9948-8067-6E6BE4B3E36C}" type="pres">
      <dgm:prSet presAssocID="{6A8ED8FA-0A14-E040-B71C-B6BB6B5AC2B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92DC469B-69AE-BF4C-88B9-3A857406539D}" type="pres">
      <dgm:prSet presAssocID="{6A8ED8FA-0A14-E040-B71C-B6BB6B5AC2BF}" presName="txShp" presStyleLbl="node1" presStyleIdx="0" presStyleCnt="3">
        <dgm:presLayoutVars>
          <dgm:bulletEnabled val="1"/>
        </dgm:presLayoutVars>
      </dgm:prSet>
      <dgm:spPr/>
    </dgm:pt>
    <dgm:pt modelId="{C50D86C4-25DE-2A46-AA8A-0036306B3B5F}" type="pres">
      <dgm:prSet presAssocID="{7CAA92DC-E0A7-E046-9900-AEC55A39929D}" presName="spacing" presStyleCnt="0"/>
      <dgm:spPr/>
    </dgm:pt>
    <dgm:pt modelId="{1B215FCC-42C3-934A-B782-8F4D878F3022}" type="pres">
      <dgm:prSet presAssocID="{80699D19-1EDE-9C47-BA36-D0C6F6447268}" presName="composite" presStyleCnt="0"/>
      <dgm:spPr/>
    </dgm:pt>
    <dgm:pt modelId="{3E7F5405-4568-7C40-B4A5-F30CEED4E984}" type="pres">
      <dgm:prSet presAssocID="{80699D19-1EDE-9C47-BA36-D0C6F644726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263127A-1A1B-1841-8CB7-70CCFC8FDBA7}" type="pres">
      <dgm:prSet presAssocID="{80699D19-1EDE-9C47-BA36-D0C6F6447268}" presName="txShp" presStyleLbl="node1" presStyleIdx="1" presStyleCnt="3">
        <dgm:presLayoutVars>
          <dgm:bulletEnabled val="1"/>
        </dgm:presLayoutVars>
      </dgm:prSet>
      <dgm:spPr/>
    </dgm:pt>
    <dgm:pt modelId="{91C3B8B4-AD8C-3741-8BD3-77939071BC9E}" type="pres">
      <dgm:prSet presAssocID="{851F5672-4D0C-F34B-A0CE-CB61A1901753}" presName="spacing" presStyleCnt="0"/>
      <dgm:spPr/>
    </dgm:pt>
    <dgm:pt modelId="{A2C8E515-E253-664C-A1AC-1987847ED03F}" type="pres">
      <dgm:prSet presAssocID="{74CF96C4-95EC-F146-AEA1-573616C8F0E8}" presName="composite" presStyleCnt="0"/>
      <dgm:spPr/>
    </dgm:pt>
    <dgm:pt modelId="{8FEBF23F-432F-704F-A7CB-BF444CAE4359}" type="pres">
      <dgm:prSet presAssocID="{74CF96C4-95EC-F146-AEA1-573616C8F0E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0EF74D28-0E60-B046-9564-737CB6B7B1F0}" type="pres">
      <dgm:prSet presAssocID="{74CF96C4-95EC-F146-AEA1-573616C8F0E8}" presName="txShp" presStyleLbl="node1" presStyleIdx="2" presStyleCnt="3">
        <dgm:presLayoutVars>
          <dgm:bulletEnabled val="1"/>
        </dgm:presLayoutVars>
      </dgm:prSet>
      <dgm:spPr/>
    </dgm:pt>
  </dgm:ptLst>
  <dgm:cxnLst>
    <dgm:cxn modelId="{CD683311-CACE-E44A-B811-CD1C651BB170}" type="presOf" srcId="{74CF96C4-95EC-F146-AEA1-573616C8F0E8}" destId="{0EF74D28-0E60-B046-9564-737CB6B7B1F0}" srcOrd="0" destOrd="0" presId="urn:microsoft.com/office/officeart/2005/8/layout/vList3"/>
    <dgm:cxn modelId="{59C0FC20-CA93-B643-A586-8F070F212749}" type="presOf" srcId="{80699D19-1EDE-9C47-BA36-D0C6F6447268}" destId="{B263127A-1A1B-1841-8CB7-70CCFC8FDBA7}" srcOrd="0" destOrd="0" presId="urn:microsoft.com/office/officeart/2005/8/layout/vList3"/>
    <dgm:cxn modelId="{20230872-AE5D-724A-A81A-F17FFBBDD63A}" srcId="{9C88FF74-1F88-9F49-A63C-7D648A3DC057}" destId="{80699D19-1EDE-9C47-BA36-D0C6F6447268}" srcOrd="1" destOrd="0" parTransId="{AD3D875E-D60D-0848-B20A-1519DC5E4786}" sibTransId="{851F5672-4D0C-F34B-A0CE-CB61A1901753}"/>
    <dgm:cxn modelId="{124D797B-135A-1F4D-8889-12026FB274FE}" type="presOf" srcId="{6A8ED8FA-0A14-E040-B71C-B6BB6B5AC2BF}" destId="{92DC469B-69AE-BF4C-88B9-3A857406539D}" srcOrd="0" destOrd="0" presId="urn:microsoft.com/office/officeart/2005/8/layout/vList3"/>
    <dgm:cxn modelId="{78478EAD-0EE9-964B-AD3B-E1A8690E6D07}" srcId="{9C88FF74-1F88-9F49-A63C-7D648A3DC057}" destId="{74CF96C4-95EC-F146-AEA1-573616C8F0E8}" srcOrd="2" destOrd="0" parTransId="{66A8549E-425F-A04B-A8D1-56CB82416CC6}" sibTransId="{7C0D9093-A8A8-6745-ADE8-50790191DB43}"/>
    <dgm:cxn modelId="{AE31C6E2-CA1C-3F43-95AD-C1AFB12D3F5A}" type="presOf" srcId="{9C88FF74-1F88-9F49-A63C-7D648A3DC057}" destId="{6593F4A8-62AF-6447-A86C-6EF36D46DEA1}" srcOrd="0" destOrd="0" presId="urn:microsoft.com/office/officeart/2005/8/layout/vList3"/>
    <dgm:cxn modelId="{3EC45BE5-C98F-EA4E-BFE2-9DC9B308251E}" srcId="{9C88FF74-1F88-9F49-A63C-7D648A3DC057}" destId="{6A8ED8FA-0A14-E040-B71C-B6BB6B5AC2BF}" srcOrd="0" destOrd="0" parTransId="{DE215AE8-7B4F-804C-BA6F-822D3A268626}" sibTransId="{7CAA92DC-E0A7-E046-9900-AEC55A39929D}"/>
    <dgm:cxn modelId="{5794D8B6-9CD7-5845-B838-CB74AA3ED580}" type="presParOf" srcId="{6593F4A8-62AF-6447-A86C-6EF36D46DEA1}" destId="{FBF7943D-AFFF-364B-B8B2-BD252F31F7EF}" srcOrd="0" destOrd="0" presId="urn:microsoft.com/office/officeart/2005/8/layout/vList3"/>
    <dgm:cxn modelId="{226F52D9-6D6C-5F4A-AF2E-C8A2A6D9936C}" type="presParOf" srcId="{FBF7943D-AFFF-364B-B8B2-BD252F31F7EF}" destId="{161309C0-9BDC-9948-8067-6E6BE4B3E36C}" srcOrd="0" destOrd="0" presId="urn:microsoft.com/office/officeart/2005/8/layout/vList3"/>
    <dgm:cxn modelId="{9C865EA8-7F33-B241-A8EB-342AA9EBC914}" type="presParOf" srcId="{FBF7943D-AFFF-364B-B8B2-BD252F31F7EF}" destId="{92DC469B-69AE-BF4C-88B9-3A857406539D}" srcOrd="1" destOrd="0" presId="urn:microsoft.com/office/officeart/2005/8/layout/vList3"/>
    <dgm:cxn modelId="{AD9B0441-65E3-9F4A-828A-8600DB9E9DB5}" type="presParOf" srcId="{6593F4A8-62AF-6447-A86C-6EF36D46DEA1}" destId="{C50D86C4-25DE-2A46-AA8A-0036306B3B5F}" srcOrd="1" destOrd="0" presId="urn:microsoft.com/office/officeart/2005/8/layout/vList3"/>
    <dgm:cxn modelId="{56B61278-29D0-6649-AD99-CEE6D5322FEF}" type="presParOf" srcId="{6593F4A8-62AF-6447-A86C-6EF36D46DEA1}" destId="{1B215FCC-42C3-934A-B782-8F4D878F3022}" srcOrd="2" destOrd="0" presId="urn:microsoft.com/office/officeart/2005/8/layout/vList3"/>
    <dgm:cxn modelId="{FB7C923E-D6D8-8546-9D91-A5921AFC60D4}" type="presParOf" srcId="{1B215FCC-42C3-934A-B782-8F4D878F3022}" destId="{3E7F5405-4568-7C40-B4A5-F30CEED4E984}" srcOrd="0" destOrd="0" presId="urn:microsoft.com/office/officeart/2005/8/layout/vList3"/>
    <dgm:cxn modelId="{9A59FDB2-0533-4946-BE38-722447CAAB8C}" type="presParOf" srcId="{1B215FCC-42C3-934A-B782-8F4D878F3022}" destId="{B263127A-1A1B-1841-8CB7-70CCFC8FDBA7}" srcOrd="1" destOrd="0" presId="urn:microsoft.com/office/officeart/2005/8/layout/vList3"/>
    <dgm:cxn modelId="{6135381E-AB2E-874D-B84A-1BC9B5D01475}" type="presParOf" srcId="{6593F4A8-62AF-6447-A86C-6EF36D46DEA1}" destId="{91C3B8B4-AD8C-3741-8BD3-77939071BC9E}" srcOrd="3" destOrd="0" presId="urn:microsoft.com/office/officeart/2005/8/layout/vList3"/>
    <dgm:cxn modelId="{7655DFBE-15EB-1C44-80D2-D7C09C0C1B85}" type="presParOf" srcId="{6593F4A8-62AF-6447-A86C-6EF36D46DEA1}" destId="{A2C8E515-E253-664C-A1AC-1987847ED03F}" srcOrd="4" destOrd="0" presId="urn:microsoft.com/office/officeart/2005/8/layout/vList3"/>
    <dgm:cxn modelId="{88DD94B6-0E75-FE4A-9E64-8A05CC23EA69}" type="presParOf" srcId="{A2C8E515-E253-664C-A1AC-1987847ED03F}" destId="{8FEBF23F-432F-704F-A7CB-BF444CAE4359}" srcOrd="0" destOrd="0" presId="urn:microsoft.com/office/officeart/2005/8/layout/vList3"/>
    <dgm:cxn modelId="{7A732011-431E-5E45-B5F2-630B2D0C36B9}" type="presParOf" srcId="{A2C8E515-E253-664C-A1AC-1987847ED03F}" destId="{0EF74D28-0E60-B046-9564-737CB6B7B1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FEFDB7-1898-1F4B-BD6F-C34E93F53CA9}" type="doc">
      <dgm:prSet loTypeId="urn:microsoft.com/office/officeart/2005/8/layout/vList3" loCatId="" qsTypeId="urn:microsoft.com/office/officeart/2005/8/quickstyle/3d3" qsCatId="3D" csTypeId="urn:microsoft.com/office/officeart/2005/8/colors/accent1_1" csCatId="accent1" phldr="1"/>
      <dgm:spPr/>
    </dgm:pt>
    <dgm:pt modelId="{0C46966C-170A-5B41-BAEF-A193B5C793C7}">
      <dgm:prSet phldrT="[Text]"/>
      <dgm:spPr/>
      <dgm:t>
        <a:bodyPr/>
        <a:lstStyle/>
        <a:p>
          <a:pPr algn="l"/>
          <a:r>
            <a:rPr lang="en-US" dirty="0"/>
            <a:t>Toxicity that is </a:t>
          </a:r>
          <a:r>
            <a:rPr lang="en-US" u="sng" dirty="0"/>
            <a:t>considered unacceptable </a:t>
          </a:r>
          <a:r>
            <a:rPr lang="en-US" dirty="0"/>
            <a:t>(due to severity and/or irreversibility) and limits further dose escalation</a:t>
          </a:r>
        </a:p>
      </dgm:t>
    </dgm:pt>
    <dgm:pt modelId="{6EB06A09-A598-584A-88FB-15A3B93ECA7B}" type="parTrans" cxnId="{3E3BC641-E117-EA4B-8064-FB1027D46BB2}">
      <dgm:prSet/>
      <dgm:spPr/>
      <dgm:t>
        <a:bodyPr/>
        <a:lstStyle/>
        <a:p>
          <a:endParaRPr lang="en-US"/>
        </a:p>
      </dgm:t>
    </dgm:pt>
    <dgm:pt modelId="{795B304D-6DE9-2C46-80D2-0BDC31F949EE}" type="sibTrans" cxnId="{3E3BC641-E117-EA4B-8064-FB1027D46BB2}">
      <dgm:prSet/>
      <dgm:spPr/>
      <dgm:t>
        <a:bodyPr/>
        <a:lstStyle/>
        <a:p>
          <a:endParaRPr lang="en-US"/>
        </a:p>
      </dgm:t>
    </dgm:pt>
    <dgm:pt modelId="{E8A8E771-733F-7044-A67D-E65164C1089A}">
      <dgm:prSet phldrT="[Text]"/>
      <dgm:spPr/>
      <dgm:t>
        <a:bodyPr/>
        <a:lstStyle/>
        <a:p>
          <a:pPr algn="l"/>
          <a:r>
            <a:rPr lang="en-US" dirty="0"/>
            <a:t>Specified using </a:t>
          </a:r>
          <a:r>
            <a:rPr lang="en-US" u="sng" dirty="0"/>
            <a:t>standardized grading </a:t>
          </a:r>
          <a:r>
            <a:rPr lang="en-US" dirty="0"/>
            <a:t>criteria (</a:t>
          </a:r>
          <a:r>
            <a:rPr lang="en-US" dirty="0" err="1"/>
            <a:t>ie</a:t>
          </a:r>
          <a:r>
            <a:rPr lang="en-US" dirty="0"/>
            <a:t>. CTCAE)</a:t>
          </a:r>
        </a:p>
      </dgm:t>
    </dgm:pt>
    <dgm:pt modelId="{F59508BF-B6E2-FD40-9AAE-852EC575EFA3}" type="parTrans" cxnId="{5BA9C0BB-CCEA-6C45-938E-F1524208DDE1}">
      <dgm:prSet/>
      <dgm:spPr/>
      <dgm:t>
        <a:bodyPr/>
        <a:lstStyle/>
        <a:p>
          <a:endParaRPr lang="en-US"/>
        </a:p>
      </dgm:t>
    </dgm:pt>
    <dgm:pt modelId="{F789EA91-BE1B-EE45-85BD-3EEB916630F1}" type="sibTrans" cxnId="{5BA9C0BB-CCEA-6C45-938E-F1524208DDE1}">
      <dgm:prSet/>
      <dgm:spPr/>
      <dgm:t>
        <a:bodyPr/>
        <a:lstStyle/>
        <a:p>
          <a:endParaRPr lang="en-US"/>
        </a:p>
      </dgm:t>
    </dgm:pt>
    <dgm:pt modelId="{DFB652A3-7745-E942-B2B8-4C7DACC88316}">
      <dgm:prSet phldrT="[Text]"/>
      <dgm:spPr/>
      <dgm:t>
        <a:bodyPr/>
        <a:lstStyle/>
        <a:p>
          <a:pPr algn="l"/>
          <a:r>
            <a:rPr lang="en-US" u="none" dirty="0"/>
            <a:t>Typically</a:t>
          </a:r>
          <a:r>
            <a:rPr lang="en-US" dirty="0"/>
            <a:t> defined based on toxicity seen in the first cycle (</a:t>
          </a:r>
          <a:r>
            <a:rPr lang="en-US" u="sng" dirty="0"/>
            <a:t>DLT period</a:t>
          </a:r>
          <a:r>
            <a:rPr lang="en-US" dirty="0"/>
            <a:t>)</a:t>
          </a:r>
        </a:p>
      </dgm:t>
    </dgm:pt>
    <dgm:pt modelId="{AE9E0BE0-D4D4-4A42-81A9-C050A2EF42DC}" type="parTrans" cxnId="{EC9F839E-237D-7D4F-ABDC-65EFEBA2409D}">
      <dgm:prSet/>
      <dgm:spPr/>
      <dgm:t>
        <a:bodyPr/>
        <a:lstStyle/>
        <a:p>
          <a:endParaRPr lang="en-US"/>
        </a:p>
      </dgm:t>
    </dgm:pt>
    <dgm:pt modelId="{9A234E68-BF13-C540-ADA7-273BA802DE2C}" type="sibTrans" cxnId="{EC9F839E-237D-7D4F-ABDC-65EFEBA2409D}">
      <dgm:prSet/>
      <dgm:spPr/>
      <dgm:t>
        <a:bodyPr/>
        <a:lstStyle/>
        <a:p>
          <a:endParaRPr lang="en-US"/>
        </a:p>
      </dgm:t>
    </dgm:pt>
    <dgm:pt modelId="{F3B7BAAF-AAD2-744A-9A37-E0A3DDE8120A}">
      <dgm:prSet/>
      <dgm:spPr/>
      <dgm:t>
        <a:bodyPr/>
        <a:lstStyle/>
        <a:p>
          <a:pPr algn="l"/>
          <a:r>
            <a:rPr lang="en-US" dirty="0"/>
            <a:t>DLT is </a:t>
          </a:r>
          <a:r>
            <a:rPr lang="en-US" u="sng" dirty="0"/>
            <a:t>defined in advance </a:t>
          </a:r>
          <a:r>
            <a:rPr lang="en-US" dirty="0"/>
            <a:t>prior to beginning the trial and is protocol-specific</a:t>
          </a:r>
        </a:p>
      </dgm:t>
    </dgm:pt>
    <dgm:pt modelId="{CCB46C07-7CF5-2043-B9DC-6AA49496C7EA}" type="parTrans" cxnId="{3C3DA8B0-8A33-9E48-894A-EAA067A1F4DC}">
      <dgm:prSet/>
      <dgm:spPr/>
      <dgm:t>
        <a:bodyPr/>
        <a:lstStyle/>
        <a:p>
          <a:endParaRPr lang="en-US"/>
        </a:p>
      </dgm:t>
    </dgm:pt>
    <dgm:pt modelId="{24215F47-E9D6-6745-97A2-7E568EFC8227}" type="sibTrans" cxnId="{3C3DA8B0-8A33-9E48-894A-EAA067A1F4DC}">
      <dgm:prSet/>
      <dgm:spPr/>
      <dgm:t>
        <a:bodyPr/>
        <a:lstStyle/>
        <a:p>
          <a:endParaRPr lang="en-US"/>
        </a:p>
      </dgm:t>
    </dgm:pt>
    <dgm:pt modelId="{DE1C8A61-CDBA-EC4B-A951-00E21BA46809}" type="pres">
      <dgm:prSet presAssocID="{16FEFDB7-1898-1F4B-BD6F-C34E93F53CA9}" presName="linearFlow" presStyleCnt="0">
        <dgm:presLayoutVars>
          <dgm:dir/>
          <dgm:resizeHandles val="exact"/>
        </dgm:presLayoutVars>
      </dgm:prSet>
      <dgm:spPr/>
    </dgm:pt>
    <dgm:pt modelId="{33FEFFBD-E0CC-BB43-8A3E-FFF7518018B1}" type="pres">
      <dgm:prSet presAssocID="{0C46966C-170A-5B41-BAEF-A193B5C793C7}" presName="composite" presStyleCnt="0"/>
      <dgm:spPr/>
    </dgm:pt>
    <dgm:pt modelId="{9A4ED77A-F24C-4743-9D4B-80C782B1424B}" type="pres">
      <dgm:prSet presAssocID="{0C46966C-170A-5B41-BAEF-A193B5C793C7}" presName="imgShp" presStyleLbl="fgImgPlace1" presStyleIdx="0" presStyleCnt="4"/>
      <dgm:spPr>
        <a:blipFill>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2000" b="-2000"/>
          </a:stretch>
        </a:blipFill>
      </dgm:spPr>
    </dgm:pt>
    <dgm:pt modelId="{D1CAA3DC-C9E7-7D46-8145-D4ECFF13F9F3}" type="pres">
      <dgm:prSet presAssocID="{0C46966C-170A-5B41-BAEF-A193B5C793C7}" presName="txShp" presStyleLbl="node1" presStyleIdx="0" presStyleCnt="4">
        <dgm:presLayoutVars>
          <dgm:bulletEnabled val="1"/>
        </dgm:presLayoutVars>
      </dgm:prSet>
      <dgm:spPr/>
    </dgm:pt>
    <dgm:pt modelId="{CC62A4CC-085A-0745-9F37-99CF296BC1CC}" type="pres">
      <dgm:prSet presAssocID="{795B304D-6DE9-2C46-80D2-0BDC31F949EE}" presName="spacing" presStyleCnt="0"/>
      <dgm:spPr/>
    </dgm:pt>
    <dgm:pt modelId="{8D638D1B-BAD8-A14F-8E87-E25427C0E036}" type="pres">
      <dgm:prSet presAssocID="{E8A8E771-733F-7044-A67D-E65164C1089A}" presName="composite" presStyleCnt="0"/>
      <dgm:spPr/>
    </dgm:pt>
    <dgm:pt modelId="{8D38B2FF-7300-8E40-AB9B-9BC354812F90}" type="pres">
      <dgm:prSet presAssocID="{E8A8E771-733F-7044-A67D-E65164C1089A}" presName="imgShp" presStyleLbl="fgImgPlace1" presStyleIdx="1" presStyleCnt="4"/>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t="-1000" b="-1000"/>
          </a:stretch>
        </a:blipFill>
      </dgm:spPr>
    </dgm:pt>
    <dgm:pt modelId="{AB085DD1-583C-F04D-A1EF-D64C341915EB}" type="pres">
      <dgm:prSet presAssocID="{E8A8E771-733F-7044-A67D-E65164C1089A}" presName="txShp" presStyleLbl="node1" presStyleIdx="1" presStyleCnt="4">
        <dgm:presLayoutVars>
          <dgm:bulletEnabled val="1"/>
        </dgm:presLayoutVars>
      </dgm:prSet>
      <dgm:spPr/>
    </dgm:pt>
    <dgm:pt modelId="{1DA03C67-1E87-EA48-9B42-14802B1F28FB}" type="pres">
      <dgm:prSet presAssocID="{F789EA91-BE1B-EE45-85BD-3EEB916630F1}" presName="spacing" presStyleCnt="0"/>
      <dgm:spPr/>
    </dgm:pt>
    <dgm:pt modelId="{5591A0E3-F177-DA46-A551-CB363BE7B740}" type="pres">
      <dgm:prSet presAssocID="{F3B7BAAF-AAD2-744A-9A37-E0A3DDE8120A}" presName="composite" presStyleCnt="0"/>
      <dgm:spPr/>
    </dgm:pt>
    <dgm:pt modelId="{69C229D7-F0D7-8642-A2F4-93313A59C595}" type="pres">
      <dgm:prSet presAssocID="{F3B7BAAF-AAD2-744A-9A37-E0A3DDE8120A}" presName="imgShp" presStyleLbl="fgImgPlace1" presStyleIdx="2" presStyleCnt="4"/>
      <dgm:spPr>
        <a:blipFill>
          <a:blip xmlns:r="http://schemas.openxmlformats.org/officeDocument/2006/relationships"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l="-9000" r="-9000"/>
          </a:stretch>
        </a:blipFill>
      </dgm:spPr>
    </dgm:pt>
    <dgm:pt modelId="{4D6F678C-9EA1-F642-8614-817B483A37D5}" type="pres">
      <dgm:prSet presAssocID="{F3B7BAAF-AAD2-744A-9A37-E0A3DDE8120A}" presName="txShp" presStyleLbl="node1" presStyleIdx="2" presStyleCnt="4">
        <dgm:presLayoutVars>
          <dgm:bulletEnabled val="1"/>
        </dgm:presLayoutVars>
      </dgm:prSet>
      <dgm:spPr/>
    </dgm:pt>
    <dgm:pt modelId="{27797906-4E06-4D41-B0CB-1A4C342D113C}" type="pres">
      <dgm:prSet presAssocID="{24215F47-E9D6-6745-97A2-7E568EFC8227}" presName="spacing" presStyleCnt="0"/>
      <dgm:spPr/>
    </dgm:pt>
    <dgm:pt modelId="{D084F7DF-161B-FC44-B130-A972B014B95B}" type="pres">
      <dgm:prSet presAssocID="{DFB652A3-7745-E942-B2B8-4C7DACC88316}" presName="composite" presStyleCnt="0"/>
      <dgm:spPr/>
    </dgm:pt>
    <dgm:pt modelId="{33F042CD-0961-5D45-8AF3-F48451272422}" type="pres">
      <dgm:prSet presAssocID="{DFB652A3-7745-E942-B2B8-4C7DACC88316}" presName="imgShp" presStyleLbl="fgImgPlace1" presStyleIdx="3" presStyleCnt="4"/>
      <dgm:spPr>
        <a:blipFill>
          <a:blip xmlns:r="http://schemas.openxmlformats.org/officeDocument/2006/relationships"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l="-3000" r="-3000"/>
          </a:stretch>
        </a:blipFill>
      </dgm:spPr>
    </dgm:pt>
    <dgm:pt modelId="{B02A0C9F-6D4D-9A40-BACA-0B2F4709BAAF}" type="pres">
      <dgm:prSet presAssocID="{DFB652A3-7745-E942-B2B8-4C7DACC88316}" presName="txShp" presStyleLbl="node1" presStyleIdx="3" presStyleCnt="4">
        <dgm:presLayoutVars>
          <dgm:bulletEnabled val="1"/>
        </dgm:presLayoutVars>
      </dgm:prSet>
      <dgm:spPr/>
    </dgm:pt>
  </dgm:ptLst>
  <dgm:cxnLst>
    <dgm:cxn modelId="{84588A0D-BBA5-0245-9A97-71EDA74A62AB}" type="presOf" srcId="{E8A8E771-733F-7044-A67D-E65164C1089A}" destId="{AB085DD1-583C-F04D-A1EF-D64C341915EB}" srcOrd="0" destOrd="0" presId="urn:microsoft.com/office/officeart/2005/8/layout/vList3"/>
    <dgm:cxn modelId="{BCA3833D-B856-354F-A8C4-737202A384EA}" type="presOf" srcId="{0C46966C-170A-5B41-BAEF-A193B5C793C7}" destId="{D1CAA3DC-C9E7-7D46-8145-D4ECFF13F9F3}" srcOrd="0" destOrd="0" presId="urn:microsoft.com/office/officeart/2005/8/layout/vList3"/>
    <dgm:cxn modelId="{3E3BC641-E117-EA4B-8064-FB1027D46BB2}" srcId="{16FEFDB7-1898-1F4B-BD6F-C34E93F53CA9}" destId="{0C46966C-170A-5B41-BAEF-A193B5C793C7}" srcOrd="0" destOrd="0" parTransId="{6EB06A09-A598-584A-88FB-15A3B93ECA7B}" sibTransId="{795B304D-6DE9-2C46-80D2-0BDC31F949EE}"/>
    <dgm:cxn modelId="{EC9F839E-237D-7D4F-ABDC-65EFEBA2409D}" srcId="{16FEFDB7-1898-1F4B-BD6F-C34E93F53CA9}" destId="{DFB652A3-7745-E942-B2B8-4C7DACC88316}" srcOrd="3" destOrd="0" parTransId="{AE9E0BE0-D4D4-4A42-81A9-C050A2EF42DC}" sibTransId="{9A234E68-BF13-C540-ADA7-273BA802DE2C}"/>
    <dgm:cxn modelId="{A98D07A7-5750-C648-BD6B-A881D90EE02C}" type="presOf" srcId="{F3B7BAAF-AAD2-744A-9A37-E0A3DDE8120A}" destId="{4D6F678C-9EA1-F642-8614-817B483A37D5}" srcOrd="0" destOrd="0" presId="urn:microsoft.com/office/officeart/2005/8/layout/vList3"/>
    <dgm:cxn modelId="{3C3DA8B0-8A33-9E48-894A-EAA067A1F4DC}" srcId="{16FEFDB7-1898-1F4B-BD6F-C34E93F53CA9}" destId="{F3B7BAAF-AAD2-744A-9A37-E0A3DDE8120A}" srcOrd="2" destOrd="0" parTransId="{CCB46C07-7CF5-2043-B9DC-6AA49496C7EA}" sibTransId="{24215F47-E9D6-6745-97A2-7E568EFC8227}"/>
    <dgm:cxn modelId="{D595C4B5-E825-4844-A97F-A4E6D3E66D9B}" type="presOf" srcId="{16FEFDB7-1898-1F4B-BD6F-C34E93F53CA9}" destId="{DE1C8A61-CDBA-EC4B-A951-00E21BA46809}" srcOrd="0" destOrd="0" presId="urn:microsoft.com/office/officeart/2005/8/layout/vList3"/>
    <dgm:cxn modelId="{5B3180BB-2435-ED40-B17F-5EEDB856634A}" type="presOf" srcId="{DFB652A3-7745-E942-B2B8-4C7DACC88316}" destId="{B02A0C9F-6D4D-9A40-BACA-0B2F4709BAAF}" srcOrd="0" destOrd="0" presId="urn:microsoft.com/office/officeart/2005/8/layout/vList3"/>
    <dgm:cxn modelId="{5BA9C0BB-CCEA-6C45-938E-F1524208DDE1}" srcId="{16FEFDB7-1898-1F4B-BD6F-C34E93F53CA9}" destId="{E8A8E771-733F-7044-A67D-E65164C1089A}" srcOrd="1" destOrd="0" parTransId="{F59508BF-B6E2-FD40-9AAE-852EC575EFA3}" sibTransId="{F789EA91-BE1B-EE45-85BD-3EEB916630F1}"/>
    <dgm:cxn modelId="{AA0DAA5E-A38E-AE44-BAB6-A059E95BD199}" type="presParOf" srcId="{DE1C8A61-CDBA-EC4B-A951-00E21BA46809}" destId="{33FEFFBD-E0CC-BB43-8A3E-FFF7518018B1}" srcOrd="0" destOrd="0" presId="urn:microsoft.com/office/officeart/2005/8/layout/vList3"/>
    <dgm:cxn modelId="{7C785410-A163-574E-BCDE-DAB10960087E}" type="presParOf" srcId="{33FEFFBD-E0CC-BB43-8A3E-FFF7518018B1}" destId="{9A4ED77A-F24C-4743-9D4B-80C782B1424B}" srcOrd="0" destOrd="0" presId="urn:microsoft.com/office/officeart/2005/8/layout/vList3"/>
    <dgm:cxn modelId="{7538DD39-FD0D-C440-8E3C-203446BF3EE8}" type="presParOf" srcId="{33FEFFBD-E0CC-BB43-8A3E-FFF7518018B1}" destId="{D1CAA3DC-C9E7-7D46-8145-D4ECFF13F9F3}" srcOrd="1" destOrd="0" presId="urn:microsoft.com/office/officeart/2005/8/layout/vList3"/>
    <dgm:cxn modelId="{670F5A41-A6AF-BF42-B024-E7FE5E2975C6}" type="presParOf" srcId="{DE1C8A61-CDBA-EC4B-A951-00E21BA46809}" destId="{CC62A4CC-085A-0745-9F37-99CF296BC1CC}" srcOrd="1" destOrd="0" presId="urn:microsoft.com/office/officeart/2005/8/layout/vList3"/>
    <dgm:cxn modelId="{D7B0AB57-EC94-1046-BAA2-60D2CE598F43}" type="presParOf" srcId="{DE1C8A61-CDBA-EC4B-A951-00E21BA46809}" destId="{8D638D1B-BAD8-A14F-8E87-E25427C0E036}" srcOrd="2" destOrd="0" presId="urn:microsoft.com/office/officeart/2005/8/layout/vList3"/>
    <dgm:cxn modelId="{158B5345-B572-4947-B7D3-1DCC00390C12}" type="presParOf" srcId="{8D638D1B-BAD8-A14F-8E87-E25427C0E036}" destId="{8D38B2FF-7300-8E40-AB9B-9BC354812F90}" srcOrd="0" destOrd="0" presId="urn:microsoft.com/office/officeart/2005/8/layout/vList3"/>
    <dgm:cxn modelId="{123C0524-8AD4-F04E-85E1-855D7A5554D8}" type="presParOf" srcId="{8D638D1B-BAD8-A14F-8E87-E25427C0E036}" destId="{AB085DD1-583C-F04D-A1EF-D64C341915EB}" srcOrd="1" destOrd="0" presId="urn:microsoft.com/office/officeart/2005/8/layout/vList3"/>
    <dgm:cxn modelId="{CDD149A1-AE14-AD45-B5D3-96EE1B1CC95D}" type="presParOf" srcId="{DE1C8A61-CDBA-EC4B-A951-00E21BA46809}" destId="{1DA03C67-1E87-EA48-9B42-14802B1F28FB}" srcOrd="3" destOrd="0" presId="urn:microsoft.com/office/officeart/2005/8/layout/vList3"/>
    <dgm:cxn modelId="{7D3931A6-B863-3C42-BB72-15C9CED49E3D}" type="presParOf" srcId="{DE1C8A61-CDBA-EC4B-A951-00E21BA46809}" destId="{5591A0E3-F177-DA46-A551-CB363BE7B740}" srcOrd="4" destOrd="0" presId="urn:microsoft.com/office/officeart/2005/8/layout/vList3"/>
    <dgm:cxn modelId="{4BD6C09A-96D4-384B-921D-2BB93FF0F8FA}" type="presParOf" srcId="{5591A0E3-F177-DA46-A551-CB363BE7B740}" destId="{69C229D7-F0D7-8642-A2F4-93313A59C595}" srcOrd="0" destOrd="0" presId="urn:microsoft.com/office/officeart/2005/8/layout/vList3"/>
    <dgm:cxn modelId="{3EC4475F-4C1E-C046-AB3E-1F704394056C}" type="presParOf" srcId="{5591A0E3-F177-DA46-A551-CB363BE7B740}" destId="{4D6F678C-9EA1-F642-8614-817B483A37D5}" srcOrd="1" destOrd="0" presId="urn:microsoft.com/office/officeart/2005/8/layout/vList3"/>
    <dgm:cxn modelId="{A8671441-6906-714E-88A5-5D5BCB1339CF}" type="presParOf" srcId="{DE1C8A61-CDBA-EC4B-A951-00E21BA46809}" destId="{27797906-4E06-4D41-B0CB-1A4C342D113C}" srcOrd="5" destOrd="0" presId="urn:microsoft.com/office/officeart/2005/8/layout/vList3"/>
    <dgm:cxn modelId="{6A136ACA-9BF1-B446-A8AC-4C09EDBAEE56}" type="presParOf" srcId="{DE1C8A61-CDBA-EC4B-A951-00E21BA46809}" destId="{D084F7DF-161B-FC44-B130-A972B014B95B}" srcOrd="6" destOrd="0" presId="urn:microsoft.com/office/officeart/2005/8/layout/vList3"/>
    <dgm:cxn modelId="{F475665B-A290-4D4D-961B-93BD941E6E10}" type="presParOf" srcId="{D084F7DF-161B-FC44-B130-A972B014B95B}" destId="{33F042CD-0961-5D45-8AF3-F48451272422}" srcOrd="0" destOrd="0" presId="urn:microsoft.com/office/officeart/2005/8/layout/vList3"/>
    <dgm:cxn modelId="{4E7C3832-2D35-5542-8D67-DC09E2DE2091}" type="presParOf" srcId="{D084F7DF-161B-FC44-B130-A972B014B95B}" destId="{B02A0C9F-6D4D-9A40-BACA-0B2F4709BAA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62A37C-343D-214F-9F34-FCCAA5A7A773}" type="doc">
      <dgm:prSet loTypeId="urn:microsoft.com/office/officeart/2009/3/layout/StepUpProcess" loCatId="" qsTypeId="urn:microsoft.com/office/officeart/2005/8/quickstyle/simple1" qsCatId="simple" csTypeId="urn:microsoft.com/office/officeart/2005/8/colors/colorful1" csCatId="colorful" phldr="1"/>
      <dgm:spPr/>
      <dgm:t>
        <a:bodyPr/>
        <a:lstStyle/>
        <a:p>
          <a:endParaRPr lang="en-US"/>
        </a:p>
      </dgm:t>
    </dgm:pt>
    <dgm:pt modelId="{30BE44E3-6065-8546-B288-2AF4320C31E8}">
      <dgm:prSet phldrT="[Text]"/>
      <dgm:spPr/>
      <dgm:t>
        <a:bodyPr/>
        <a:lstStyle/>
        <a:p>
          <a:r>
            <a:rPr lang="en-US" dirty="0"/>
            <a:t>DL1</a:t>
          </a:r>
        </a:p>
      </dgm:t>
    </dgm:pt>
    <dgm:pt modelId="{CE1BC56D-AACF-8B4E-A304-D639E7075B34}" type="parTrans" cxnId="{06152EDF-D846-DB42-903E-011835EF56D0}">
      <dgm:prSet/>
      <dgm:spPr/>
      <dgm:t>
        <a:bodyPr/>
        <a:lstStyle/>
        <a:p>
          <a:endParaRPr lang="en-US"/>
        </a:p>
      </dgm:t>
    </dgm:pt>
    <dgm:pt modelId="{C53CE762-0520-6141-B914-4036C2DDE0C5}" type="sibTrans" cxnId="{06152EDF-D846-DB42-903E-011835EF56D0}">
      <dgm:prSet/>
      <dgm:spPr/>
      <dgm:t>
        <a:bodyPr/>
        <a:lstStyle/>
        <a:p>
          <a:endParaRPr lang="en-US"/>
        </a:p>
      </dgm:t>
    </dgm:pt>
    <dgm:pt modelId="{B9EB518E-9ABD-8F41-938C-32CF5661EA59}">
      <dgm:prSet phldrT="[Text]"/>
      <dgm:spPr/>
      <dgm:t>
        <a:bodyPr/>
        <a:lstStyle/>
        <a:p>
          <a:r>
            <a:rPr lang="en-US" dirty="0"/>
            <a:t>DL2</a:t>
          </a:r>
        </a:p>
      </dgm:t>
    </dgm:pt>
    <dgm:pt modelId="{C9F5BD84-EBBA-AF49-8578-1E2481BA1C0E}" type="parTrans" cxnId="{BAA45FAB-CE10-AF4E-A6C0-DE9CDE731647}">
      <dgm:prSet/>
      <dgm:spPr/>
      <dgm:t>
        <a:bodyPr/>
        <a:lstStyle/>
        <a:p>
          <a:endParaRPr lang="en-US"/>
        </a:p>
      </dgm:t>
    </dgm:pt>
    <dgm:pt modelId="{2848DACD-DEDF-0E45-974E-5BD964A59C31}" type="sibTrans" cxnId="{BAA45FAB-CE10-AF4E-A6C0-DE9CDE731647}">
      <dgm:prSet/>
      <dgm:spPr/>
      <dgm:t>
        <a:bodyPr/>
        <a:lstStyle/>
        <a:p>
          <a:endParaRPr lang="en-US"/>
        </a:p>
      </dgm:t>
    </dgm:pt>
    <dgm:pt modelId="{B245CE5B-E9F4-BE4B-B59C-B00C7AC754B7}">
      <dgm:prSet phldrT="[Text]"/>
      <dgm:spPr/>
      <dgm:t>
        <a:bodyPr/>
        <a:lstStyle/>
        <a:p>
          <a:r>
            <a:rPr lang="en-US" dirty="0"/>
            <a:t>DL3</a:t>
          </a:r>
        </a:p>
      </dgm:t>
    </dgm:pt>
    <dgm:pt modelId="{287E4097-A7F1-F540-807F-F1E559705A35}" type="parTrans" cxnId="{F5543D48-BC76-5A45-BF99-8CAC50789FB4}">
      <dgm:prSet/>
      <dgm:spPr/>
      <dgm:t>
        <a:bodyPr/>
        <a:lstStyle/>
        <a:p>
          <a:endParaRPr lang="en-US"/>
        </a:p>
      </dgm:t>
    </dgm:pt>
    <dgm:pt modelId="{5A1CEFB4-CADB-2E45-A832-F874694AD61D}" type="sibTrans" cxnId="{F5543D48-BC76-5A45-BF99-8CAC50789FB4}">
      <dgm:prSet/>
      <dgm:spPr/>
      <dgm:t>
        <a:bodyPr/>
        <a:lstStyle/>
        <a:p>
          <a:endParaRPr lang="en-US"/>
        </a:p>
      </dgm:t>
    </dgm:pt>
    <dgm:pt modelId="{FC4D3B90-AB56-764B-B52E-17A915A8DFFE}" type="pres">
      <dgm:prSet presAssocID="{1D62A37C-343D-214F-9F34-FCCAA5A7A773}" presName="rootnode" presStyleCnt="0">
        <dgm:presLayoutVars>
          <dgm:chMax/>
          <dgm:chPref/>
          <dgm:dir/>
          <dgm:animLvl val="lvl"/>
        </dgm:presLayoutVars>
      </dgm:prSet>
      <dgm:spPr/>
    </dgm:pt>
    <dgm:pt modelId="{11915AA1-FBEF-0C44-BC04-2C2D55215292}" type="pres">
      <dgm:prSet presAssocID="{30BE44E3-6065-8546-B288-2AF4320C31E8}" presName="composite" presStyleCnt="0"/>
      <dgm:spPr/>
    </dgm:pt>
    <dgm:pt modelId="{C072BF76-8808-204E-B6CF-23EA1B42A3D0}" type="pres">
      <dgm:prSet presAssocID="{30BE44E3-6065-8546-B288-2AF4320C31E8}" presName="LShape" presStyleLbl="alignNode1" presStyleIdx="0" presStyleCnt="5"/>
      <dgm:spPr/>
    </dgm:pt>
    <dgm:pt modelId="{16EDCF18-FDB8-434E-A233-9F511DF0AD33}" type="pres">
      <dgm:prSet presAssocID="{30BE44E3-6065-8546-B288-2AF4320C31E8}" presName="ParentText" presStyleLbl="revTx" presStyleIdx="0" presStyleCnt="3">
        <dgm:presLayoutVars>
          <dgm:chMax val="0"/>
          <dgm:chPref val="0"/>
          <dgm:bulletEnabled val="1"/>
        </dgm:presLayoutVars>
      </dgm:prSet>
      <dgm:spPr/>
    </dgm:pt>
    <dgm:pt modelId="{BC503EE4-B937-3E47-8F7E-DB771CBC4472}" type="pres">
      <dgm:prSet presAssocID="{30BE44E3-6065-8546-B288-2AF4320C31E8}" presName="Triangle" presStyleLbl="alignNode1" presStyleIdx="1" presStyleCnt="5"/>
      <dgm:spPr/>
    </dgm:pt>
    <dgm:pt modelId="{77D3E112-34EE-1547-893A-A0A107D742CB}" type="pres">
      <dgm:prSet presAssocID="{C53CE762-0520-6141-B914-4036C2DDE0C5}" presName="sibTrans" presStyleCnt="0"/>
      <dgm:spPr/>
    </dgm:pt>
    <dgm:pt modelId="{CDA94C02-E805-C441-841E-A20FE0C0D095}" type="pres">
      <dgm:prSet presAssocID="{C53CE762-0520-6141-B914-4036C2DDE0C5}" presName="space" presStyleCnt="0"/>
      <dgm:spPr/>
    </dgm:pt>
    <dgm:pt modelId="{63B1D375-B098-4243-82D0-B2315C4A10D3}" type="pres">
      <dgm:prSet presAssocID="{B9EB518E-9ABD-8F41-938C-32CF5661EA59}" presName="composite" presStyleCnt="0"/>
      <dgm:spPr/>
    </dgm:pt>
    <dgm:pt modelId="{2EE461C3-F4B3-064D-91FE-6C0C820256F0}" type="pres">
      <dgm:prSet presAssocID="{B9EB518E-9ABD-8F41-938C-32CF5661EA59}" presName="LShape" presStyleLbl="alignNode1" presStyleIdx="2" presStyleCnt="5"/>
      <dgm:spPr/>
    </dgm:pt>
    <dgm:pt modelId="{D10DE13E-3E00-AF48-8064-D8926D465519}" type="pres">
      <dgm:prSet presAssocID="{B9EB518E-9ABD-8F41-938C-32CF5661EA59}" presName="ParentText" presStyleLbl="revTx" presStyleIdx="1" presStyleCnt="3">
        <dgm:presLayoutVars>
          <dgm:chMax val="0"/>
          <dgm:chPref val="0"/>
          <dgm:bulletEnabled val="1"/>
        </dgm:presLayoutVars>
      </dgm:prSet>
      <dgm:spPr/>
    </dgm:pt>
    <dgm:pt modelId="{C5EB7AA0-41F4-A543-AA71-C9C0F6742EF2}" type="pres">
      <dgm:prSet presAssocID="{B9EB518E-9ABD-8F41-938C-32CF5661EA59}" presName="Triangle" presStyleLbl="alignNode1" presStyleIdx="3" presStyleCnt="5"/>
      <dgm:spPr/>
    </dgm:pt>
    <dgm:pt modelId="{165FC25A-8691-434A-9EF3-2773FFA84CE7}" type="pres">
      <dgm:prSet presAssocID="{2848DACD-DEDF-0E45-974E-5BD964A59C31}" presName="sibTrans" presStyleCnt="0"/>
      <dgm:spPr/>
    </dgm:pt>
    <dgm:pt modelId="{B57937A4-1248-7944-BDC4-0ACDD1279B8A}" type="pres">
      <dgm:prSet presAssocID="{2848DACD-DEDF-0E45-974E-5BD964A59C31}" presName="space" presStyleCnt="0"/>
      <dgm:spPr/>
    </dgm:pt>
    <dgm:pt modelId="{36135F71-123B-2149-8EEB-31CF19DAD928}" type="pres">
      <dgm:prSet presAssocID="{B245CE5B-E9F4-BE4B-B59C-B00C7AC754B7}" presName="composite" presStyleCnt="0"/>
      <dgm:spPr/>
    </dgm:pt>
    <dgm:pt modelId="{A64DF3E1-E2CA-F247-A586-4BA9E8F2F218}" type="pres">
      <dgm:prSet presAssocID="{B245CE5B-E9F4-BE4B-B59C-B00C7AC754B7}" presName="LShape" presStyleLbl="alignNode1" presStyleIdx="4" presStyleCnt="5"/>
      <dgm:spPr/>
    </dgm:pt>
    <dgm:pt modelId="{6AB5CA10-9C23-154B-89D9-84AC93226137}" type="pres">
      <dgm:prSet presAssocID="{B245CE5B-E9F4-BE4B-B59C-B00C7AC754B7}" presName="ParentText" presStyleLbl="revTx" presStyleIdx="2" presStyleCnt="3">
        <dgm:presLayoutVars>
          <dgm:chMax val="0"/>
          <dgm:chPref val="0"/>
          <dgm:bulletEnabled val="1"/>
        </dgm:presLayoutVars>
      </dgm:prSet>
      <dgm:spPr/>
    </dgm:pt>
  </dgm:ptLst>
  <dgm:cxnLst>
    <dgm:cxn modelId="{F5543D48-BC76-5A45-BF99-8CAC50789FB4}" srcId="{1D62A37C-343D-214F-9F34-FCCAA5A7A773}" destId="{B245CE5B-E9F4-BE4B-B59C-B00C7AC754B7}" srcOrd="2" destOrd="0" parTransId="{287E4097-A7F1-F540-807F-F1E559705A35}" sibTransId="{5A1CEFB4-CADB-2E45-A832-F874694AD61D}"/>
    <dgm:cxn modelId="{23B8CC7C-E119-F445-86D1-1F96B9C6390E}" type="presOf" srcId="{B245CE5B-E9F4-BE4B-B59C-B00C7AC754B7}" destId="{6AB5CA10-9C23-154B-89D9-84AC93226137}" srcOrd="0" destOrd="0" presId="urn:microsoft.com/office/officeart/2009/3/layout/StepUpProcess"/>
    <dgm:cxn modelId="{3A07B180-AF3B-354A-9C03-22EBF81E3AB0}" type="presOf" srcId="{1D62A37C-343D-214F-9F34-FCCAA5A7A773}" destId="{FC4D3B90-AB56-764B-B52E-17A915A8DFFE}" srcOrd="0" destOrd="0" presId="urn:microsoft.com/office/officeart/2009/3/layout/StepUpProcess"/>
    <dgm:cxn modelId="{0D523381-BF45-D64C-A822-C11975FF187D}" type="presOf" srcId="{30BE44E3-6065-8546-B288-2AF4320C31E8}" destId="{16EDCF18-FDB8-434E-A233-9F511DF0AD33}" srcOrd="0" destOrd="0" presId="urn:microsoft.com/office/officeart/2009/3/layout/StepUpProcess"/>
    <dgm:cxn modelId="{BAA45FAB-CE10-AF4E-A6C0-DE9CDE731647}" srcId="{1D62A37C-343D-214F-9F34-FCCAA5A7A773}" destId="{B9EB518E-9ABD-8F41-938C-32CF5661EA59}" srcOrd="1" destOrd="0" parTransId="{C9F5BD84-EBBA-AF49-8578-1E2481BA1C0E}" sibTransId="{2848DACD-DEDF-0E45-974E-5BD964A59C31}"/>
    <dgm:cxn modelId="{06152EDF-D846-DB42-903E-011835EF56D0}" srcId="{1D62A37C-343D-214F-9F34-FCCAA5A7A773}" destId="{30BE44E3-6065-8546-B288-2AF4320C31E8}" srcOrd="0" destOrd="0" parTransId="{CE1BC56D-AACF-8B4E-A304-D639E7075B34}" sibTransId="{C53CE762-0520-6141-B914-4036C2DDE0C5}"/>
    <dgm:cxn modelId="{5C2DB6EE-2545-AE4E-A1C7-177B27158286}" type="presOf" srcId="{B9EB518E-9ABD-8F41-938C-32CF5661EA59}" destId="{D10DE13E-3E00-AF48-8064-D8926D465519}" srcOrd="0" destOrd="0" presId="urn:microsoft.com/office/officeart/2009/3/layout/StepUpProcess"/>
    <dgm:cxn modelId="{8A56E6E5-5C37-5644-B278-5BB6DE8D03A8}" type="presParOf" srcId="{FC4D3B90-AB56-764B-B52E-17A915A8DFFE}" destId="{11915AA1-FBEF-0C44-BC04-2C2D55215292}" srcOrd="0" destOrd="0" presId="urn:microsoft.com/office/officeart/2009/3/layout/StepUpProcess"/>
    <dgm:cxn modelId="{482162DA-AC00-B04C-AC7B-82247815ADAC}" type="presParOf" srcId="{11915AA1-FBEF-0C44-BC04-2C2D55215292}" destId="{C072BF76-8808-204E-B6CF-23EA1B42A3D0}" srcOrd="0" destOrd="0" presId="urn:microsoft.com/office/officeart/2009/3/layout/StepUpProcess"/>
    <dgm:cxn modelId="{4F5E0096-8C69-6342-AC07-4066540A8BC5}" type="presParOf" srcId="{11915AA1-FBEF-0C44-BC04-2C2D55215292}" destId="{16EDCF18-FDB8-434E-A233-9F511DF0AD33}" srcOrd="1" destOrd="0" presId="urn:microsoft.com/office/officeart/2009/3/layout/StepUpProcess"/>
    <dgm:cxn modelId="{89E90AE9-CF3B-C84C-AE9B-FDB95DD64870}" type="presParOf" srcId="{11915AA1-FBEF-0C44-BC04-2C2D55215292}" destId="{BC503EE4-B937-3E47-8F7E-DB771CBC4472}" srcOrd="2" destOrd="0" presId="urn:microsoft.com/office/officeart/2009/3/layout/StepUpProcess"/>
    <dgm:cxn modelId="{A86C507F-88D1-A247-8420-73168FCA090F}" type="presParOf" srcId="{FC4D3B90-AB56-764B-B52E-17A915A8DFFE}" destId="{77D3E112-34EE-1547-893A-A0A107D742CB}" srcOrd="1" destOrd="0" presId="urn:microsoft.com/office/officeart/2009/3/layout/StepUpProcess"/>
    <dgm:cxn modelId="{4D294171-4C08-FF48-A6CE-EE38C2C61E02}" type="presParOf" srcId="{77D3E112-34EE-1547-893A-A0A107D742CB}" destId="{CDA94C02-E805-C441-841E-A20FE0C0D095}" srcOrd="0" destOrd="0" presId="urn:microsoft.com/office/officeart/2009/3/layout/StepUpProcess"/>
    <dgm:cxn modelId="{C95E6021-5595-5D4D-B6CF-FC3C9AD30DCB}" type="presParOf" srcId="{FC4D3B90-AB56-764B-B52E-17A915A8DFFE}" destId="{63B1D375-B098-4243-82D0-B2315C4A10D3}" srcOrd="2" destOrd="0" presId="urn:microsoft.com/office/officeart/2009/3/layout/StepUpProcess"/>
    <dgm:cxn modelId="{4F4F021F-F48B-B24B-9F56-CB864FB999CA}" type="presParOf" srcId="{63B1D375-B098-4243-82D0-B2315C4A10D3}" destId="{2EE461C3-F4B3-064D-91FE-6C0C820256F0}" srcOrd="0" destOrd="0" presId="urn:microsoft.com/office/officeart/2009/3/layout/StepUpProcess"/>
    <dgm:cxn modelId="{5EB19110-AE02-084E-BFA1-927344E94C14}" type="presParOf" srcId="{63B1D375-B098-4243-82D0-B2315C4A10D3}" destId="{D10DE13E-3E00-AF48-8064-D8926D465519}" srcOrd="1" destOrd="0" presId="urn:microsoft.com/office/officeart/2009/3/layout/StepUpProcess"/>
    <dgm:cxn modelId="{F06F37A1-727E-B14A-BE45-9EF5DD857396}" type="presParOf" srcId="{63B1D375-B098-4243-82D0-B2315C4A10D3}" destId="{C5EB7AA0-41F4-A543-AA71-C9C0F6742EF2}" srcOrd="2" destOrd="0" presId="urn:microsoft.com/office/officeart/2009/3/layout/StepUpProcess"/>
    <dgm:cxn modelId="{D729BC3A-EE33-B04B-A398-1C528A4A60F9}" type="presParOf" srcId="{FC4D3B90-AB56-764B-B52E-17A915A8DFFE}" destId="{165FC25A-8691-434A-9EF3-2773FFA84CE7}" srcOrd="3" destOrd="0" presId="urn:microsoft.com/office/officeart/2009/3/layout/StepUpProcess"/>
    <dgm:cxn modelId="{684CE679-752F-924C-B252-B32D80A10AD0}" type="presParOf" srcId="{165FC25A-8691-434A-9EF3-2773FFA84CE7}" destId="{B57937A4-1248-7944-BDC4-0ACDD1279B8A}" srcOrd="0" destOrd="0" presId="urn:microsoft.com/office/officeart/2009/3/layout/StepUpProcess"/>
    <dgm:cxn modelId="{FBE6B8FE-F1C0-F441-AE42-22CDBB6554AD}" type="presParOf" srcId="{FC4D3B90-AB56-764B-B52E-17A915A8DFFE}" destId="{36135F71-123B-2149-8EEB-31CF19DAD928}" srcOrd="4" destOrd="0" presId="urn:microsoft.com/office/officeart/2009/3/layout/StepUpProcess"/>
    <dgm:cxn modelId="{26798783-923C-124D-B41C-3B33901211E1}" type="presParOf" srcId="{36135F71-123B-2149-8EEB-31CF19DAD928}" destId="{A64DF3E1-E2CA-F247-A586-4BA9E8F2F218}" srcOrd="0" destOrd="0" presId="urn:microsoft.com/office/officeart/2009/3/layout/StepUpProcess"/>
    <dgm:cxn modelId="{89DB72C8-98F2-474D-97FB-01FCC05AE4B5}" type="presParOf" srcId="{36135F71-123B-2149-8EEB-31CF19DAD928}" destId="{6AB5CA10-9C23-154B-89D9-84AC93226137}"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88FF74-1F88-9F49-A63C-7D648A3DC057}" type="doc">
      <dgm:prSet loTypeId="urn:microsoft.com/office/officeart/2005/8/layout/vList3" loCatId="" qsTypeId="urn:microsoft.com/office/officeart/2005/8/quickstyle/simple1" qsCatId="simple" csTypeId="urn:microsoft.com/office/officeart/2005/8/colors/colorful5" csCatId="colorful" phldr="1"/>
      <dgm:spPr/>
    </dgm:pt>
    <dgm:pt modelId="{6A8ED8FA-0A14-E040-B71C-B6BB6B5AC2BF}">
      <dgm:prSet phldrT="[Text]" custT="1"/>
      <dgm:spPr>
        <a:solidFill>
          <a:schemeClr val="bg1">
            <a:lumMod val="65000"/>
          </a:schemeClr>
        </a:solidFill>
        <a:ln>
          <a:solidFill>
            <a:schemeClr val="bg1">
              <a:lumMod val="65000"/>
            </a:schemeClr>
          </a:solidFill>
        </a:l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solidFill>
                <a:schemeClr val="bg1">
                  <a:lumMod val="50000"/>
                </a:schemeClr>
              </a:solidFill>
              <a:effectLst/>
              <a:cs typeface="Calibri" panose="020F0502020204030204" pitchFamily="34" charset="0"/>
            </a:rPr>
            <a:t>To describe the </a:t>
          </a:r>
          <a:r>
            <a:rPr lang="en-US" sz="2400" b="0" i="0" u="sng" dirty="0">
              <a:solidFill>
                <a:schemeClr val="bg1">
                  <a:lumMod val="50000"/>
                </a:schemeClr>
              </a:solidFill>
              <a:effectLst/>
              <a:cs typeface="Calibri" panose="020F0502020204030204" pitchFamily="34" charset="0"/>
            </a:rPr>
            <a:t>pre-clinical data </a:t>
          </a:r>
          <a:r>
            <a:rPr lang="en-US" sz="2400" b="0" i="0" dirty="0">
              <a:solidFill>
                <a:schemeClr val="bg1">
                  <a:lumMod val="50000"/>
                </a:schemeClr>
              </a:solidFill>
              <a:effectLst/>
              <a:cs typeface="Calibri" panose="020F0502020204030204" pitchFamily="34" charset="0"/>
            </a:rPr>
            <a:t>required to support the development of novel treatments into human trials</a:t>
          </a:r>
          <a:endParaRPr lang="en-US" sz="2400" dirty="0">
            <a:solidFill>
              <a:schemeClr val="bg1">
                <a:lumMod val="50000"/>
              </a:schemeClr>
            </a:solidFill>
            <a:cs typeface="Calibri" panose="020F0502020204030204" pitchFamily="34" charset="0"/>
          </a:endParaRPr>
        </a:p>
      </dgm:t>
    </dgm:pt>
    <dgm:pt modelId="{DE215AE8-7B4F-804C-BA6F-822D3A268626}" type="parTrans" cxnId="{3EC45BE5-C98F-EA4E-BFE2-9DC9B308251E}">
      <dgm:prSet/>
      <dgm:spPr/>
      <dgm:t>
        <a:bodyPr/>
        <a:lstStyle/>
        <a:p>
          <a:endParaRPr lang="en-US"/>
        </a:p>
      </dgm:t>
    </dgm:pt>
    <dgm:pt modelId="{7CAA92DC-E0A7-E046-9900-AEC55A39929D}" type="sibTrans" cxnId="{3EC45BE5-C98F-EA4E-BFE2-9DC9B308251E}">
      <dgm:prSet/>
      <dgm:spPr/>
      <dgm:t>
        <a:bodyPr/>
        <a:lstStyle/>
        <a:p>
          <a:endParaRPr lang="en-US"/>
        </a:p>
      </dgm:t>
    </dgm:pt>
    <dgm:pt modelId="{80699D19-1EDE-9C47-BA36-D0C6F6447268}">
      <dgm:prSet phldrT="[Text]" custT="1"/>
      <dgm:spPr>
        <a:solidFill>
          <a:schemeClr val="bg1">
            <a:lumMod val="65000"/>
          </a:schemeClr>
        </a:solidFill>
        <a:ln>
          <a:solidFill>
            <a:schemeClr val="bg1">
              <a:lumMod val="65000"/>
            </a:schemeClr>
          </a:solidFill>
        </a:ln>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solidFill>
                <a:schemeClr val="bg1">
                  <a:lumMod val="50000"/>
                </a:schemeClr>
              </a:solidFill>
              <a:effectLst/>
              <a:cs typeface="Calibri" panose="020F0502020204030204" pitchFamily="34" charset="0"/>
            </a:rPr>
            <a:t>To discuss the </a:t>
          </a:r>
          <a:r>
            <a:rPr lang="en-US" sz="2400" b="0" i="0" u="sng" dirty="0">
              <a:solidFill>
                <a:schemeClr val="bg1">
                  <a:lumMod val="50000"/>
                </a:schemeClr>
              </a:solidFill>
              <a:effectLst/>
              <a:cs typeface="Calibri" panose="020F0502020204030204" pitchFamily="34" charset="0"/>
            </a:rPr>
            <a:t>fundamentals of phase I </a:t>
          </a:r>
          <a:r>
            <a:rPr lang="en-US" sz="2400" b="0" i="0" dirty="0">
              <a:solidFill>
                <a:schemeClr val="bg1">
                  <a:lumMod val="50000"/>
                </a:schemeClr>
              </a:solidFill>
              <a:effectLst/>
              <a:cs typeface="Calibri" panose="020F0502020204030204" pitchFamily="34" charset="0"/>
            </a:rPr>
            <a:t>trial design</a:t>
          </a:r>
          <a:endParaRPr lang="en-US" sz="2400" dirty="0">
            <a:solidFill>
              <a:schemeClr val="bg1">
                <a:lumMod val="50000"/>
              </a:schemeClr>
            </a:solidFill>
            <a:cs typeface="Calibri" panose="020F0502020204030204" pitchFamily="34" charset="0"/>
          </a:endParaRPr>
        </a:p>
      </dgm:t>
    </dgm:pt>
    <dgm:pt modelId="{AD3D875E-D60D-0848-B20A-1519DC5E4786}" type="parTrans" cxnId="{20230872-AE5D-724A-A81A-F17FFBBDD63A}">
      <dgm:prSet/>
      <dgm:spPr/>
      <dgm:t>
        <a:bodyPr/>
        <a:lstStyle/>
        <a:p>
          <a:endParaRPr lang="en-US"/>
        </a:p>
      </dgm:t>
    </dgm:pt>
    <dgm:pt modelId="{851F5672-4D0C-F34B-A0CE-CB61A1901753}" type="sibTrans" cxnId="{20230872-AE5D-724A-A81A-F17FFBBDD63A}">
      <dgm:prSet/>
      <dgm:spPr/>
      <dgm:t>
        <a:bodyPr/>
        <a:lstStyle/>
        <a:p>
          <a:endParaRPr lang="en-US"/>
        </a:p>
      </dgm:t>
    </dgm:pt>
    <dgm:pt modelId="{74CF96C4-95EC-F146-AEA1-573616C8F0E8}">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effectLst/>
              <a:cs typeface="Calibri" panose="020F0502020204030204" pitchFamily="34" charset="0"/>
            </a:rPr>
            <a:t>To highlight the </a:t>
          </a:r>
          <a:r>
            <a:rPr lang="en-US" sz="2400" b="0" i="0" u="sng" dirty="0">
              <a:effectLst/>
              <a:cs typeface="Calibri" panose="020F0502020204030204" pitchFamily="34" charset="0"/>
            </a:rPr>
            <a:t>changes </a:t>
          </a:r>
          <a:r>
            <a:rPr lang="en-US" sz="2400" b="0" i="0" dirty="0">
              <a:effectLst/>
              <a:cs typeface="Calibri" panose="020F0502020204030204" pitchFamily="34" charset="0"/>
            </a:rPr>
            <a:t>in early phase drug development</a:t>
          </a:r>
        </a:p>
      </dgm:t>
    </dgm:pt>
    <dgm:pt modelId="{66A8549E-425F-A04B-A8D1-56CB82416CC6}" type="parTrans" cxnId="{78478EAD-0EE9-964B-AD3B-E1A8690E6D07}">
      <dgm:prSet/>
      <dgm:spPr/>
      <dgm:t>
        <a:bodyPr/>
        <a:lstStyle/>
        <a:p>
          <a:endParaRPr lang="en-US"/>
        </a:p>
      </dgm:t>
    </dgm:pt>
    <dgm:pt modelId="{7C0D9093-A8A8-6745-ADE8-50790191DB43}" type="sibTrans" cxnId="{78478EAD-0EE9-964B-AD3B-E1A8690E6D07}">
      <dgm:prSet/>
      <dgm:spPr/>
      <dgm:t>
        <a:bodyPr/>
        <a:lstStyle/>
        <a:p>
          <a:endParaRPr lang="en-US"/>
        </a:p>
      </dgm:t>
    </dgm:pt>
    <dgm:pt modelId="{6593F4A8-62AF-6447-A86C-6EF36D46DEA1}" type="pres">
      <dgm:prSet presAssocID="{9C88FF74-1F88-9F49-A63C-7D648A3DC057}" presName="linearFlow" presStyleCnt="0">
        <dgm:presLayoutVars>
          <dgm:dir/>
          <dgm:resizeHandles val="exact"/>
        </dgm:presLayoutVars>
      </dgm:prSet>
      <dgm:spPr/>
    </dgm:pt>
    <dgm:pt modelId="{FBF7943D-AFFF-364B-B8B2-BD252F31F7EF}" type="pres">
      <dgm:prSet presAssocID="{6A8ED8FA-0A14-E040-B71C-B6BB6B5AC2BF}" presName="composite" presStyleCnt="0"/>
      <dgm:spPr/>
    </dgm:pt>
    <dgm:pt modelId="{161309C0-9BDC-9948-8067-6E6BE4B3E36C}" type="pres">
      <dgm:prSet presAssocID="{6A8ED8FA-0A14-E040-B71C-B6BB6B5AC2B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92DC469B-69AE-BF4C-88B9-3A857406539D}" type="pres">
      <dgm:prSet presAssocID="{6A8ED8FA-0A14-E040-B71C-B6BB6B5AC2BF}" presName="txShp" presStyleLbl="node1" presStyleIdx="0" presStyleCnt="3">
        <dgm:presLayoutVars>
          <dgm:bulletEnabled val="1"/>
        </dgm:presLayoutVars>
      </dgm:prSet>
      <dgm:spPr/>
    </dgm:pt>
    <dgm:pt modelId="{C50D86C4-25DE-2A46-AA8A-0036306B3B5F}" type="pres">
      <dgm:prSet presAssocID="{7CAA92DC-E0A7-E046-9900-AEC55A39929D}" presName="spacing" presStyleCnt="0"/>
      <dgm:spPr/>
    </dgm:pt>
    <dgm:pt modelId="{1B215FCC-42C3-934A-B782-8F4D878F3022}" type="pres">
      <dgm:prSet presAssocID="{80699D19-1EDE-9C47-BA36-D0C6F6447268}" presName="composite" presStyleCnt="0"/>
      <dgm:spPr/>
    </dgm:pt>
    <dgm:pt modelId="{3E7F5405-4568-7C40-B4A5-F30CEED4E984}" type="pres">
      <dgm:prSet presAssocID="{80699D19-1EDE-9C47-BA36-D0C6F644726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263127A-1A1B-1841-8CB7-70CCFC8FDBA7}" type="pres">
      <dgm:prSet presAssocID="{80699D19-1EDE-9C47-BA36-D0C6F6447268}" presName="txShp" presStyleLbl="node1" presStyleIdx="1" presStyleCnt="3">
        <dgm:presLayoutVars>
          <dgm:bulletEnabled val="1"/>
        </dgm:presLayoutVars>
      </dgm:prSet>
      <dgm:spPr/>
    </dgm:pt>
    <dgm:pt modelId="{91C3B8B4-AD8C-3741-8BD3-77939071BC9E}" type="pres">
      <dgm:prSet presAssocID="{851F5672-4D0C-F34B-A0CE-CB61A1901753}" presName="spacing" presStyleCnt="0"/>
      <dgm:spPr/>
    </dgm:pt>
    <dgm:pt modelId="{A2C8E515-E253-664C-A1AC-1987847ED03F}" type="pres">
      <dgm:prSet presAssocID="{74CF96C4-95EC-F146-AEA1-573616C8F0E8}" presName="composite" presStyleCnt="0"/>
      <dgm:spPr/>
    </dgm:pt>
    <dgm:pt modelId="{8FEBF23F-432F-704F-A7CB-BF444CAE4359}" type="pres">
      <dgm:prSet presAssocID="{74CF96C4-95EC-F146-AEA1-573616C8F0E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0EF74D28-0E60-B046-9564-737CB6B7B1F0}" type="pres">
      <dgm:prSet presAssocID="{74CF96C4-95EC-F146-AEA1-573616C8F0E8}" presName="txShp" presStyleLbl="node1" presStyleIdx="2" presStyleCnt="3">
        <dgm:presLayoutVars>
          <dgm:bulletEnabled val="1"/>
        </dgm:presLayoutVars>
      </dgm:prSet>
      <dgm:spPr/>
    </dgm:pt>
  </dgm:ptLst>
  <dgm:cxnLst>
    <dgm:cxn modelId="{CD683311-CACE-E44A-B811-CD1C651BB170}" type="presOf" srcId="{74CF96C4-95EC-F146-AEA1-573616C8F0E8}" destId="{0EF74D28-0E60-B046-9564-737CB6B7B1F0}" srcOrd="0" destOrd="0" presId="urn:microsoft.com/office/officeart/2005/8/layout/vList3"/>
    <dgm:cxn modelId="{59C0FC20-CA93-B643-A586-8F070F212749}" type="presOf" srcId="{80699D19-1EDE-9C47-BA36-D0C6F6447268}" destId="{B263127A-1A1B-1841-8CB7-70CCFC8FDBA7}" srcOrd="0" destOrd="0" presId="urn:microsoft.com/office/officeart/2005/8/layout/vList3"/>
    <dgm:cxn modelId="{20230872-AE5D-724A-A81A-F17FFBBDD63A}" srcId="{9C88FF74-1F88-9F49-A63C-7D648A3DC057}" destId="{80699D19-1EDE-9C47-BA36-D0C6F6447268}" srcOrd="1" destOrd="0" parTransId="{AD3D875E-D60D-0848-B20A-1519DC5E4786}" sibTransId="{851F5672-4D0C-F34B-A0CE-CB61A1901753}"/>
    <dgm:cxn modelId="{124D797B-135A-1F4D-8889-12026FB274FE}" type="presOf" srcId="{6A8ED8FA-0A14-E040-B71C-B6BB6B5AC2BF}" destId="{92DC469B-69AE-BF4C-88B9-3A857406539D}" srcOrd="0" destOrd="0" presId="urn:microsoft.com/office/officeart/2005/8/layout/vList3"/>
    <dgm:cxn modelId="{78478EAD-0EE9-964B-AD3B-E1A8690E6D07}" srcId="{9C88FF74-1F88-9F49-A63C-7D648A3DC057}" destId="{74CF96C4-95EC-F146-AEA1-573616C8F0E8}" srcOrd="2" destOrd="0" parTransId="{66A8549E-425F-A04B-A8D1-56CB82416CC6}" sibTransId="{7C0D9093-A8A8-6745-ADE8-50790191DB43}"/>
    <dgm:cxn modelId="{AE31C6E2-CA1C-3F43-95AD-C1AFB12D3F5A}" type="presOf" srcId="{9C88FF74-1F88-9F49-A63C-7D648A3DC057}" destId="{6593F4A8-62AF-6447-A86C-6EF36D46DEA1}" srcOrd="0" destOrd="0" presId="urn:microsoft.com/office/officeart/2005/8/layout/vList3"/>
    <dgm:cxn modelId="{3EC45BE5-C98F-EA4E-BFE2-9DC9B308251E}" srcId="{9C88FF74-1F88-9F49-A63C-7D648A3DC057}" destId="{6A8ED8FA-0A14-E040-B71C-B6BB6B5AC2BF}" srcOrd="0" destOrd="0" parTransId="{DE215AE8-7B4F-804C-BA6F-822D3A268626}" sibTransId="{7CAA92DC-E0A7-E046-9900-AEC55A39929D}"/>
    <dgm:cxn modelId="{5794D8B6-9CD7-5845-B838-CB74AA3ED580}" type="presParOf" srcId="{6593F4A8-62AF-6447-A86C-6EF36D46DEA1}" destId="{FBF7943D-AFFF-364B-B8B2-BD252F31F7EF}" srcOrd="0" destOrd="0" presId="urn:microsoft.com/office/officeart/2005/8/layout/vList3"/>
    <dgm:cxn modelId="{226F52D9-6D6C-5F4A-AF2E-C8A2A6D9936C}" type="presParOf" srcId="{FBF7943D-AFFF-364B-B8B2-BD252F31F7EF}" destId="{161309C0-9BDC-9948-8067-6E6BE4B3E36C}" srcOrd="0" destOrd="0" presId="urn:microsoft.com/office/officeart/2005/8/layout/vList3"/>
    <dgm:cxn modelId="{9C865EA8-7F33-B241-A8EB-342AA9EBC914}" type="presParOf" srcId="{FBF7943D-AFFF-364B-B8B2-BD252F31F7EF}" destId="{92DC469B-69AE-BF4C-88B9-3A857406539D}" srcOrd="1" destOrd="0" presId="urn:microsoft.com/office/officeart/2005/8/layout/vList3"/>
    <dgm:cxn modelId="{AD9B0441-65E3-9F4A-828A-8600DB9E9DB5}" type="presParOf" srcId="{6593F4A8-62AF-6447-A86C-6EF36D46DEA1}" destId="{C50D86C4-25DE-2A46-AA8A-0036306B3B5F}" srcOrd="1" destOrd="0" presId="urn:microsoft.com/office/officeart/2005/8/layout/vList3"/>
    <dgm:cxn modelId="{56B61278-29D0-6649-AD99-CEE6D5322FEF}" type="presParOf" srcId="{6593F4A8-62AF-6447-A86C-6EF36D46DEA1}" destId="{1B215FCC-42C3-934A-B782-8F4D878F3022}" srcOrd="2" destOrd="0" presId="urn:microsoft.com/office/officeart/2005/8/layout/vList3"/>
    <dgm:cxn modelId="{FB7C923E-D6D8-8546-9D91-A5921AFC60D4}" type="presParOf" srcId="{1B215FCC-42C3-934A-B782-8F4D878F3022}" destId="{3E7F5405-4568-7C40-B4A5-F30CEED4E984}" srcOrd="0" destOrd="0" presId="urn:microsoft.com/office/officeart/2005/8/layout/vList3"/>
    <dgm:cxn modelId="{9A59FDB2-0533-4946-BE38-722447CAAB8C}" type="presParOf" srcId="{1B215FCC-42C3-934A-B782-8F4D878F3022}" destId="{B263127A-1A1B-1841-8CB7-70CCFC8FDBA7}" srcOrd="1" destOrd="0" presId="urn:microsoft.com/office/officeart/2005/8/layout/vList3"/>
    <dgm:cxn modelId="{6135381E-AB2E-874D-B84A-1BC9B5D01475}" type="presParOf" srcId="{6593F4A8-62AF-6447-A86C-6EF36D46DEA1}" destId="{91C3B8B4-AD8C-3741-8BD3-77939071BC9E}" srcOrd="3" destOrd="0" presId="urn:microsoft.com/office/officeart/2005/8/layout/vList3"/>
    <dgm:cxn modelId="{7655DFBE-15EB-1C44-80D2-D7C09C0C1B85}" type="presParOf" srcId="{6593F4A8-62AF-6447-A86C-6EF36D46DEA1}" destId="{A2C8E515-E253-664C-A1AC-1987847ED03F}" srcOrd="4" destOrd="0" presId="urn:microsoft.com/office/officeart/2005/8/layout/vList3"/>
    <dgm:cxn modelId="{88DD94B6-0E75-FE4A-9E64-8A05CC23EA69}" type="presParOf" srcId="{A2C8E515-E253-664C-A1AC-1987847ED03F}" destId="{8FEBF23F-432F-704F-A7CB-BF444CAE4359}" srcOrd="0" destOrd="0" presId="urn:microsoft.com/office/officeart/2005/8/layout/vList3"/>
    <dgm:cxn modelId="{7A732011-431E-5E45-B5F2-630B2D0C36B9}" type="presParOf" srcId="{A2C8E515-E253-664C-A1AC-1987847ED03F}" destId="{0EF74D28-0E60-B046-9564-737CB6B7B1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1A39B96-C496-574D-9ACC-8B0EC8FDF504}" type="doc">
      <dgm:prSet loTypeId="urn:microsoft.com/office/officeart/2005/8/layout/venn3" loCatId="" qsTypeId="urn:microsoft.com/office/officeart/2005/8/quickstyle/3d3" qsCatId="3D" csTypeId="urn:microsoft.com/office/officeart/2005/8/colors/accent3_5" csCatId="accent3" phldr="1"/>
      <dgm:spPr/>
      <dgm:t>
        <a:bodyPr/>
        <a:lstStyle/>
        <a:p>
          <a:endParaRPr lang="en-US"/>
        </a:p>
      </dgm:t>
    </dgm:pt>
    <dgm:pt modelId="{56D4B7F2-CF41-0048-AF2D-6B899B078FD2}">
      <dgm:prSet phldrT="[Text]"/>
      <dgm:spPr/>
      <dgm:t>
        <a:bodyPr/>
        <a:lstStyle/>
        <a:p>
          <a:r>
            <a:rPr lang="en-US" dirty="0"/>
            <a:t>Increased Knowledge of molecular biology</a:t>
          </a:r>
        </a:p>
      </dgm:t>
    </dgm:pt>
    <dgm:pt modelId="{7B3E5FEA-E551-0047-B783-0E8D4D77D19F}" type="parTrans" cxnId="{3C2495E2-E342-374A-8BE1-0075DD5AD4C1}">
      <dgm:prSet/>
      <dgm:spPr/>
      <dgm:t>
        <a:bodyPr/>
        <a:lstStyle/>
        <a:p>
          <a:endParaRPr lang="en-US"/>
        </a:p>
      </dgm:t>
    </dgm:pt>
    <dgm:pt modelId="{750E40FF-76AC-214B-9E47-FC5ABDBB964F}" type="sibTrans" cxnId="{3C2495E2-E342-374A-8BE1-0075DD5AD4C1}">
      <dgm:prSet/>
      <dgm:spPr/>
      <dgm:t>
        <a:bodyPr/>
        <a:lstStyle/>
        <a:p>
          <a:endParaRPr lang="en-US"/>
        </a:p>
      </dgm:t>
    </dgm:pt>
    <dgm:pt modelId="{C17F1695-825D-3E41-A87F-D9468E839FCF}">
      <dgm:prSet phldrT="[Text]"/>
      <dgm:spPr/>
      <dgm:t>
        <a:bodyPr/>
        <a:lstStyle/>
        <a:p>
          <a:r>
            <a:rPr lang="en-US" dirty="0"/>
            <a:t>Patient &amp; infrastructure resources are limited</a:t>
          </a:r>
        </a:p>
      </dgm:t>
    </dgm:pt>
    <dgm:pt modelId="{CDB31A2B-1003-E94A-8B65-70FE4F829F1B}" type="parTrans" cxnId="{886F2E36-0B6B-7C4E-8ECD-FA8D15932F15}">
      <dgm:prSet/>
      <dgm:spPr/>
      <dgm:t>
        <a:bodyPr/>
        <a:lstStyle/>
        <a:p>
          <a:endParaRPr lang="en-US"/>
        </a:p>
      </dgm:t>
    </dgm:pt>
    <dgm:pt modelId="{7BDA4D96-D228-4E49-BCAB-B56A66C6C8DE}" type="sibTrans" cxnId="{886F2E36-0B6B-7C4E-8ECD-FA8D15932F15}">
      <dgm:prSet/>
      <dgm:spPr/>
      <dgm:t>
        <a:bodyPr/>
        <a:lstStyle/>
        <a:p>
          <a:endParaRPr lang="en-US"/>
        </a:p>
      </dgm:t>
    </dgm:pt>
    <dgm:pt modelId="{B4FA9B9F-ADB4-244D-9355-5FC246E7669A}">
      <dgm:prSet phldrT="[Text]"/>
      <dgm:spPr/>
      <dgm:t>
        <a:bodyPr/>
        <a:lstStyle/>
        <a:p>
          <a:r>
            <a:rPr lang="en-US" dirty="0"/>
            <a:t>Rapidly advancing technology</a:t>
          </a:r>
        </a:p>
      </dgm:t>
    </dgm:pt>
    <dgm:pt modelId="{CFDB89A8-03AE-7D47-B2C9-C2C85196E0BA}" type="parTrans" cxnId="{00960B91-0398-6149-8F6B-CC1336AF7B0E}">
      <dgm:prSet/>
      <dgm:spPr/>
      <dgm:t>
        <a:bodyPr/>
        <a:lstStyle/>
        <a:p>
          <a:endParaRPr lang="en-US"/>
        </a:p>
      </dgm:t>
    </dgm:pt>
    <dgm:pt modelId="{FAB615F4-81CD-9247-9702-3212868ADFFA}" type="sibTrans" cxnId="{00960B91-0398-6149-8F6B-CC1336AF7B0E}">
      <dgm:prSet/>
      <dgm:spPr/>
      <dgm:t>
        <a:bodyPr/>
        <a:lstStyle/>
        <a:p>
          <a:endParaRPr lang="en-US"/>
        </a:p>
      </dgm:t>
    </dgm:pt>
    <dgm:pt modelId="{A4A26D45-3FCC-8E49-AB24-CBA78C09E311}">
      <dgm:prSet phldrT="[Text]"/>
      <dgm:spPr/>
      <dgm:t>
        <a:bodyPr/>
        <a:lstStyle/>
        <a:p>
          <a:r>
            <a:rPr lang="en-US" dirty="0"/>
            <a:t>Bring more active compounds in clinic </a:t>
          </a:r>
        </a:p>
      </dgm:t>
    </dgm:pt>
    <dgm:pt modelId="{A3FDF344-DC42-4D47-A420-272511CC57DD}" type="parTrans" cxnId="{D826628A-1BB3-6941-861B-E924DAF33832}">
      <dgm:prSet/>
      <dgm:spPr/>
      <dgm:t>
        <a:bodyPr/>
        <a:lstStyle/>
        <a:p>
          <a:endParaRPr lang="en-US"/>
        </a:p>
      </dgm:t>
    </dgm:pt>
    <dgm:pt modelId="{C261CC36-A6F3-FB4E-86D4-EF6C66CC4ED7}" type="sibTrans" cxnId="{D826628A-1BB3-6941-861B-E924DAF33832}">
      <dgm:prSet/>
      <dgm:spPr/>
      <dgm:t>
        <a:bodyPr/>
        <a:lstStyle/>
        <a:p>
          <a:endParaRPr lang="en-US"/>
        </a:p>
      </dgm:t>
    </dgm:pt>
    <dgm:pt modelId="{085B54FC-ADDF-E746-BB5F-331B45D68015}">
      <dgm:prSet phldrT="[Text]"/>
      <dgm:spPr/>
      <dgm:t>
        <a:bodyPr/>
        <a:lstStyle/>
        <a:p>
          <a:r>
            <a:rPr lang="en-US"/>
            <a:t>Accelerated regulatory approval for compelling results</a:t>
          </a:r>
          <a:endParaRPr lang="en-US" dirty="0"/>
        </a:p>
      </dgm:t>
    </dgm:pt>
    <dgm:pt modelId="{D52FE09F-2188-4545-90C2-C53FC07477E5}" type="parTrans" cxnId="{7FE28270-CA0E-0045-AFB0-1BC2935171EE}">
      <dgm:prSet/>
      <dgm:spPr/>
      <dgm:t>
        <a:bodyPr/>
        <a:lstStyle/>
        <a:p>
          <a:endParaRPr lang="en-US"/>
        </a:p>
      </dgm:t>
    </dgm:pt>
    <dgm:pt modelId="{901583E3-B051-1E4F-8580-661BCD69A2EF}" type="sibTrans" cxnId="{7FE28270-CA0E-0045-AFB0-1BC2935171EE}">
      <dgm:prSet/>
      <dgm:spPr/>
      <dgm:t>
        <a:bodyPr/>
        <a:lstStyle/>
        <a:p>
          <a:endParaRPr lang="en-US"/>
        </a:p>
      </dgm:t>
    </dgm:pt>
    <dgm:pt modelId="{487CED3E-DCA6-C944-817A-79A7DEE270E3}" type="pres">
      <dgm:prSet presAssocID="{F1A39B96-C496-574D-9ACC-8B0EC8FDF504}" presName="Name0" presStyleCnt="0">
        <dgm:presLayoutVars>
          <dgm:dir/>
          <dgm:resizeHandles val="exact"/>
        </dgm:presLayoutVars>
      </dgm:prSet>
      <dgm:spPr/>
    </dgm:pt>
    <dgm:pt modelId="{3FEA9228-43D1-B249-A51D-0E543DA06437}" type="pres">
      <dgm:prSet presAssocID="{56D4B7F2-CF41-0048-AF2D-6B899B078FD2}" presName="Name5" presStyleLbl="vennNode1" presStyleIdx="0" presStyleCnt="5">
        <dgm:presLayoutVars>
          <dgm:bulletEnabled val="1"/>
        </dgm:presLayoutVars>
      </dgm:prSet>
      <dgm:spPr/>
    </dgm:pt>
    <dgm:pt modelId="{5A986357-B648-0A4A-8A96-9C445EF21BD7}" type="pres">
      <dgm:prSet presAssocID="{750E40FF-76AC-214B-9E47-FC5ABDBB964F}" presName="space" presStyleCnt="0"/>
      <dgm:spPr/>
    </dgm:pt>
    <dgm:pt modelId="{71F25B3D-ECAC-8F41-8D15-861CEC15CB96}" type="pres">
      <dgm:prSet presAssocID="{B4FA9B9F-ADB4-244D-9355-5FC246E7669A}" presName="Name5" presStyleLbl="vennNode1" presStyleIdx="1" presStyleCnt="5">
        <dgm:presLayoutVars>
          <dgm:bulletEnabled val="1"/>
        </dgm:presLayoutVars>
      </dgm:prSet>
      <dgm:spPr/>
    </dgm:pt>
    <dgm:pt modelId="{839692C6-8B94-E54E-A6BF-297B43C4B631}" type="pres">
      <dgm:prSet presAssocID="{FAB615F4-81CD-9247-9702-3212868ADFFA}" presName="space" presStyleCnt="0"/>
      <dgm:spPr/>
    </dgm:pt>
    <dgm:pt modelId="{4CDF0F33-930F-B745-BC55-32F1F3D17F6B}" type="pres">
      <dgm:prSet presAssocID="{C17F1695-825D-3E41-A87F-D9468E839FCF}" presName="Name5" presStyleLbl="vennNode1" presStyleIdx="2" presStyleCnt="5">
        <dgm:presLayoutVars>
          <dgm:bulletEnabled val="1"/>
        </dgm:presLayoutVars>
      </dgm:prSet>
      <dgm:spPr/>
    </dgm:pt>
    <dgm:pt modelId="{FFBDB26E-593A-E642-BD31-673256F28223}" type="pres">
      <dgm:prSet presAssocID="{7BDA4D96-D228-4E49-BCAB-B56A66C6C8DE}" presName="space" presStyleCnt="0"/>
      <dgm:spPr/>
    </dgm:pt>
    <dgm:pt modelId="{D95C866E-66AA-E047-AF07-AD5167ED66D0}" type="pres">
      <dgm:prSet presAssocID="{085B54FC-ADDF-E746-BB5F-331B45D68015}" presName="Name5" presStyleLbl="vennNode1" presStyleIdx="3" presStyleCnt="5">
        <dgm:presLayoutVars>
          <dgm:bulletEnabled val="1"/>
        </dgm:presLayoutVars>
      </dgm:prSet>
      <dgm:spPr/>
    </dgm:pt>
    <dgm:pt modelId="{F2CF91EB-4C6D-334E-89A2-A605A520709B}" type="pres">
      <dgm:prSet presAssocID="{901583E3-B051-1E4F-8580-661BCD69A2EF}" presName="space" presStyleCnt="0"/>
      <dgm:spPr/>
    </dgm:pt>
    <dgm:pt modelId="{05EEF53E-F965-504F-8AD4-67400A468E68}" type="pres">
      <dgm:prSet presAssocID="{A4A26D45-3FCC-8E49-AB24-CBA78C09E311}" presName="Name5" presStyleLbl="vennNode1" presStyleIdx="4" presStyleCnt="5">
        <dgm:presLayoutVars>
          <dgm:bulletEnabled val="1"/>
        </dgm:presLayoutVars>
      </dgm:prSet>
      <dgm:spPr/>
    </dgm:pt>
  </dgm:ptLst>
  <dgm:cxnLst>
    <dgm:cxn modelId="{6EA1A014-AE63-3A46-84F8-EEE8983F657B}" type="presOf" srcId="{A4A26D45-3FCC-8E49-AB24-CBA78C09E311}" destId="{05EEF53E-F965-504F-8AD4-67400A468E68}" srcOrd="0" destOrd="0" presId="urn:microsoft.com/office/officeart/2005/8/layout/venn3"/>
    <dgm:cxn modelId="{6A758533-3E9C-FF4D-BF14-780812378109}" type="presOf" srcId="{085B54FC-ADDF-E746-BB5F-331B45D68015}" destId="{D95C866E-66AA-E047-AF07-AD5167ED66D0}" srcOrd="0" destOrd="0" presId="urn:microsoft.com/office/officeart/2005/8/layout/venn3"/>
    <dgm:cxn modelId="{886F2E36-0B6B-7C4E-8ECD-FA8D15932F15}" srcId="{F1A39B96-C496-574D-9ACC-8B0EC8FDF504}" destId="{C17F1695-825D-3E41-A87F-D9468E839FCF}" srcOrd="2" destOrd="0" parTransId="{CDB31A2B-1003-E94A-8B65-70FE4F829F1B}" sibTransId="{7BDA4D96-D228-4E49-BCAB-B56A66C6C8DE}"/>
    <dgm:cxn modelId="{7FE28270-CA0E-0045-AFB0-1BC2935171EE}" srcId="{F1A39B96-C496-574D-9ACC-8B0EC8FDF504}" destId="{085B54FC-ADDF-E746-BB5F-331B45D68015}" srcOrd="3" destOrd="0" parTransId="{D52FE09F-2188-4545-90C2-C53FC07477E5}" sibTransId="{901583E3-B051-1E4F-8580-661BCD69A2EF}"/>
    <dgm:cxn modelId="{D826628A-1BB3-6941-861B-E924DAF33832}" srcId="{F1A39B96-C496-574D-9ACC-8B0EC8FDF504}" destId="{A4A26D45-3FCC-8E49-AB24-CBA78C09E311}" srcOrd="4" destOrd="0" parTransId="{A3FDF344-DC42-4D47-A420-272511CC57DD}" sibTransId="{C261CC36-A6F3-FB4E-86D4-EF6C66CC4ED7}"/>
    <dgm:cxn modelId="{00960B91-0398-6149-8F6B-CC1336AF7B0E}" srcId="{F1A39B96-C496-574D-9ACC-8B0EC8FDF504}" destId="{B4FA9B9F-ADB4-244D-9355-5FC246E7669A}" srcOrd="1" destOrd="0" parTransId="{CFDB89A8-03AE-7D47-B2C9-C2C85196E0BA}" sibTransId="{FAB615F4-81CD-9247-9702-3212868ADFFA}"/>
    <dgm:cxn modelId="{0D06C4A0-63E6-394E-8EBD-054951D294E6}" type="presOf" srcId="{B4FA9B9F-ADB4-244D-9355-5FC246E7669A}" destId="{71F25B3D-ECAC-8F41-8D15-861CEC15CB96}" srcOrd="0" destOrd="0" presId="urn:microsoft.com/office/officeart/2005/8/layout/venn3"/>
    <dgm:cxn modelId="{EBAAD3CF-979E-DA4C-A912-559B1B56410D}" type="presOf" srcId="{C17F1695-825D-3E41-A87F-D9468E839FCF}" destId="{4CDF0F33-930F-B745-BC55-32F1F3D17F6B}" srcOrd="0" destOrd="0" presId="urn:microsoft.com/office/officeart/2005/8/layout/venn3"/>
    <dgm:cxn modelId="{3C2495E2-E342-374A-8BE1-0075DD5AD4C1}" srcId="{F1A39B96-C496-574D-9ACC-8B0EC8FDF504}" destId="{56D4B7F2-CF41-0048-AF2D-6B899B078FD2}" srcOrd="0" destOrd="0" parTransId="{7B3E5FEA-E551-0047-B783-0E8D4D77D19F}" sibTransId="{750E40FF-76AC-214B-9E47-FC5ABDBB964F}"/>
    <dgm:cxn modelId="{3FEFC4F5-5EA6-B440-B137-EC1AE7C14635}" type="presOf" srcId="{56D4B7F2-CF41-0048-AF2D-6B899B078FD2}" destId="{3FEA9228-43D1-B249-A51D-0E543DA06437}" srcOrd="0" destOrd="0" presId="urn:microsoft.com/office/officeart/2005/8/layout/venn3"/>
    <dgm:cxn modelId="{2E2B10FA-55A1-C64D-B518-D4864663B13D}" type="presOf" srcId="{F1A39B96-C496-574D-9ACC-8B0EC8FDF504}" destId="{487CED3E-DCA6-C944-817A-79A7DEE270E3}" srcOrd="0" destOrd="0" presId="urn:microsoft.com/office/officeart/2005/8/layout/venn3"/>
    <dgm:cxn modelId="{38450724-85E1-8041-B16B-641E93921AA5}" type="presParOf" srcId="{487CED3E-DCA6-C944-817A-79A7DEE270E3}" destId="{3FEA9228-43D1-B249-A51D-0E543DA06437}" srcOrd="0" destOrd="0" presId="urn:microsoft.com/office/officeart/2005/8/layout/venn3"/>
    <dgm:cxn modelId="{54518538-3332-024B-BE82-C16714F53555}" type="presParOf" srcId="{487CED3E-DCA6-C944-817A-79A7DEE270E3}" destId="{5A986357-B648-0A4A-8A96-9C445EF21BD7}" srcOrd="1" destOrd="0" presId="urn:microsoft.com/office/officeart/2005/8/layout/venn3"/>
    <dgm:cxn modelId="{2DA795AF-6F09-B848-8268-6B5966AD84C5}" type="presParOf" srcId="{487CED3E-DCA6-C944-817A-79A7DEE270E3}" destId="{71F25B3D-ECAC-8F41-8D15-861CEC15CB96}" srcOrd="2" destOrd="0" presId="urn:microsoft.com/office/officeart/2005/8/layout/venn3"/>
    <dgm:cxn modelId="{537CC207-9B97-654B-BCDF-263ABF1659E1}" type="presParOf" srcId="{487CED3E-DCA6-C944-817A-79A7DEE270E3}" destId="{839692C6-8B94-E54E-A6BF-297B43C4B631}" srcOrd="3" destOrd="0" presId="urn:microsoft.com/office/officeart/2005/8/layout/venn3"/>
    <dgm:cxn modelId="{7738CED3-31DE-DA44-8563-8132926EBA11}" type="presParOf" srcId="{487CED3E-DCA6-C944-817A-79A7DEE270E3}" destId="{4CDF0F33-930F-B745-BC55-32F1F3D17F6B}" srcOrd="4" destOrd="0" presId="urn:microsoft.com/office/officeart/2005/8/layout/venn3"/>
    <dgm:cxn modelId="{1BAE7064-0283-5748-BBD0-9307BE6D5EE6}" type="presParOf" srcId="{487CED3E-DCA6-C944-817A-79A7DEE270E3}" destId="{FFBDB26E-593A-E642-BD31-673256F28223}" srcOrd="5" destOrd="0" presId="urn:microsoft.com/office/officeart/2005/8/layout/venn3"/>
    <dgm:cxn modelId="{099ED98C-AEB6-E842-829C-7E1EA2A0FD7E}" type="presParOf" srcId="{487CED3E-DCA6-C944-817A-79A7DEE270E3}" destId="{D95C866E-66AA-E047-AF07-AD5167ED66D0}" srcOrd="6" destOrd="0" presId="urn:microsoft.com/office/officeart/2005/8/layout/venn3"/>
    <dgm:cxn modelId="{37625955-2DCC-7E42-8890-FC791E2D5496}" type="presParOf" srcId="{487CED3E-DCA6-C944-817A-79A7DEE270E3}" destId="{F2CF91EB-4C6D-334E-89A2-A605A520709B}" srcOrd="7" destOrd="0" presId="urn:microsoft.com/office/officeart/2005/8/layout/venn3"/>
    <dgm:cxn modelId="{B9DE32E2-A16D-004C-83B4-8D95289CDEBE}" type="presParOf" srcId="{487CED3E-DCA6-C944-817A-79A7DEE270E3}" destId="{05EEF53E-F965-504F-8AD4-67400A468E6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099DF7E-EAAB-EB49-A811-7177A862626C}" type="doc">
      <dgm:prSet loTypeId="urn:microsoft.com/office/officeart/2005/8/layout/arrow4" loCatId="" qsTypeId="urn:microsoft.com/office/officeart/2005/8/quickstyle/3d4" qsCatId="3D" csTypeId="urn:microsoft.com/office/officeart/2005/8/colors/accent3_3" csCatId="accent3" phldr="1"/>
      <dgm:spPr/>
      <dgm:t>
        <a:bodyPr/>
        <a:lstStyle/>
        <a:p>
          <a:endParaRPr lang="en-US"/>
        </a:p>
      </dgm:t>
    </dgm:pt>
    <dgm:pt modelId="{606CD988-892D-C84E-BAD9-87D7DF07A845}">
      <dgm:prSet phldrT="[Text]"/>
      <dgm:spPr/>
      <dgm:t>
        <a:bodyPr/>
        <a:lstStyle/>
        <a:p>
          <a:r>
            <a:rPr lang="en-US" dirty="0"/>
            <a:t>Overall sample size</a:t>
          </a:r>
        </a:p>
        <a:p>
          <a:r>
            <a:rPr lang="en-US" dirty="0"/>
            <a:t>Number of sites </a:t>
          </a:r>
        </a:p>
        <a:p>
          <a:r>
            <a:rPr lang="en-US" dirty="0"/>
            <a:t>Trial complexity</a:t>
          </a:r>
        </a:p>
        <a:p>
          <a:r>
            <a:rPr lang="en-US" dirty="0"/>
            <a:t>Trial duration</a:t>
          </a:r>
        </a:p>
        <a:p>
          <a:r>
            <a:rPr lang="en-US" dirty="0"/>
            <a:t>Costs to conduct the trials</a:t>
          </a:r>
        </a:p>
      </dgm:t>
    </dgm:pt>
    <dgm:pt modelId="{45473756-59C2-364A-B702-06A2AC43090A}" type="parTrans" cxnId="{3310E2B0-D400-B046-B38C-C1807778E12F}">
      <dgm:prSet/>
      <dgm:spPr/>
      <dgm:t>
        <a:bodyPr/>
        <a:lstStyle/>
        <a:p>
          <a:endParaRPr lang="en-US"/>
        </a:p>
      </dgm:t>
    </dgm:pt>
    <dgm:pt modelId="{0B547AE2-E87F-434F-80CC-4F3A63A50D3D}" type="sibTrans" cxnId="{3310E2B0-D400-B046-B38C-C1807778E12F}">
      <dgm:prSet/>
      <dgm:spPr/>
      <dgm:t>
        <a:bodyPr/>
        <a:lstStyle/>
        <a:p>
          <a:endParaRPr lang="en-US"/>
        </a:p>
      </dgm:t>
    </dgm:pt>
    <dgm:pt modelId="{89B3243F-F922-844E-9318-49A3B0EFF1AE}">
      <dgm:prSet phldrT="[Text]"/>
      <dgm:spPr/>
      <dgm:t>
        <a:bodyPr/>
        <a:lstStyle/>
        <a:p>
          <a:r>
            <a:rPr lang="en-US" dirty="0"/>
            <a:t>Recruitment per site</a:t>
          </a:r>
        </a:p>
      </dgm:t>
    </dgm:pt>
    <dgm:pt modelId="{C3E8A486-F852-224E-B9C7-33B3209D0DC6}" type="parTrans" cxnId="{5EB48698-0F4E-014D-AAA5-4C6602F8A697}">
      <dgm:prSet/>
      <dgm:spPr/>
      <dgm:t>
        <a:bodyPr/>
        <a:lstStyle/>
        <a:p>
          <a:endParaRPr lang="en-US"/>
        </a:p>
      </dgm:t>
    </dgm:pt>
    <dgm:pt modelId="{78BB9281-5016-B049-B3BA-4578754AFE33}" type="sibTrans" cxnId="{5EB48698-0F4E-014D-AAA5-4C6602F8A697}">
      <dgm:prSet/>
      <dgm:spPr/>
      <dgm:t>
        <a:bodyPr/>
        <a:lstStyle/>
        <a:p>
          <a:endParaRPr lang="en-US"/>
        </a:p>
      </dgm:t>
    </dgm:pt>
    <dgm:pt modelId="{5E9CF1B9-2F47-F343-86B7-65B4C9DFEAF9}" type="pres">
      <dgm:prSet presAssocID="{6099DF7E-EAAB-EB49-A811-7177A862626C}" presName="compositeShape" presStyleCnt="0">
        <dgm:presLayoutVars>
          <dgm:chMax val="2"/>
          <dgm:dir/>
          <dgm:resizeHandles val="exact"/>
        </dgm:presLayoutVars>
      </dgm:prSet>
      <dgm:spPr/>
    </dgm:pt>
    <dgm:pt modelId="{E67C69BC-3809-6547-B6D3-E6A0D54FF166}" type="pres">
      <dgm:prSet presAssocID="{606CD988-892D-C84E-BAD9-87D7DF07A845}" presName="upArrow" presStyleLbl="node1" presStyleIdx="0" presStyleCnt="2"/>
      <dgm:spPr/>
    </dgm:pt>
    <dgm:pt modelId="{BD71446E-8A6E-1B4F-A1DD-3ED596558E3D}" type="pres">
      <dgm:prSet presAssocID="{606CD988-892D-C84E-BAD9-87D7DF07A845}" presName="upArrowText" presStyleLbl="revTx" presStyleIdx="0" presStyleCnt="2">
        <dgm:presLayoutVars>
          <dgm:chMax val="0"/>
          <dgm:bulletEnabled val="1"/>
        </dgm:presLayoutVars>
      </dgm:prSet>
      <dgm:spPr/>
    </dgm:pt>
    <dgm:pt modelId="{90265BA8-8BD5-264A-894C-652555C9BEB1}" type="pres">
      <dgm:prSet presAssocID="{89B3243F-F922-844E-9318-49A3B0EFF1AE}" presName="downArrow" presStyleLbl="node1" presStyleIdx="1" presStyleCnt="2" custScaleX="46562" custScaleY="74967"/>
      <dgm:spPr/>
    </dgm:pt>
    <dgm:pt modelId="{C44941DF-A7E1-1940-89D1-A5D3B0DBD765}" type="pres">
      <dgm:prSet presAssocID="{89B3243F-F922-844E-9318-49A3B0EFF1AE}" presName="downArrowText" presStyleLbl="revTx" presStyleIdx="1" presStyleCnt="2" custLinFactNeighborX="-16761" custLinFactNeighborY="3280">
        <dgm:presLayoutVars>
          <dgm:chMax val="0"/>
          <dgm:bulletEnabled val="1"/>
        </dgm:presLayoutVars>
      </dgm:prSet>
      <dgm:spPr/>
    </dgm:pt>
  </dgm:ptLst>
  <dgm:cxnLst>
    <dgm:cxn modelId="{A9899159-D11E-A343-B215-124EF4830B6E}" type="presOf" srcId="{606CD988-892D-C84E-BAD9-87D7DF07A845}" destId="{BD71446E-8A6E-1B4F-A1DD-3ED596558E3D}" srcOrd="0" destOrd="0" presId="urn:microsoft.com/office/officeart/2005/8/layout/arrow4"/>
    <dgm:cxn modelId="{81DD165B-13C5-7F4B-8340-51909415E265}" type="presOf" srcId="{89B3243F-F922-844E-9318-49A3B0EFF1AE}" destId="{C44941DF-A7E1-1940-89D1-A5D3B0DBD765}" srcOrd="0" destOrd="0" presId="urn:microsoft.com/office/officeart/2005/8/layout/arrow4"/>
    <dgm:cxn modelId="{B9D6D967-99A4-F34C-83DE-64D9A3C3D404}" type="presOf" srcId="{6099DF7E-EAAB-EB49-A811-7177A862626C}" destId="{5E9CF1B9-2F47-F343-86B7-65B4C9DFEAF9}" srcOrd="0" destOrd="0" presId="urn:microsoft.com/office/officeart/2005/8/layout/arrow4"/>
    <dgm:cxn modelId="{5EB48698-0F4E-014D-AAA5-4C6602F8A697}" srcId="{6099DF7E-EAAB-EB49-A811-7177A862626C}" destId="{89B3243F-F922-844E-9318-49A3B0EFF1AE}" srcOrd="1" destOrd="0" parTransId="{C3E8A486-F852-224E-B9C7-33B3209D0DC6}" sibTransId="{78BB9281-5016-B049-B3BA-4578754AFE33}"/>
    <dgm:cxn modelId="{3310E2B0-D400-B046-B38C-C1807778E12F}" srcId="{6099DF7E-EAAB-EB49-A811-7177A862626C}" destId="{606CD988-892D-C84E-BAD9-87D7DF07A845}" srcOrd="0" destOrd="0" parTransId="{45473756-59C2-364A-B702-06A2AC43090A}" sibTransId="{0B547AE2-E87F-434F-80CC-4F3A63A50D3D}"/>
    <dgm:cxn modelId="{19E9201A-9F25-4844-A529-722E924AF601}" type="presParOf" srcId="{5E9CF1B9-2F47-F343-86B7-65B4C9DFEAF9}" destId="{E67C69BC-3809-6547-B6D3-E6A0D54FF166}" srcOrd="0" destOrd="0" presId="urn:microsoft.com/office/officeart/2005/8/layout/arrow4"/>
    <dgm:cxn modelId="{0B62E814-9685-D444-893D-95714556B6EB}" type="presParOf" srcId="{5E9CF1B9-2F47-F343-86B7-65B4C9DFEAF9}" destId="{BD71446E-8A6E-1B4F-A1DD-3ED596558E3D}" srcOrd="1" destOrd="0" presId="urn:microsoft.com/office/officeart/2005/8/layout/arrow4"/>
    <dgm:cxn modelId="{80BAFC18-EA8C-AF4C-9192-BCBCBB1A9FD9}" type="presParOf" srcId="{5E9CF1B9-2F47-F343-86B7-65B4C9DFEAF9}" destId="{90265BA8-8BD5-264A-894C-652555C9BEB1}" srcOrd="2" destOrd="0" presId="urn:microsoft.com/office/officeart/2005/8/layout/arrow4"/>
    <dgm:cxn modelId="{C37C6015-757D-1D47-8DA9-0301063A2811}" type="presParOf" srcId="{5E9CF1B9-2F47-F343-86B7-65B4C9DFEAF9}" destId="{C44941DF-A7E1-1940-89D1-A5D3B0DBD765}"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686BFFF-0F72-EF4E-BA6A-A9EFB9F68F57}" type="doc">
      <dgm:prSet loTypeId="urn:microsoft.com/office/officeart/2008/layout/PictureAccentList" loCatId="" qsTypeId="urn:microsoft.com/office/officeart/2005/8/quickstyle/simple3" qsCatId="simple" csTypeId="urn:microsoft.com/office/officeart/2005/8/colors/accent3_3" csCatId="accent3" phldr="1"/>
      <dgm:spPr/>
      <dgm:t>
        <a:bodyPr/>
        <a:lstStyle/>
        <a:p>
          <a:endParaRPr lang="en-US"/>
        </a:p>
      </dgm:t>
    </dgm:pt>
    <dgm:pt modelId="{46C0DA82-846D-294C-8603-8E0FBD183A56}">
      <dgm:prSet phldrT="[Text]" custT="1"/>
      <dgm:spPr>
        <a:solidFill>
          <a:schemeClr val="accent3"/>
        </a:solidFill>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0" i="0" dirty="0">
              <a:solidFill>
                <a:schemeClr val="bg1"/>
              </a:solidFill>
              <a:effectLst/>
            </a:rPr>
            <a:t>Reform the dose optimization and dose selection paradigm in oncology drug development</a:t>
          </a:r>
        </a:p>
      </dgm:t>
    </dgm:pt>
    <dgm:pt modelId="{35B23414-B43C-494F-995B-87912F4EFF6D}" type="parTrans" cxnId="{C85FAE98-478B-E545-A6AD-C9E0E21800C0}">
      <dgm:prSet/>
      <dgm:spPr/>
      <dgm:t>
        <a:bodyPr/>
        <a:lstStyle/>
        <a:p>
          <a:endParaRPr lang="en-US" sz="1800"/>
        </a:p>
      </dgm:t>
    </dgm:pt>
    <dgm:pt modelId="{F98B27C4-2B02-9D45-A409-DFBED12E6134}" type="sibTrans" cxnId="{C85FAE98-478B-E545-A6AD-C9E0E21800C0}">
      <dgm:prSet/>
      <dgm:spPr/>
      <dgm:t>
        <a:bodyPr/>
        <a:lstStyle/>
        <a:p>
          <a:endParaRPr lang="en-US" sz="1800"/>
        </a:p>
      </dgm:t>
    </dgm:pt>
    <dgm:pt modelId="{6A331EEE-5CEA-174E-A2B9-B7F43D72D179}">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u="sng" dirty="0">
              <a:effectLst/>
            </a:rPr>
            <a:t>Communicate expectations </a:t>
          </a:r>
          <a:r>
            <a:rPr lang="en-US" sz="1800" b="0" i="0" dirty="0">
              <a:effectLst/>
            </a:rPr>
            <a:t>for dose-finding and dose optimization, through Guidance, workshops, other public meetings</a:t>
          </a:r>
        </a:p>
      </dgm:t>
    </dgm:pt>
    <dgm:pt modelId="{006B5BB8-3A18-AE4D-B8DD-2DEBD19463B7}" type="parTrans" cxnId="{4D5265F1-C77C-0C47-A3B0-FDE33390C619}">
      <dgm:prSet/>
      <dgm:spPr/>
      <dgm:t>
        <a:bodyPr/>
        <a:lstStyle/>
        <a:p>
          <a:endParaRPr lang="en-US" sz="1800"/>
        </a:p>
      </dgm:t>
    </dgm:pt>
    <dgm:pt modelId="{AD117FE2-1B35-5A41-BB86-56030F032C9B}" type="sibTrans" cxnId="{4D5265F1-C77C-0C47-A3B0-FDE33390C619}">
      <dgm:prSet/>
      <dgm:spPr/>
      <dgm:t>
        <a:bodyPr/>
        <a:lstStyle/>
        <a:p>
          <a:endParaRPr lang="en-US" sz="1800"/>
        </a:p>
      </dgm:t>
    </dgm:pt>
    <dgm:pt modelId="{E33EF13B-EE96-0A4F-8921-F6E0414A3EF3}">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dirty="0">
              <a:effectLst/>
            </a:rPr>
            <a:t>Provide opportunities for and encourage drug developers to </a:t>
          </a:r>
          <a:r>
            <a:rPr lang="en-US" sz="1800" b="0" i="0" u="sng" dirty="0">
              <a:effectLst/>
            </a:rPr>
            <a:t>meet</a:t>
          </a:r>
          <a:r>
            <a:rPr lang="en-US" sz="1800" b="0" i="0" dirty="0">
              <a:effectLst/>
            </a:rPr>
            <a:t> with FDA Oncology Review Divisions </a:t>
          </a:r>
          <a:r>
            <a:rPr lang="en-US" sz="1800" b="0" i="0" u="sng" dirty="0">
              <a:effectLst/>
            </a:rPr>
            <a:t>early</a:t>
          </a:r>
          <a:r>
            <a:rPr lang="en-US" sz="1800" b="0" i="0" dirty="0">
              <a:effectLst/>
            </a:rPr>
            <a:t>, well before conducting trials intended for registration, to discuss dose-finding and dose optimization.</a:t>
          </a:r>
          <a:endParaRPr lang="en-US" sz="1800" dirty="0"/>
        </a:p>
      </dgm:t>
    </dgm:pt>
    <dgm:pt modelId="{D35F96B6-D184-354E-BF7B-A8D987245AF9}" type="parTrans" cxnId="{F5662ADF-F28B-3F46-B43E-4E089EC717F1}">
      <dgm:prSet/>
      <dgm:spPr/>
      <dgm:t>
        <a:bodyPr/>
        <a:lstStyle/>
        <a:p>
          <a:endParaRPr lang="en-US" sz="1800"/>
        </a:p>
      </dgm:t>
    </dgm:pt>
    <dgm:pt modelId="{3BB707A9-94D4-C14E-AA29-40E7F8210F15}" type="sibTrans" cxnId="{F5662ADF-F28B-3F46-B43E-4E089EC717F1}">
      <dgm:prSet/>
      <dgm:spPr/>
      <dgm:t>
        <a:bodyPr/>
        <a:lstStyle/>
        <a:p>
          <a:endParaRPr lang="en-US" sz="1800"/>
        </a:p>
      </dgm:t>
    </dgm:pt>
    <dgm:pt modelId="{62AD01DD-7460-1343-8B36-6CB9BA36C16D}">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b="0" i="0" u="sng" dirty="0">
              <a:effectLst/>
            </a:rPr>
            <a:t>Develop strategies for dose finding and dose optimization</a:t>
          </a:r>
          <a:r>
            <a:rPr lang="en-US" sz="1800" b="0" i="0" dirty="0">
              <a:effectLst/>
            </a:rPr>
            <a:t> that leverages non-clinical and clinical data in dose selection, including randomized evaluations of a range of doses in trials. Perform these studies as early and efficiently as possible in the development program to bring promising new therapies to patients.</a:t>
          </a:r>
        </a:p>
      </dgm:t>
    </dgm:pt>
    <dgm:pt modelId="{B52C98FA-FE5C-CA4F-A9BE-19DB769F8BA8}" type="parTrans" cxnId="{B973AF62-B526-174A-A3C4-85891271E3DA}">
      <dgm:prSet/>
      <dgm:spPr/>
      <dgm:t>
        <a:bodyPr/>
        <a:lstStyle/>
        <a:p>
          <a:endParaRPr lang="en-US"/>
        </a:p>
      </dgm:t>
    </dgm:pt>
    <dgm:pt modelId="{688E7926-F2A0-B948-AB22-18282D61249F}" type="sibTrans" cxnId="{B973AF62-B526-174A-A3C4-85891271E3DA}">
      <dgm:prSet/>
      <dgm:spPr/>
      <dgm:t>
        <a:bodyPr/>
        <a:lstStyle/>
        <a:p>
          <a:endParaRPr lang="en-US"/>
        </a:p>
      </dgm:t>
    </dgm:pt>
    <dgm:pt modelId="{ECD99C71-D691-0E42-AD25-AA89161003C4}" type="pres">
      <dgm:prSet presAssocID="{D686BFFF-0F72-EF4E-BA6A-A9EFB9F68F57}" presName="layout" presStyleCnt="0">
        <dgm:presLayoutVars>
          <dgm:chMax/>
          <dgm:chPref/>
          <dgm:dir/>
          <dgm:animOne val="branch"/>
          <dgm:animLvl val="lvl"/>
          <dgm:resizeHandles/>
        </dgm:presLayoutVars>
      </dgm:prSet>
      <dgm:spPr/>
    </dgm:pt>
    <dgm:pt modelId="{2A104CFC-3302-6046-8EC2-D0FE202F96D8}" type="pres">
      <dgm:prSet presAssocID="{46C0DA82-846D-294C-8603-8E0FBD183A56}" presName="root" presStyleCnt="0">
        <dgm:presLayoutVars>
          <dgm:chMax/>
          <dgm:chPref val="4"/>
        </dgm:presLayoutVars>
      </dgm:prSet>
      <dgm:spPr/>
    </dgm:pt>
    <dgm:pt modelId="{F8BC44B9-A569-2840-ADD2-1EE332845C67}" type="pres">
      <dgm:prSet presAssocID="{46C0DA82-846D-294C-8603-8E0FBD183A56}" presName="rootComposite" presStyleCnt="0">
        <dgm:presLayoutVars/>
      </dgm:prSet>
      <dgm:spPr/>
    </dgm:pt>
    <dgm:pt modelId="{08CD4E76-79E7-574B-BE7D-E302EE43CB68}" type="pres">
      <dgm:prSet presAssocID="{46C0DA82-846D-294C-8603-8E0FBD183A56}" presName="rootText" presStyleLbl="node0" presStyleIdx="0" presStyleCnt="1" custScaleY="56790" custLinFactNeighborX="-218" custLinFactNeighborY="-1480">
        <dgm:presLayoutVars>
          <dgm:chMax/>
          <dgm:chPref val="4"/>
        </dgm:presLayoutVars>
      </dgm:prSet>
      <dgm:spPr/>
    </dgm:pt>
    <dgm:pt modelId="{0E023050-C6E7-5A45-8158-E44B628B02CD}" type="pres">
      <dgm:prSet presAssocID="{46C0DA82-846D-294C-8603-8E0FBD183A56}" presName="childShape" presStyleCnt="0">
        <dgm:presLayoutVars>
          <dgm:chMax val="0"/>
          <dgm:chPref val="0"/>
        </dgm:presLayoutVars>
      </dgm:prSet>
      <dgm:spPr/>
    </dgm:pt>
    <dgm:pt modelId="{58C9C614-C07D-6743-B425-D961766C9673}" type="pres">
      <dgm:prSet presAssocID="{6A331EEE-5CEA-174E-A2B9-B7F43D72D179}" presName="childComposite" presStyleCnt="0">
        <dgm:presLayoutVars>
          <dgm:chMax val="0"/>
          <dgm:chPref val="0"/>
        </dgm:presLayoutVars>
      </dgm:prSet>
      <dgm:spPr/>
    </dgm:pt>
    <dgm:pt modelId="{159954EE-2AA1-AC4D-A662-0598CA849A70}" type="pres">
      <dgm:prSet presAssocID="{6A331EEE-5CEA-174E-A2B9-B7F43D72D179}" presName="Image" presStyleLbl="node1" presStyleIdx="0" presStyleCnt="3" custScaleY="71080"/>
      <dgm:spPr>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t="-24000" b="-24000"/>
          </a:stretch>
        </a:blipFill>
      </dgm:spPr>
    </dgm:pt>
    <dgm:pt modelId="{331D97B5-FF8B-744F-9331-C09B84639486}" type="pres">
      <dgm:prSet presAssocID="{6A331EEE-5CEA-174E-A2B9-B7F43D72D179}" presName="childText" presStyleLbl="lnNode1" presStyleIdx="0" presStyleCnt="3" custScaleY="71080">
        <dgm:presLayoutVars>
          <dgm:chMax val="0"/>
          <dgm:chPref val="0"/>
          <dgm:bulletEnabled val="1"/>
        </dgm:presLayoutVars>
      </dgm:prSet>
      <dgm:spPr/>
    </dgm:pt>
    <dgm:pt modelId="{A81624CE-4488-BA4E-8FA2-5FCE081499F8}" type="pres">
      <dgm:prSet presAssocID="{E33EF13B-EE96-0A4F-8921-F6E0414A3EF3}" presName="childComposite" presStyleCnt="0">
        <dgm:presLayoutVars>
          <dgm:chMax val="0"/>
          <dgm:chPref val="0"/>
        </dgm:presLayoutVars>
      </dgm:prSet>
      <dgm:spPr/>
    </dgm:pt>
    <dgm:pt modelId="{3D2F1804-CC69-9A4E-8A54-E188EA50A7F9}" type="pres">
      <dgm:prSet presAssocID="{E33EF13B-EE96-0A4F-8921-F6E0414A3EF3}" presName="Image" presStyleLbl="node1" presStyleIdx="1" presStyleCnt="3"/>
      <dgm:spPr>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l="-16000" r="-16000"/>
          </a:stretch>
        </a:blipFill>
      </dgm:spPr>
    </dgm:pt>
    <dgm:pt modelId="{3428C0F6-9FAC-624C-80FC-6209842D9A44}" type="pres">
      <dgm:prSet presAssocID="{E33EF13B-EE96-0A4F-8921-F6E0414A3EF3}" presName="childText" presStyleLbl="lnNode1" presStyleIdx="1" presStyleCnt="3">
        <dgm:presLayoutVars>
          <dgm:chMax val="0"/>
          <dgm:chPref val="0"/>
          <dgm:bulletEnabled val="1"/>
        </dgm:presLayoutVars>
      </dgm:prSet>
      <dgm:spPr/>
    </dgm:pt>
    <dgm:pt modelId="{F23F59F5-4605-9C46-8466-1D74F07EFC87}" type="pres">
      <dgm:prSet presAssocID="{62AD01DD-7460-1343-8B36-6CB9BA36C16D}" presName="childComposite" presStyleCnt="0">
        <dgm:presLayoutVars>
          <dgm:chMax val="0"/>
          <dgm:chPref val="0"/>
        </dgm:presLayoutVars>
      </dgm:prSet>
      <dgm:spPr/>
    </dgm:pt>
    <dgm:pt modelId="{B674FF3F-7745-DF43-812B-C9D72F315F19}" type="pres">
      <dgm:prSet presAssocID="{62AD01DD-7460-1343-8B36-6CB9BA36C16D}" presName="Image" presStyleLbl="node1" presStyleIdx="2" presStyleCnt="3" custScaleY="93478"/>
      <dgm:spPr>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l="-2000" r="-2000"/>
          </a:stretch>
        </a:blipFill>
      </dgm:spPr>
    </dgm:pt>
    <dgm:pt modelId="{B3BDDC92-2AF4-AF4E-A286-D718B360A5B4}" type="pres">
      <dgm:prSet presAssocID="{62AD01DD-7460-1343-8B36-6CB9BA36C16D}" presName="childText" presStyleLbl="lnNode1" presStyleIdx="2" presStyleCnt="3" custScaleY="95760">
        <dgm:presLayoutVars>
          <dgm:chMax val="0"/>
          <dgm:chPref val="0"/>
          <dgm:bulletEnabled val="1"/>
        </dgm:presLayoutVars>
      </dgm:prSet>
      <dgm:spPr/>
    </dgm:pt>
  </dgm:ptLst>
  <dgm:cxnLst>
    <dgm:cxn modelId="{4ABC3503-BE60-124B-97D9-CCFCCFC7638F}" type="presOf" srcId="{D686BFFF-0F72-EF4E-BA6A-A9EFB9F68F57}" destId="{ECD99C71-D691-0E42-AD25-AA89161003C4}" srcOrd="0" destOrd="0" presId="urn:microsoft.com/office/officeart/2008/layout/PictureAccentList"/>
    <dgm:cxn modelId="{4EDE5013-A3BF-E145-9E76-C4B2CCA4EF58}" type="presOf" srcId="{E33EF13B-EE96-0A4F-8921-F6E0414A3EF3}" destId="{3428C0F6-9FAC-624C-80FC-6209842D9A44}" srcOrd="0" destOrd="0" presId="urn:microsoft.com/office/officeart/2008/layout/PictureAccentList"/>
    <dgm:cxn modelId="{12591519-4068-2146-8CB2-4F8A0EC99AD1}" type="presOf" srcId="{62AD01DD-7460-1343-8B36-6CB9BA36C16D}" destId="{B3BDDC92-2AF4-AF4E-A286-D718B360A5B4}" srcOrd="0" destOrd="0" presId="urn:microsoft.com/office/officeart/2008/layout/PictureAccentList"/>
    <dgm:cxn modelId="{5467652E-637D-3340-986E-3D948A0EB302}" type="presOf" srcId="{46C0DA82-846D-294C-8603-8E0FBD183A56}" destId="{08CD4E76-79E7-574B-BE7D-E302EE43CB68}" srcOrd="0" destOrd="0" presId="urn:microsoft.com/office/officeart/2008/layout/PictureAccentList"/>
    <dgm:cxn modelId="{B973AF62-B526-174A-A3C4-85891271E3DA}" srcId="{46C0DA82-846D-294C-8603-8E0FBD183A56}" destId="{62AD01DD-7460-1343-8B36-6CB9BA36C16D}" srcOrd="2" destOrd="0" parTransId="{B52C98FA-FE5C-CA4F-A9BE-19DB769F8BA8}" sibTransId="{688E7926-F2A0-B948-AB22-18282D61249F}"/>
    <dgm:cxn modelId="{C85FAE98-478B-E545-A6AD-C9E0E21800C0}" srcId="{D686BFFF-0F72-EF4E-BA6A-A9EFB9F68F57}" destId="{46C0DA82-846D-294C-8603-8E0FBD183A56}" srcOrd="0" destOrd="0" parTransId="{35B23414-B43C-494F-995B-87912F4EFF6D}" sibTransId="{F98B27C4-2B02-9D45-A409-DFBED12E6134}"/>
    <dgm:cxn modelId="{08357FC0-7931-2446-8CAF-6E7A8123727E}" type="presOf" srcId="{6A331EEE-5CEA-174E-A2B9-B7F43D72D179}" destId="{331D97B5-FF8B-744F-9331-C09B84639486}" srcOrd="0" destOrd="0" presId="urn:microsoft.com/office/officeart/2008/layout/PictureAccentList"/>
    <dgm:cxn modelId="{F5662ADF-F28B-3F46-B43E-4E089EC717F1}" srcId="{46C0DA82-846D-294C-8603-8E0FBD183A56}" destId="{E33EF13B-EE96-0A4F-8921-F6E0414A3EF3}" srcOrd="1" destOrd="0" parTransId="{D35F96B6-D184-354E-BF7B-A8D987245AF9}" sibTransId="{3BB707A9-94D4-C14E-AA29-40E7F8210F15}"/>
    <dgm:cxn modelId="{4D5265F1-C77C-0C47-A3B0-FDE33390C619}" srcId="{46C0DA82-846D-294C-8603-8E0FBD183A56}" destId="{6A331EEE-5CEA-174E-A2B9-B7F43D72D179}" srcOrd="0" destOrd="0" parTransId="{006B5BB8-3A18-AE4D-B8DD-2DEBD19463B7}" sibTransId="{AD117FE2-1B35-5A41-BB86-56030F032C9B}"/>
    <dgm:cxn modelId="{431C3771-FA06-2044-8165-746036FC5129}" type="presParOf" srcId="{ECD99C71-D691-0E42-AD25-AA89161003C4}" destId="{2A104CFC-3302-6046-8EC2-D0FE202F96D8}" srcOrd="0" destOrd="0" presId="urn:microsoft.com/office/officeart/2008/layout/PictureAccentList"/>
    <dgm:cxn modelId="{E7ADF77E-B92E-124A-B970-842110EFA915}" type="presParOf" srcId="{2A104CFC-3302-6046-8EC2-D0FE202F96D8}" destId="{F8BC44B9-A569-2840-ADD2-1EE332845C67}" srcOrd="0" destOrd="0" presId="urn:microsoft.com/office/officeart/2008/layout/PictureAccentList"/>
    <dgm:cxn modelId="{66DED677-39E8-9447-BE76-9068FAE1E7F5}" type="presParOf" srcId="{F8BC44B9-A569-2840-ADD2-1EE332845C67}" destId="{08CD4E76-79E7-574B-BE7D-E302EE43CB68}" srcOrd="0" destOrd="0" presId="urn:microsoft.com/office/officeart/2008/layout/PictureAccentList"/>
    <dgm:cxn modelId="{E9C9CA75-73D4-5C4A-82B8-40E57CE16147}" type="presParOf" srcId="{2A104CFC-3302-6046-8EC2-D0FE202F96D8}" destId="{0E023050-C6E7-5A45-8158-E44B628B02CD}" srcOrd="1" destOrd="0" presId="urn:microsoft.com/office/officeart/2008/layout/PictureAccentList"/>
    <dgm:cxn modelId="{9C290C52-B395-7643-BF47-857FD2809EEB}" type="presParOf" srcId="{0E023050-C6E7-5A45-8158-E44B628B02CD}" destId="{58C9C614-C07D-6743-B425-D961766C9673}" srcOrd="0" destOrd="0" presId="urn:microsoft.com/office/officeart/2008/layout/PictureAccentList"/>
    <dgm:cxn modelId="{84BBB715-7301-BA46-B87D-2BC34AA0192E}" type="presParOf" srcId="{58C9C614-C07D-6743-B425-D961766C9673}" destId="{159954EE-2AA1-AC4D-A662-0598CA849A70}" srcOrd="0" destOrd="0" presId="urn:microsoft.com/office/officeart/2008/layout/PictureAccentList"/>
    <dgm:cxn modelId="{488F439B-A873-3941-B756-DE6F7884561A}" type="presParOf" srcId="{58C9C614-C07D-6743-B425-D961766C9673}" destId="{331D97B5-FF8B-744F-9331-C09B84639486}" srcOrd="1" destOrd="0" presId="urn:microsoft.com/office/officeart/2008/layout/PictureAccentList"/>
    <dgm:cxn modelId="{C9C1EACB-6967-1947-B328-66876634C87C}" type="presParOf" srcId="{0E023050-C6E7-5A45-8158-E44B628B02CD}" destId="{A81624CE-4488-BA4E-8FA2-5FCE081499F8}" srcOrd="1" destOrd="0" presId="urn:microsoft.com/office/officeart/2008/layout/PictureAccentList"/>
    <dgm:cxn modelId="{63FD5357-3776-1E41-977B-66B21152018A}" type="presParOf" srcId="{A81624CE-4488-BA4E-8FA2-5FCE081499F8}" destId="{3D2F1804-CC69-9A4E-8A54-E188EA50A7F9}" srcOrd="0" destOrd="0" presId="urn:microsoft.com/office/officeart/2008/layout/PictureAccentList"/>
    <dgm:cxn modelId="{5425BD1A-7A94-1145-B044-31F674D03130}" type="presParOf" srcId="{A81624CE-4488-BA4E-8FA2-5FCE081499F8}" destId="{3428C0F6-9FAC-624C-80FC-6209842D9A44}" srcOrd="1" destOrd="0" presId="urn:microsoft.com/office/officeart/2008/layout/PictureAccentList"/>
    <dgm:cxn modelId="{7E247267-BF1B-9149-97D5-4DD731DF6235}" type="presParOf" srcId="{0E023050-C6E7-5A45-8158-E44B628B02CD}" destId="{F23F59F5-4605-9C46-8466-1D74F07EFC87}" srcOrd="2" destOrd="0" presId="urn:microsoft.com/office/officeart/2008/layout/PictureAccentList"/>
    <dgm:cxn modelId="{2E2C569D-557D-AF4B-9C53-90DC24BCCEC4}" type="presParOf" srcId="{F23F59F5-4605-9C46-8466-1D74F07EFC87}" destId="{B674FF3F-7745-DF43-812B-C9D72F315F19}" srcOrd="0" destOrd="0" presId="urn:microsoft.com/office/officeart/2008/layout/PictureAccentList"/>
    <dgm:cxn modelId="{A7AA3C1F-571B-404B-8EB8-5B67CDAC8C80}" type="presParOf" srcId="{F23F59F5-4605-9C46-8466-1D74F07EFC87}" destId="{B3BDDC92-2AF4-AF4E-A286-D718B360A5B4}"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ABA12E7-5C46-0F42-807D-38C99364F4F1}" type="doc">
      <dgm:prSet loTypeId="urn:microsoft.com/office/officeart/2005/8/layout/lProcess2" loCatId="" qsTypeId="urn:microsoft.com/office/officeart/2005/8/quickstyle/3d1" qsCatId="3D" csTypeId="urn:microsoft.com/office/officeart/2005/8/colors/accent3_3" csCatId="accent3" phldr="1"/>
      <dgm:spPr/>
      <dgm:t>
        <a:bodyPr/>
        <a:lstStyle/>
        <a:p>
          <a:endParaRPr lang="en-US"/>
        </a:p>
      </dgm:t>
    </dgm:pt>
    <dgm:pt modelId="{3C3E9BC4-A817-A54F-B502-C0D45EDAE27B}">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Drug is poorly-tolerated at the approved recommended dosage</a:t>
          </a:r>
        </a:p>
        <a:p>
          <a:pPr marL="0" lvl="0" defTabSz="2889250">
            <a:lnSpc>
              <a:spcPct val="90000"/>
            </a:lnSpc>
            <a:spcBef>
              <a:spcPct val="0"/>
            </a:spcBef>
            <a:spcAft>
              <a:spcPct val="35000"/>
            </a:spcAft>
            <a:buNone/>
          </a:pPr>
          <a:endParaRPr lang="en-US" dirty="0"/>
        </a:p>
      </dgm:t>
    </dgm:pt>
    <dgm:pt modelId="{0BAAA044-48C1-DF4C-9DF2-6B59FF479A34}" type="parTrans" cxnId="{A1854684-6BF1-2F4D-8293-0B37D4D3CD0E}">
      <dgm:prSet/>
      <dgm:spPr/>
      <dgm:t>
        <a:bodyPr/>
        <a:lstStyle/>
        <a:p>
          <a:endParaRPr lang="en-US"/>
        </a:p>
      </dgm:t>
    </dgm:pt>
    <dgm:pt modelId="{C5AE5AA8-FD05-4342-9048-D9FD49D2DA18}" type="sibTrans" cxnId="{A1854684-6BF1-2F4D-8293-0B37D4D3CD0E}">
      <dgm:prSet/>
      <dgm:spPr/>
      <dgm:t>
        <a:bodyPr/>
        <a:lstStyle/>
        <a:p>
          <a:endParaRPr lang="en-US"/>
        </a:p>
      </dgm:t>
    </dgm:pt>
    <dgm:pt modelId="{58B96824-305F-8046-8A2F-613D04A073D5}">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Patients may stop taking a potentially effective drug</a:t>
          </a:r>
        </a:p>
        <a:p>
          <a:pPr marL="0" defTabSz="2578100">
            <a:lnSpc>
              <a:spcPct val="90000"/>
            </a:lnSpc>
            <a:spcBef>
              <a:spcPct val="0"/>
            </a:spcBef>
            <a:spcAft>
              <a:spcPct val="35000"/>
            </a:spcAft>
            <a:buNone/>
          </a:pPr>
          <a:endParaRPr lang="en-US" dirty="0"/>
        </a:p>
      </dgm:t>
    </dgm:pt>
    <dgm:pt modelId="{A1A2A272-A614-C043-9557-7A197EA47683}" type="parTrans" cxnId="{D76EBE6B-EE74-9C4B-BCEE-D108CEC236CF}">
      <dgm:prSet/>
      <dgm:spPr/>
      <dgm:t>
        <a:bodyPr/>
        <a:lstStyle/>
        <a:p>
          <a:endParaRPr lang="en-US"/>
        </a:p>
      </dgm:t>
    </dgm:pt>
    <dgm:pt modelId="{ACB9E4E3-15D8-B643-9786-D5B87869E5FD}" type="sibTrans" cxnId="{D76EBE6B-EE74-9C4B-BCEE-D108CEC236CF}">
      <dgm:prSet/>
      <dgm:spPr/>
      <dgm:t>
        <a:bodyPr/>
        <a:lstStyle/>
        <a:p>
          <a:endParaRPr lang="en-US"/>
        </a:p>
      </dgm:t>
    </dgm:pt>
    <dgm:pt modelId="{1D06ED53-D5C3-D041-BEF1-C401074BE60A}">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Patients choose to try a different drug</a:t>
          </a:r>
        </a:p>
        <a:p>
          <a:pPr marL="0" defTabSz="844550">
            <a:lnSpc>
              <a:spcPct val="90000"/>
            </a:lnSpc>
            <a:spcBef>
              <a:spcPct val="0"/>
            </a:spcBef>
            <a:spcAft>
              <a:spcPct val="35000"/>
            </a:spcAft>
            <a:buNone/>
          </a:pPr>
          <a:endParaRPr lang="en-US" dirty="0"/>
        </a:p>
      </dgm:t>
    </dgm:pt>
    <dgm:pt modelId="{C198E593-F0E5-3D48-8C70-332F30128AD5}" type="parTrans" cxnId="{21525FA8-79BF-2649-97AE-CA7766640136}">
      <dgm:prSet/>
      <dgm:spPr/>
      <dgm:t>
        <a:bodyPr/>
        <a:lstStyle/>
        <a:p>
          <a:endParaRPr lang="en-US"/>
        </a:p>
      </dgm:t>
    </dgm:pt>
    <dgm:pt modelId="{407B4658-5BC5-5841-9D39-D9C81323F7F3}" type="sibTrans" cxnId="{21525FA8-79BF-2649-97AE-CA7766640136}">
      <dgm:prSet/>
      <dgm:spPr/>
      <dgm:t>
        <a:bodyPr/>
        <a:lstStyle/>
        <a:p>
          <a:endParaRPr lang="en-US"/>
        </a:p>
      </dgm:t>
    </dgm:pt>
    <dgm:pt modelId="{6577157F-7FB8-C443-93C0-DA0AE93EC5C4}">
      <dgm:prSet phldrT="[Text]" custT="1"/>
      <dgm:spPr/>
      <dgm:t>
        <a:bodyPr/>
        <a:lstStyle/>
        <a:p>
          <a:endParaRPr lang="en-US" sz="1800" dirty="0"/>
        </a:p>
        <a:p>
          <a:endParaRPr lang="en-US" sz="1800" dirty="0"/>
        </a:p>
        <a:p>
          <a:endParaRPr lang="en-US" sz="1800" dirty="0"/>
        </a:p>
        <a:p>
          <a:endParaRPr lang="en-US" sz="1800" dirty="0"/>
        </a:p>
        <a:p>
          <a:endParaRPr lang="en-US" sz="1800" dirty="0"/>
        </a:p>
        <a:p>
          <a:endParaRPr lang="en-US" sz="1800" dirty="0"/>
        </a:p>
        <a:p>
          <a:endParaRPr lang="en-US" sz="1800" dirty="0"/>
        </a:p>
        <a:p>
          <a:r>
            <a:rPr lang="en-US" sz="1800" dirty="0"/>
            <a:t>Drug does not make it to market or must be withdrawn from the market</a:t>
          </a:r>
          <a:endParaRPr lang="en-US" dirty="0"/>
        </a:p>
      </dgm:t>
    </dgm:pt>
    <dgm:pt modelId="{9E73D9E6-2FF7-384C-AED8-67478CDF8DC4}" type="parTrans" cxnId="{4BDB3E6C-6031-F94D-B16F-BD1E2658226D}">
      <dgm:prSet/>
      <dgm:spPr/>
      <dgm:t>
        <a:bodyPr/>
        <a:lstStyle/>
        <a:p>
          <a:endParaRPr lang="en-US"/>
        </a:p>
      </dgm:t>
    </dgm:pt>
    <dgm:pt modelId="{AFFC3C61-2DD5-D041-AEA4-67B095335498}" type="sibTrans" cxnId="{4BDB3E6C-6031-F94D-B16F-BD1E2658226D}">
      <dgm:prSet/>
      <dgm:spPr/>
      <dgm:t>
        <a:bodyPr/>
        <a:lstStyle/>
        <a:p>
          <a:endParaRPr lang="en-US"/>
        </a:p>
      </dgm:t>
    </dgm:pt>
    <dgm:pt modelId="{937C5B5D-95D9-A34E-B4BC-68D4EFEDEF98}">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It takes long time to evaluate alternative dosages following approval </a:t>
          </a:r>
        </a:p>
        <a:p>
          <a:pPr marL="0" lvl="0" defTabSz="844550">
            <a:lnSpc>
              <a:spcPct val="90000"/>
            </a:lnSpc>
            <a:spcBef>
              <a:spcPct val="0"/>
            </a:spcBef>
            <a:spcAft>
              <a:spcPct val="35000"/>
            </a:spcAft>
            <a:buNone/>
          </a:pPr>
          <a:endParaRPr lang="en-US" dirty="0"/>
        </a:p>
      </dgm:t>
    </dgm:pt>
    <dgm:pt modelId="{F3296330-82ED-C449-B3C9-C6D6A1555F58}" type="parTrans" cxnId="{74FFA559-3BC8-3A48-963D-1212E794463A}">
      <dgm:prSet/>
      <dgm:spPr/>
      <dgm:t>
        <a:bodyPr/>
        <a:lstStyle/>
        <a:p>
          <a:endParaRPr lang="en-US"/>
        </a:p>
      </dgm:t>
    </dgm:pt>
    <dgm:pt modelId="{49A98291-4051-D848-8FDD-78E512FE02EB}" type="sibTrans" cxnId="{74FFA559-3BC8-3A48-963D-1212E794463A}">
      <dgm:prSet/>
      <dgm:spPr/>
      <dgm:t>
        <a:bodyPr/>
        <a:lstStyle/>
        <a:p>
          <a:endParaRPr lang="en-US"/>
        </a:p>
      </dgm:t>
    </dgm:pt>
    <dgm:pt modelId="{DC792DF2-3C87-B44F-A254-174E4878D814}">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Patients may not want to participate in trial if commercially available</a:t>
          </a:r>
        </a:p>
        <a:p>
          <a:pPr marL="0" defTabSz="844550">
            <a:lnSpc>
              <a:spcPct val="90000"/>
            </a:lnSpc>
            <a:spcBef>
              <a:spcPct val="0"/>
            </a:spcBef>
            <a:spcAft>
              <a:spcPct val="35000"/>
            </a:spcAft>
            <a:buNone/>
          </a:pPr>
          <a:endParaRPr lang="en-US" dirty="0"/>
        </a:p>
      </dgm:t>
    </dgm:pt>
    <dgm:pt modelId="{C1F25035-243B-004E-BBB1-BC23E2918327}" type="parTrans" cxnId="{FB375E2A-D89D-3B4E-8C3C-A7142B077FA1}">
      <dgm:prSet/>
      <dgm:spPr/>
      <dgm:t>
        <a:bodyPr/>
        <a:lstStyle/>
        <a:p>
          <a:endParaRPr lang="en-US"/>
        </a:p>
      </dgm:t>
    </dgm:pt>
    <dgm:pt modelId="{DEA952CE-F78C-DD40-8040-3302DE3DE7A1}" type="sibTrans" cxnId="{FB375E2A-D89D-3B4E-8C3C-A7142B077FA1}">
      <dgm:prSet/>
      <dgm:spPr/>
      <dgm:t>
        <a:bodyPr/>
        <a:lstStyle/>
        <a:p>
          <a:endParaRPr lang="en-US"/>
        </a:p>
      </dgm:t>
    </dgm:pt>
    <dgm:pt modelId="{2EC65680-38C9-9047-85CC-739415CC9759}">
      <dgm:prSet phldrT="[Tex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800" dirty="0"/>
            <a:t>Disease area moves on to other treatments</a:t>
          </a:r>
        </a:p>
        <a:p>
          <a:pPr marL="0" defTabSz="711200">
            <a:lnSpc>
              <a:spcPct val="90000"/>
            </a:lnSpc>
            <a:spcBef>
              <a:spcPct val="0"/>
            </a:spcBef>
            <a:spcAft>
              <a:spcPct val="35000"/>
            </a:spcAft>
            <a:buNone/>
          </a:pPr>
          <a:endParaRPr lang="en-US" dirty="0"/>
        </a:p>
      </dgm:t>
    </dgm:pt>
    <dgm:pt modelId="{2C26B6A6-889F-9849-9D72-AA6F0D66E6AB}" type="parTrans" cxnId="{72CB5A7D-271A-3A45-9885-B71FB435799B}">
      <dgm:prSet/>
      <dgm:spPr/>
      <dgm:t>
        <a:bodyPr/>
        <a:lstStyle/>
        <a:p>
          <a:endParaRPr lang="en-US"/>
        </a:p>
      </dgm:t>
    </dgm:pt>
    <dgm:pt modelId="{D97B7A42-7199-1A48-860B-8692DEDD5CF6}" type="sibTrans" cxnId="{72CB5A7D-271A-3A45-9885-B71FB435799B}">
      <dgm:prSet/>
      <dgm:spPr/>
      <dgm:t>
        <a:bodyPr/>
        <a:lstStyle/>
        <a:p>
          <a:endParaRPr lang="en-US"/>
        </a:p>
      </dgm:t>
    </dgm:pt>
    <dgm:pt modelId="{8FCDADA3-E023-CE45-86DE-9180158CC990}" type="pres">
      <dgm:prSet presAssocID="{CABA12E7-5C46-0F42-807D-38C99364F4F1}" presName="theList" presStyleCnt="0">
        <dgm:presLayoutVars>
          <dgm:dir/>
          <dgm:animLvl val="lvl"/>
          <dgm:resizeHandles val="exact"/>
        </dgm:presLayoutVars>
      </dgm:prSet>
      <dgm:spPr/>
    </dgm:pt>
    <dgm:pt modelId="{A07AC0F3-D800-334E-821D-F7FD325CD35D}" type="pres">
      <dgm:prSet presAssocID="{3C3E9BC4-A817-A54F-B502-C0D45EDAE27B}" presName="compNode" presStyleCnt="0"/>
      <dgm:spPr/>
    </dgm:pt>
    <dgm:pt modelId="{A0DF52BB-B54E-7F48-B433-1A863567C3CE}" type="pres">
      <dgm:prSet presAssocID="{3C3E9BC4-A817-A54F-B502-C0D45EDAE27B}" presName="aNode" presStyleLbl="bgShp" presStyleIdx="0" presStyleCnt="3" custLinFactX="-12338" custLinFactNeighborX="-100000" custLinFactNeighborY="-11016"/>
      <dgm:spPr/>
    </dgm:pt>
    <dgm:pt modelId="{08BB0E44-6888-9F42-A312-C3A399105E82}" type="pres">
      <dgm:prSet presAssocID="{3C3E9BC4-A817-A54F-B502-C0D45EDAE27B}" presName="textNode" presStyleLbl="bgShp" presStyleIdx="0" presStyleCnt="3"/>
      <dgm:spPr/>
    </dgm:pt>
    <dgm:pt modelId="{9CBB919B-E67D-184F-A292-1E25AA020297}" type="pres">
      <dgm:prSet presAssocID="{3C3E9BC4-A817-A54F-B502-C0D45EDAE27B}" presName="compChildNode" presStyleCnt="0"/>
      <dgm:spPr/>
    </dgm:pt>
    <dgm:pt modelId="{74D2986B-9C52-D247-9642-E830A1946DAB}" type="pres">
      <dgm:prSet presAssocID="{3C3E9BC4-A817-A54F-B502-C0D45EDAE27B}" presName="theInnerList" presStyleCnt="0"/>
      <dgm:spPr/>
    </dgm:pt>
    <dgm:pt modelId="{3A25738E-B81E-674A-83EA-DBE87E8C5AA8}" type="pres">
      <dgm:prSet presAssocID="{58B96824-305F-8046-8A2F-613D04A073D5}" presName="childNode" presStyleLbl="node1" presStyleIdx="0" presStyleCnt="4">
        <dgm:presLayoutVars>
          <dgm:bulletEnabled val="1"/>
        </dgm:presLayoutVars>
      </dgm:prSet>
      <dgm:spPr/>
    </dgm:pt>
    <dgm:pt modelId="{C523D159-38DF-0045-83DF-0B26256C24FD}" type="pres">
      <dgm:prSet presAssocID="{58B96824-305F-8046-8A2F-613D04A073D5}" presName="aSpace2" presStyleCnt="0"/>
      <dgm:spPr/>
    </dgm:pt>
    <dgm:pt modelId="{B0DCAC78-2F03-D045-A82B-F14EA8565298}" type="pres">
      <dgm:prSet presAssocID="{1D06ED53-D5C3-D041-BEF1-C401074BE60A}" presName="childNode" presStyleLbl="node1" presStyleIdx="1" presStyleCnt="4">
        <dgm:presLayoutVars>
          <dgm:bulletEnabled val="1"/>
        </dgm:presLayoutVars>
      </dgm:prSet>
      <dgm:spPr/>
    </dgm:pt>
    <dgm:pt modelId="{764598E8-6F51-5F48-8868-4FE9D3BFDFDC}" type="pres">
      <dgm:prSet presAssocID="{3C3E9BC4-A817-A54F-B502-C0D45EDAE27B}" presName="aSpace" presStyleCnt="0"/>
      <dgm:spPr/>
    </dgm:pt>
    <dgm:pt modelId="{5AAA86E3-6844-004F-A32D-F70150F894DA}" type="pres">
      <dgm:prSet presAssocID="{6577157F-7FB8-C443-93C0-DA0AE93EC5C4}" presName="compNode" presStyleCnt="0"/>
      <dgm:spPr/>
    </dgm:pt>
    <dgm:pt modelId="{0133356D-A7BC-E14F-88E8-B2CBB7812A52}" type="pres">
      <dgm:prSet presAssocID="{6577157F-7FB8-C443-93C0-DA0AE93EC5C4}" presName="aNode" presStyleLbl="bgShp" presStyleIdx="1" presStyleCnt="3" custScaleX="86323" custScaleY="65723" custLinFactNeighborY="1076"/>
      <dgm:spPr/>
    </dgm:pt>
    <dgm:pt modelId="{A1EA0257-40EE-2F4F-9D8B-0018A9E78617}" type="pres">
      <dgm:prSet presAssocID="{6577157F-7FB8-C443-93C0-DA0AE93EC5C4}" presName="textNode" presStyleLbl="bgShp" presStyleIdx="1" presStyleCnt="3"/>
      <dgm:spPr/>
    </dgm:pt>
    <dgm:pt modelId="{0852BCE9-858F-8A4F-865E-66B514B4FE02}" type="pres">
      <dgm:prSet presAssocID="{6577157F-7FB8-C443-93C0-DA0AE93EC5C4}" presName="compChildNode" presStyleCnt="0"/>
      <dgm:spPr/>
    </dgm:pt>
    <dgm:pt modelId="{43C98538-AC63-D149-AF7D-CCE3B6A104FB}" type="pres">
      <dgm:prSet presAssocID="{6577157F-7FB8-C443-93C0-DA0AE93EC5C4}" presName="theInnerList" presStyleCnt="0"/>
      <dgm:spPr/>
    </dgm:pt>
    <dgm:pt modelId="{0B94E264-D3AC-9747-AF3D-AEB541BE1E6F}" type="pres">
      <dgm:prSet presAssocID="{6577157F-7FB8-C443-93C0-DA0AE93EC5C4}" presName="aSpace" presStyleCnt="0"/>
      <dgm:spPr/>
    </dgm:pt>
    <dgm:pt modelId="{6481E2B2-508C-144E-BE4C-C8D1ED17CF2D}" type="pres">
      <dgm:prSet presAssocID="{937C5B5D-95D9-A34E-B4BC-68D4EFEDEF98}" presName="compNode" presStyleCnt="0"/>
      <dgm:spPr/>
    </dgm:pt>
    <dgm:pt modelId="{A2993012-63D4-1345-BA48-BEA7AAC6341F}" type="pres">
      <dgm:prSet presAssocID="{937C5B5D-95D9-A34E-B4BC-68D4EFEDEF98}" presName="aNode" presStyleLbl="bgShp" presStyleIdx="2" presStyleCnt="3"/>
      <dgm:spPr/>
    </dgm:pt>
    <dgm:pt modelId="{8CA858BD-96D8-B542-87FA-9A4016794CB0}" type="pres">
      <dgm:prSet presAssocID="{937C5B5D-95D9-A34E-B4BC-68D4EFEDEF98}" presName="textNode" presStyleLbl="bgShp" presStyleIdx="2" presStyleCnt="3"/>
      <dgm:spPr/>
    </dgm:pt>
    <dgm:pt modelId="{84AD15F7-E1E5-2C4F-90A4-22B164FDD7D3}" type="pres">
      <dgm:prSet presAssocID="{937C5B5D-95D9-A34E-B4BC-68D4EFEDEF98}" presName="compChildNode" presStyleCnt="0"/>
      <dgm:spPr/>
    </dgm:pt>
    <dgm:pt modelId="{8F88F1A8-4B00-4842-87CA-4EFC0FB1CFC1}" type="pres">
      <dgm:prSet presAssocID="{937C5B5D-95D9-A34E-B4BC-68D4EFEDEF98}" presName="theInnerList" presStyleCnt="0"/>
      <dgm:spPr/>
    </dgm:pt>
    <dgm:pt modelId="{F42ABB0D-66F8-F948-99CE-BAF9CFDDC2FB}" type="pres">
      <dgm:prSet presAssocID="{DC792DF2-3C87-B44F-A254-174E4878D814}" presName="childNode" presStyleLbl="node1" presStyleIdx="2" presStyleCnt="4">
        <dgm:presLayoutVars>
          <dgm:bulletEnabled val="1"/>
        </dgm:presLayoutVars>
      </dgm:prSet>
      <dgm:spPr/>
    </dgm:pt>
    <dgm:pt modelId="{22F8C585-3E28-6D44-B540-6D69DCFBB116}" type="pres">
      <dgm:prSet presAssocID="{DC792DF2-3C87-B44F-A254-174E4878D814}" presName="aSpace2" presStyleCnt="0"/>
      <dgm:spPr/>
    </dgm:pt>
    <dgm:pt modelId="{A53FDD83-D658-774B-BD06-9E8DD897FEE5}" type="pres">
      <dgm:prSet presAssocID="{2EC65680-38C9-9047-85CC-739415CC9759}" presName="childNode" presStyleLbl="node1" presStyleIdx="3" presStyleCnt="4">
        <dgm:presLayoutVars>
          <dgm:bulletEnabled val="1"/>
        </dgm:presLayoutVars>
      </dgm:prSet>
      <dgm:spPr/>
    </dgm:pt>
  </dgm:ptLst>
  <dgm:cxnLst>
    <dgm:cxn modelId="{E926D00A-4C90-8340-BD3B-5AE4999612DB}" type="presOf" srcId="{6577157F-7FB8-C443-93C0-DA0AE93EC5C4}" destId="{0133356D-A7BC-E14F-88E8-B2CBB7812A52}" srcOrd="0" destOrd="0" presId="urn:microsoft.com/office/officeart/2005/8/layout/lProcess2"/>
    <dgm:cxn modelId="{C9DC431F-4021-B046-9FC3-0916FAD62DC0}" type="presOf" srcId="{6577157F-7FB8-C443-93C0-DA0AE93EC5C4}" destId="{A1EA0257-40EE-2F4F-9D8B-0018A9E78617}" srcOrd="1" destOrd="0" presId="urn:microsoft.com/office/officeart/2005/8/layout/lProcess2"/>
    <dgm:cxn modelId="{FB375E2A-D89D-3B4E-8C3C-A7142B077FA1}" srcId="{937C5B5D-95D9-A34E-B4BC-68D4EFEDEF98}" destId="{DC792DF2-3C87-B44F-A254-174E4878D814}" srcOrd="0" destOrd="0" parTransId="{C1F25035-243B-004E-BBB1-BC23E2918327}" sibTransId="{DEA952CE-F78C-DD40-8040-3302DE3DE7A1}"/>
    <dgm:cxn modelId="{A6FACA31-BBAB-0F46-AE3B-EE358BA87BD0}" type="presOf" srcId="{3C3E9BC4-A817-A54F-B502-C0D45EDAE27B}" destId="{08BB0E44-6888-9F42-A312-C3A399105E82}" srcOrd="1" destOrd="0" presId="urn:microsoft.com/office/officeart/2005/8/layout/lProcess2"/>
    <dgm:cxn modelId="{AAC1BC43-DF65-5B43-B275-137153689A7B}" type="presOf" srcId="{58B96824-305F-8046-8A2F-613D04A073D5}" destId="{3A25738E-B81E-674A-83EA-DBE87E8C5AA8}" srcOrd="0" destOrd="0" presId="urn:microsoft.com/office/officeart/2005/8/layout/lProcess2"/>
    <dgm:cxn modelId="{74FFA559-3BC8-3A48-963D-1212E794463A}" srcId="{CABA12E7-5C46-0F42-807D-38C99364F4F1}" destId="{937C5B5D-95D9-A34E-B4BC-68D4EFEDEF98}" srcOrd="2" destOrd="0" parTransId="{F3296330-82ED-C449-B3C9-C6D6A1555F58}" sibTransId="{49A98291-4051-D848-8FDD-78E512FE02EB}"/>
    <dgm:cxn modelId="{D76EBE6B-EE74-9C4B-BCEE-D108CEC236CF}" srcId="{3C3E9BC4-A817-A54F-B502-C0D45EDAE27B}" destId="{58B96824-305F-8046-8A2F-613D04A073D5}" srcOrd="0" destOrd="0" parTransId="{A1A2A272-A614-C043-9557-7A197EA47683}" sibTransId="{ACB9E4E3-15D8-B643-9786-D5B87869E5FD}"/>
    <dgm:cxn modelId="{4BDB3E6C-6031-F94D-B16F-BD1E2658226D}" srcId="{CABA12E7-5C46-0F42-807D-38C99364F4F1}" destId="{6577157F-7FB8-C443-93C0-DA0AE93EC5C4}" srcOrd="1" destOrd="0" parTransId="{9E73D9E6-2FF7-384C-AED8-67478CDF8DC4}" sibTransId="{AFFC3C61-2DD5-D041-AEA4-67B095335498}"/>
    <dgm:cxn modelId="{2AE8736C-61FC-904A-A01E-73C3925D30CF}" type="presOf" srcId="{937C5B5D-95D9-A34E-B4BC-68D4EFEDEF98}" destId="{A2993012-63D4-1345-BA48-BEA7AAC6341F}" srcOrd="0" destOrd="0" presId="urn:microsoft.com/office/officeart/2005/8/layout/lProcess2"/>
    <dgm:cxn modelId="{D0EA4474-4363-A244-9E30-8FB4FDB48FD8}" type="presOf" srcId="{DC792DF2-3C87-B44F-A254-174E4878D814}" destId="{F42ABB0D-66F8-F948-99CE-BAF9CFDDC2FB}" srcOrd="0" destOrd="0" presId="urn:microsoft.com/office/officeart/2005/8/layout/lProcess2"/>
    <dgm:cxn modelId="{72CB5A7D-271A-3A45-9885-B71FB435799B}" srcId="{937C5B5D-95D9-A34E-B4BC-68D4EFEDEF98}" destId="{2EC65680-38C9-9047-85CC-739415CC9759}" srcOrd="1" destOrd="0" parTransId="{2C26B6A6-889F-9849-9D72-AA6F0D66E6AB}" sibTransId="{D97B7A42-7199-1A48-860B-8692DEDD5CF6}"/>
    <dgm:cxn modelId="{A1854684-6BF1-2F4D-8293-0B37D4D3CD0E}" srcId="{CABA12E7-5C46-0F42-807D-38C99364F4F1}" destId="{3C3E9BC4-A817-A54F-B502-C0D45EDAE27B}" srcOrd="0" destOrd="0" parTransId="{0BAAA044-48C1-DF4C-9DF2-6B59FF479A34}" sibTransId="{C5AE5AA8-FD05-4342-9048-D9FD49D2DA18}"/>
    <dgm:cxn modelId="{2AE7B39D-DBEE-434B-A7E0-B29421C83029}" type="presOf" srcId="{CABA12E7-5C46-0F42-807D-38C99364F4F1}" destId="{8FCDADA3-E023-CE45-86DE-9180158CC990}" srcOrd="0" destOrd="0" presId="urn:microsoft.com/office/officeart/2005/8/layout/lProcess2"/>
    <dgm:cxn modelId="{FBC633A1-4869-6F47-A6F0-F11DD6CA4087}" type="presOf" srcId="{3C3E9BC4-A817-A54F-B502-C0D45EDAE27B}" destId="{A0DF52BB-B54E-7F48-B433-1A863567C3CE}" srcOrd="0" destOrd="0" presId="urn:microsoft.com/office/officeart/2005/8/layout/lProcess2"/>
    <dgm:cxn modelId="{21525FA8-79BF-2649-97AE-CA7766640136}" srcId="{3C3E9BC4-A817-A54F-B502-C0D45EDAE27B}" destId="{1D06ED53-D5C3-D041-BEF1-C401074BE60A}" srcOrd="1" destOrd="0" parTransId="{C198E593-F0E5-3D48-8C70-332F30128AD5}" sibTransId="{407B4658-5BC5-5841-9D39-D9C81323F7F3}"/>
    <dgm:cxn modelId="{4A3AF2B1-F367-4241-ADA0-52C956FD35AD}" type="presOf" srcId="{2EC65680-38C9-9047-85CC-739415CC9759}" destId="{A53FDD83-D658-774B-BD06-9E8DD897FEE5}" srcOrd="0" destOrd="0" presId="urn:microsoft.com/office/officeart/2005/8/layout/lProcess2"/>
    <dgm:cxn modelId="{6A7BB4CD-4569-AE4B-AD74-5792CA2B522F}" type="presOf" srcId="{1D06ED53-D5C3-D041-BEF1-C401074BE60A}" destId="{B0DCAC78-2F03-D045-A82B-F14EA8565298}" srcOrd="0" destOrd="0" presId="urn:microsoft.com/office/officeart/2005/8/layout/lProcess2"/>
    <dgm:cxn modelId="{0FB7C0E8-35AC-D34F-8054-043DF959FAC8}" type="presOf" srcId="{937C5B5D-95D9-A34E-B4BC-68D4EFEDEF98}" destId="{8CA858BD-96D8-B542-87FA-9A4016794CB0}" srcOrd="1" destOrd="0" presId="urn:microsoft.com/office/officeart/2005/8/layout/lProcess2"/>
    <dgm:cxn modelId="{B4992EF0-66E8-B344-8EB8-1532873C85B6}" type="presParOf" srcId="{8FCDADA3-E023-CE45-86DE-9180158CC990}" destId="{A07AC0F3-D800-334E-821D-F7FD325CD35D}" srcOrd="0" destOrd="0" presId="urn:microsoft.com/office/officeart/2005/8/layout/lProcess2"/>
    <dgm:cxn modelId="{CA9176D4-3B65-A842-84E3-0E285BE0FD34}" type="presParOf" srcId="{A07AC0F3-D800-334E-821D-F7FD325CD35D}" destId="{A0DF52BB-B54E-7F48-B433-1A863567C3CE}" srcOrd="0" destOrd="0" presId="urn:microsoft.com/office/officeart/2005/8/layout/lProcess2"/>
    <dgm:cxn modelId="{E9ED492F-7E83-334F-B605-710C9387745E}" type="presParOf" srcId="{A07AC0F3-D800-334E-821D-F7FD325CD35D}" destId="{08BB0E44-6888-9F42-A312-C3A399105E82}" srcOrd="1" destOrd="0" presId="urn:microsoft.com/office/officeart/2005/8/layout/lProcess2"/>
    <dgm:cxn modelId="{1E0F9140-582E-D143-9DA9-7789BF2730EB}" type="presParOf" srcId="{A07AC0F3-D800-334E-821D-F7FD325CD35D}" destId="{9CBB919B-E67D-184F-A292-1E25AA020297}" srcOrd="2" destOrd="0" presId="urn:microsoft.com/office/officeart/2005/8/layout/lProcess2"/>
    <dgm:cxn modelId="{94D46487-091F-534B-80C8-C705D77ABFB2}" type="presParOf" srcId="{9CBB919B-E67D-184F-A292-1E25AA020297}" destId="{74D2986B-9C52-D247-9642-E830A1946DAB}" srcOrd="0" destOrd="0" presId="urn:microsoft.com/office/officeart/2005/8/layout/lProcess2"/>
    <dgm:cxn modelId="{A45E0F50-52C7-5B4C-85F9-A94023B738C9}" type="presParOf" srcId="{74D2986B-9C52-D247-9642-E830A1946DAB}" destId="{3A25738E-B81E-674A-83EA-DBE87E8C5AA8}" srcOrd="0" destOrd="0" presId="urn:microsoft.com/office/officeart/2005/8/layout/lProcess2"/>
    <dgm:cxn modelId="{0BE236B7-8645-6146-A3C2-F1BCA7CDD532}" type="presParOf" srcId="{74D2986B-9C52-D247-9642-E830A1946DAB}" destId="{C523D159-38DF-0045-83DF-0B26256C24FD}" srcOrd="1" destOrd="0" presId="urn:microsoft.com/office/officeart/2005/8/layout/lProcess2"/>
    <dgm:cxn modelId="{CB1F0B7E-CBCD-A24B-BCD4-EF8736E2C349}" type="presParOf" srcId="{74D2986B-9C52-D247-9642-E830A1946DAB}" destId="{B0DCAC78-2F03-D045-A82B-F14EA8565298}" srcOrd="2" destOrd="0" presId="urn:microsoft.com/office/officeart/2005/8/layout/lProcess2"/>
    <dgm:cxn modelId="{0B87938F-8F8A-534B-8011-15901AE875EC}" type="presParOf" srcId="{8FCDADA3-E023-CE45-86DE-9180158CC990}" destId="{764598E8-6F51-5F48-8868-4FE9D3BFDFDC}" srcOrd="1" destOrd="0" presId="urn:microsoft.com/office/officeart/2005/8/layout/lProcess2"/>
    <dgm:cxn modelId="{F2CD6A07-D550-984F-BBB2-8CB32594461E}" type="presParOf" srcId="{8FCDADA3-E023-CE45-86DE-9180158CC990}" destId="{5AAA86E3-6844-004F-A32D-F70150F894DA}" srcOrd="2" destOrd="0" presId="urn:microsoft.com/office/officeart/2005/8/layout/lProcess2"/>
    <dgm:cxn modelId="{1421A39E-79CC-C04B-A497-E042A920AAD3}" type="presParOf" srcId="{5AAA86E3-6844-004F-A32D-F70150F894DA}" destId="{0133356D-A7BC-E14F-88E8-B2CBB7812A52}" srcOrd="0" destOrd="0" presId="urn:microsoft.com/office/officeart/2005/8/layout/lProcess2"/>
    <dgm:cxn modelId="{A3D86CE9-10D5-2243-9717-2680BB8935AD}" type="presParOf" srcId="{5AAA86E3-6844-004F-A32D-F70150F894DA}" destId="{A1EA0257-40EE-2F4F-9D8B-0018A9E78617}" srcOrd="1" destOrd="0" presId="urn:microsoft.com/office/officeart/2005/8/layout/lProcess2"/>
    <dgm:cxn modelId="{B0614230-B662-AD4A-AF8D-FC8EDF9623EC}" type="presParOf" srcId="{5AAA86E3-6844-004F-A32D-F70150F894DA}" destId="{0852BCE9-858F-8A4F-865E-66B514B4FE02}" srcOrd="2" destOrd="0" presId="urn:microsoft.com/office/officeart/2005/8/layout/lProcess2"/>
    <dgm:cxn modelId="{14C6A1D4-90C3-044D-B325-3D79EA054229}" type="presParOf" srcId="{0852BCE9-858F-8A4F-865E-66B514B4FE02}" destId="{43C98538-AC63-D149-AF7D-CCE3B6A104FB}" srcOrd="0" destOrd="0" presId="urn:microsoft.com/office/officeart/2005/8/layout/lProcess2"/>
    <dgm:cxn modelId="{5D54DD18-E521-8D4B-BD02-DCFA63021D92}" type="presParOf" srcId="{8FCDADA3-E023-CE45-86DE-9180158CC990}" destId="{0B94E264-D3AC-9747-AF3D-AEB541BE1E6F}" srcOrd="3" destOrd="0" presId="urn:microsoft.com/office/officeart/2005/8/layout/lProcess2"/>
    <dgm:cxn modelId="{8A26F74A-3984-EA46-A9B8-08D58645DA25}" type="presParOf" srcId="{8FCDADA3-E023-CE45-86DE-9180158CC990}" destId="{6481E2B2-508C-144E-BE4C-C8D1ED17CF2D}" srcOrd="4" destOrd="0" presId="urn:microsoft.com/office/officeart/2005/8/layout/lProcess2"/>
    <dgm:cxn modelId="{A86AA18C-7591-7246-91D3-03420A365ACA}" type="presParOf" srcId="{6481E2B2-508C-144E-BE4C-C8D1ED17CF2D}" destId="{A2993012-63D4-1345-BA48-BEA7AAC6341F}" srcOrd="0" destOrd="0" presId="urn:microsoft.com/office/officeart/2005/8/layout/lProcess2"/>
    <dgm:cxn modelId="{FA841FEC-C1E6-D244-B3A6-CBE9A9758F3D}" type="presParOf" srcId="{6481E2B2-508C-144E-BE4C-C8D1ED17CF2D}" destId="{8CA858BD-96D8-B542-87FA-9A4016794CB0}" srcOrd="1" destOrd="0" presId="urn:microsoft.com/office/officeart/2005/8/layout/lProcess2"/>
    <dgm:cxn modelId="{20BFFE13-DEF3-4146-BD7C-E55B0FCA2958}" type="presParOf" srcId="{6481E2B2-508C-144E-BE4C-C8D1ED17CF2D}" destId="{84AD15F7-E1E5-2C4F-90A4-22B164FDD7D3}" srcOrd="2" destOrd="0" presId="urn:microsoft.com/office/officeart/2005/8/layout/lProcess2"/>
    <dgm:cxn modelId="{665EEFCF-DF4D-CA41-9E87-0FF158A71FD7}" type="presParOf" srcId="{84AD15F7-E1E5-2C4F-90A4-22B164FDD7D3}" destId="{8F88F1A8-4B00-4842-87CA-4EFC0FB1CFC1}" srcOrd="0" destOrd="0" presId="urn:microsoft.com/office/officeart/2005/8/layout/lProcess2"/>
    <dgm:cxn modelId="{0A032332-280D-1A42-B644-9BDBCFCD1E03}" type="presParOf" srcId="{8F88F1A8-4B00-4842-87CA-4EFC0FB1CFC1}" destId="{F42ABB0D-66F8-F948-99CE-BAF9CFDDC2FB}" srcOrd="0" destOrd="0" presId="urn:microsoft.com/office/officeart/2005/8/layout/lProcess2"/>
    <dgm:cxn modelId="{C92DF383-2BED-4443-91C1-64D002B599FA}" type="presParOf" srcId="{8F88F1A8-4B00-4842-87CA-4EFC0FB1CFC1}" destId="{22F8C585-3E28-6D44-B540-6D69DCFBB116}" srcOrd="1" destOrd="0" presId="urn:microsoft.com/office/officeart/2005/8/layout/lProcess2"/>
    <dgm:cxn modelId="{94A5DBF5-FD74-F14C-96A8-10D3522CE827}" type="presParOf" srcId="{8F88F1A8-4B00-4842-87CA-4EFC0FB1CFC1}" destId="{A53FDD83-D658-774B-BD06-9E8DD897FEE5}"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6D32BEA-EF93-B249-AC9F-347AA3A69979}" type="doc">
      <dgm:prSet loTypeId="urn:microsoft.com/office/officeart/2005/8/layout/cycle4" loCatId="" qsTypeId="urn:microsoft.com/office/officeart/2005/8/quickstyle/simple1" qsCatId="simple" csTypeId="urn:microsoft.com/office/officeart/2005/8/colors/accent3_2" csCatId="accent3" phldr="1"/>
      <dgm:spPr/>
      <dgm:t>
        <a:bodyPr/>
        <a:lstStyle/>
        <a:p>
          <a:endParaRPr lang="en-US"/>
        </a:p>
      </dgm:t>
    </dgm:pt>
    <dgm:pt modelId="{CBFE44F6-449B-D040-8D73-CDE903CD2912}">
      <dgm:prSet phldrT="[Text]"/>
      <dgm:spPr/>
      <dgm:t>
        <a:bodyPr/>
        <a:lstStyle/>
        <a:p>
          <a:r>
            <a:rPr lang="en-US" dirty="0"/>
            <a:t>Consider all data </a:t>
          </a:r>
        </a:p>
      </dgm:t>
    </dgm:pt>
    <dgm:pt modelId="{D9BAB356-3ECA-0240-8021-DE7D73FF1297}" type="parTrans" cxnId="{DD86C529-8D02-0148-A25B-ABDF87A6456B}">
      <dgm:prSet/>
      <dgm:spPr/>
      <dgm:t>
        <a:bodyPr/>
        <a:lstStyle/>
        <a:p>
          <a:endParaRPr lang="en-US"/>
        </a:p>
      </dgm:t>
    </dgm:pt>
    <dgm:pt modelId="{52317E12-48C2-034D-8BB4-0E2BB04B2BB8}" type="sibTrans" cxnId="{DD86C529-8D02-0148-A25B-ABDF87A6456B}">
      <dgm:prSet/>
      <dgm:spPr/>
      <dgm:t>
        <a:bodyPr/>
        <a:lstStyle/>
        <a:p>
          <a:endParaRPr lang="en-US"/>
        </a:p>
      </dgm:t>
    </dgm:pt>
    <dgm:pt modelId="{FC37EACB-0DE1-0345-9C3C-51549874EAD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PK,  PD, activity/efficacy, safety, and tolerability data at each step</a:t>
          </a:r>
        </a:p>
      </dgm:t>
    </dgm:pt>
    <dgm:pt modelId="{D7E10ED1-1B6D-A84E-A561-EDFED5617777}" type="parTrans" cxnId="{F4A8CBC7-FF92-B242-AA33-F780619A2508}">
      <dgm:prSet/>
      <dgm:spPr/>
      <dgm:t>
        <a:bodyPr/>
        <a:lstStyle/>
        <a:p>
          <a:endParaRPr lang="en-US"/>
        </a:p>
      </dgm:t>
    </dgm:pt>
    <dgm:pt modelId="{0FF1E495-2441-4A46-BB88-D48B8D5B0F78}" type="sibTrans" cxnId="{F4A8CBC7-FF92-B242-AA33-F780619A2508}">
      <dgm:prSet/>
      <dgm:spPr/>
      <dgm:t>
        <a:bodyPr/>
        <a:lstStyle/>
        <a:p>
          <a:endParaRPr lang="en-US"/>
        </a:p>
      </dgm:t>
    </dgm:pt>
    <dgm:pt modelId="{8244C9C5-A55F-9A43-84A3-1221A56F22B3}">
      <dgm:prSet phldrT="[Text]"/>
      <dgm:spPr/>
      <dgm:t>
        <a:bodyPr/>
        <a:lstStyle/>
        <a:p>
          <a:r>
            <a:rPr lang="en-US" dirty="0"/>
            <a:t>Evaluate safety info beyond DLTs</a:t>
          </a:r>
        </a:p>
      </dgm:t>
    </dgm:pt>
    <dgm:pt modelId="{B9C5110B-DA0A-604A-B34E-6330381AE917}" type="parTrans" cxnId="{A03DA408-C13C-0E48-AD6F-09DC864E60FB}">
      <dgm:prSet/>
      <dgm:spPr/>
      <dgm:t>
        <a:bodyPr/>
        <a:lstStyle/>
        <a:p>
          <a:endParaRPr lang="en-US"/>
        </a:p>
      </dgm:t>
    </dgm:pt>
    <dgm:pt modelId="{777C88AB-E9BB-644A-8C98-15EE4416A102}" type="sibTrans" cxnId="{A03DA408-C13C-0E48-AD6F-09DC864E60FB}">
      <dgm:prSet/>
      <dgm:spPr/>
      <dgm:t>
        <a:bodyPr/>
        <a:lstStyle/>
        <a:p>
          <a:endParaRPr lang="en-US"/>
        </a:p>
      </dgm:t>
    </dgm:pt>
    <dgm:pt modelId="{E656C495-E545-1644-B25D-FE9A339D3F2E}">
      <dgm:prSet phldrT="[Tex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low-grade symptomatic toxicities, dosage modification frequencies, patient-generated data for treatment-related symptoms</a:t>
          </a:r>
        </a:p>
        <a:p>
          <a:pPr marL="57150" lvl="1" indent="0" defTabSz="488950">
            <a:spcAft>
              <a:spcPct val="15000"/>
            </a:spcAft>
          </a:pPr>
          <a:endParaRPr lang="en-US" dirty="0"/>
        </a:p>
      </dgm:t>
    </dgm:pt>
    <dgm:pt modelId="{8D4C3474-211E-524E-9AB7-691061E6EA12}" type="parTrans" cxnId="{8E876AFB-DC09-BC4D-9093-9EE55E367B70}">
      <dgm:prSet/>
      <dgm:spPr/>
      <dgm:t>
        <a:bodyPr/>
        <a:lstStyle/>
        <a:p>
          <a:endParaRPr lang="en-US"/>
        </a:p>
      </dgm:t>
    </dgm:pt>
    <dgm:pt modelId="{2A00B5C1-498E-7F42-9811-EDCD53722B40}" type="sibTrans" cxnId="{8E876AFB-DC09-BC4D-9093-9EE55E367B70}">
      <dgm:prSet/>
      <dgm:spPr/>
      <dgm:t>
        <a:bodyPr/>
        <a:lstStyle/>
        <a:p>
          <a:endParaRPr lang="en-US"/>
        </a:p>
      </dgm:t>
    </dgm:pt>
    <dgm:pt modelId="{5E39AE26-BCFD-DB4E-8665-AB7F9C91988D}">
      <dgm:prSet phldrT="[Text]"/>
      <dgm:spPr/>
      <dgm:t>
        <a:bodyPr/>
        <a:lstStyle/>
        <a:p>
          <a:r>
            <a:rPr lang="en-US" dirty="0"/>
            <a:t>Identify a target dosage range early</a:t>
          </a:r>
        </a:p>
      </dgm:t>
    </dgm:pt>
    <dgm:pt modelId="{993F52D3-8363-A842-9C46-9DB8B91F9A3D}" type="parTrans" cxnId="{E992246F-521A-2D4E-9092-F7B1FE9A9D42}">
      <dgm:prSet/>
      <dgm:spPr/>
      <dgm:t>
        <a:bodyPr/>
        <a:lstStyle/>
        <a:p>
          <a:endParaRPr lang="en-US"/>
        </a:p>
      </dgm:t>
    </dgm:pt>
    <dgm:pt modelId="{B2875EC5-5E9A-A54E-9A20-E7BB0083852C}" type="sibTrans" cxnId="{E992246F-521A-2D4E-9092-F7B1FE9A9D42}">
      <dgm:prSet/>
      <dgm:spPr/>
      <dgm:t>
        <a:bodyPr/>
        <a:lstStyle/>
        <a:p>
          <a:endParaRPr lang="en-US"/>
        </a:p>
      </dgm:t>
    </dgm:pt>
    <dgm:pt modelId="{3519976D-AD6A-1D4C-ABF5-E056101515A1}">
      <dgm:prSet phldrT="[Text]" custT="1"/>
      <dgm:spPr/>
      <dgm:t>
        <a:bodyPr/>
        <a:lstStyle/>
        <a:p>
          <a:pPr>
            <a:buNone/>
          </a:pPr>
          <a:r>
            <a:rPr lang="en-US" sz="1400" dirty="0"/>
            <a:t>	then further evaluate several dosages (ideally in a randomized trial)</a:t>
          </a:r>
        </a:p>
      </dgm:t>
    </dgm:pt>
    <dgm:pt modelId="{132C0855-EE3C-6047-90C7-5FEAEAAEDF8E}" type="parTrans" cxnId="{118A861F-468B-194F-9B24-24BEBA055AFB}">
      <dgm:prSet/>
      <dgm:spPr/>
      <dgm:t>
        <a:bodyPr/>
        <a:lstStyle/>
        <a:p>
          <a:endParaRPr lang="en-US"/>
        </a:p>
      </dgm:t>
    </dgm:pt>
    <dgm:pt modelId="{53720120-7B7C-1549-8A31-F9E101299432}" type="sibTrans" cxnId="{118A861F-468B-194F-9B24-24BEBA055AFB}">
      <dgm:prSet/>
      <dgm:spPr/>
      <dgm:t>
        <a:bodyPr/>
        <a:lstStyle/>
        <a:p>
          <a:endParaRPr lang="en-US"/>
        </a:p>
      </dgm:t>
    </dgm:pt>
    <dgm:pt modelId="{40729294-D2CA-444C-B312-12B953DCA92F}">
      <dgm:prSet phldrT="[Text]"/>
      <dgm:spPr/>
      <dgm:t>
        <a:bodyPr/>
        <a:lstStyle/>
        <a:p>
          <a:r>
            <a:rPr lang="en-US" dirty="0"/>
            <a:t>Characterize dosage and exposure relationship </a:t>
          </a:r>
        </a:p>
      </dgm:t>
    </dgm:pt>
    <dgm:pt modelId="{A5BC485B-F911-8441-BB60-2C2722556E72}" type="parTrans" cxnId="{B5D0FC40-FDF2-CB4F-88AE-9DA1BD03F5A7}">
      <dgm:prSet/>
      <dgm:spPr/>
      <dgm:t>
        <a:bodyPr/>
        <a:lstStyle/>
        <a:p>
          <a:endParaRPr lang="en-US"/>
        </a:p>
      </dgm:t>
    </dgm:pt>
    <dgm:pt modelId="{3128F106-1712-6045-9004-5F6DD8251377}" type="sibTrans" cxnId="{B5D0FC40-FDF2-CB4F-88AE-9DA1BD03F5A7}">
      <dgm:prSet/>
      <dgm:spPr/>
      <dgm:t>
        <a:bodyPr/>
        <a:lstStyle/>
        <a:p>
          <a:endParaRPr lang="en-US"/>
        </a:p>
      </dgm:t>
    </dgm:pt>
    <dgm:pt modelId="{325F9D19-C2E7-4C47-81EB-C68C07778DE9}">
      <dgm:prSet phldrT="[Text]" custT="1"/>
      <dgm:spPr/>
      <dgm:t>
        <a:bodyPr/>
        <a:lstStyle/>
        <a:p>
          <a:pPr>
            <a:buNone/>
          </a:pPr>
          <a:r>
            <a:rPr lang="en-US" sz="1400" dirty="0"/>
            <a:t>For efficacy and toxicity</a:t>
          </a:r>
        </a:p>
      </dgm:t>
    </dgm:pt>
    <dgm:pt modelId="{AD36A939-EAC8-2F48-B59F-57478B5DC380}" type="parTrans" cxnId="{AAE41B92-3D79-1E4B-998B-73148F57F4F1}">
      <dgm:prSet/>
      <dgm:spPr/>
      <dgm:t>
        <a:bodyPr/>
        <a:lstStyle/>
        <a:p>
          <a:endParaRPr lang="en-US"/>
        </a:p>
      </dgm:t>
    </dgm:pt>
    <dgm:pt modelId="{5CD35AF9-702A-6347-A962-53BC4D68FA8F}" type="sibTrans" cxnId="{AAE41B92-3D79-1E4B-998B-73148F57F4F1}">
      <dgm:prSet/>
      <dgm:spPr/>
      <dgm:t>
        <a:bodyPr/>
        <a:lstStyle/>
        <a:p>
          <a:endParaRPr lang="en-US"/>
        </a:p>
      </dgm:t>
    </dgm:pt>
    <dgm:pt modelId="{3A4A7E67-F0B2-144D-80CF-0C599B9BEDA2}" type="pres">
      <dgm:prSet presAssocID="{A6D32BEA-EF93-B249-AC9F-347AA3A69979}" presName="cycleMatrixDiagram" presStyleCnt="0">
        <dgm:presLayoutVars>
          <dgm:chMax val="1"/>
          <dgm:dir/>
          <dgm:animLvl val="lvl"/>
          <dgm:resizeHandles val="exact"/>
        </dgm:presLayoutVars>
      </dgm:prSet>
      <dgm:spPr/>
    </dgm:pt>
    <dgm:pt modelId="{5054E7CE-8F7C-BB4A-8C26-E746FBABB8EB}" type="pres">
      <dgm:prSet presAssocID="{A6D32BEA-EF93-B249-AC9F-347AA3A69979}" presName="children" presStyleCnt="0"/>
      <dgm:spPr/>
    </dgm:pt>
    <dgm:pt modelId="{9C7509FD-A737-ED41-A8A7-D3CE96BBB050}" type="pres">
      <dgm:prSet presAssocID="{A6D32BEA-EF93-B249-AC9F-347AA3A69979}" presName="child1group" presStyleCnt="0"/>
      <dgm:spPr/>
    </dgm:pt>
    <dgm:pt modelId="{EFDD32B2-E80A-DA47-A911-61D2119784D3}" type="pres">
      <dgm:prSet presAssocID="{A6D32BEA-EF93-B249-AC9F-347AA3A69979}" presName="child1" presStyleLbl="bgAcc1" presStyleIdx="0" presStyleCnt="4" custScaleY="76270"/>
      <dgm:spPr/>
    </dgm:pt>
    <dgm:pt modelId="{33147DAA-575F-5E49-9C54-28D05EA89643}" type="pres">
      <dgm:prSet presAssocID="{A6D32BEA-EF93-B249-AC9F-347AA3A69979}" presName="child1Text" presStyleLbl="bgAcc1" presStyleIdx="0" presStyleCnt="4">
        <dgm:presLayoutVars>
          <dgm:bulletEnabled val="1"/>
        </dgm:presLayoutVars>
      </dgm:prSet>
      <dgm:spPr/>
    </dgm:pt>
    <dgm:pt modelId="{BCBCB310-4204-0542-AF56-C9F8122C2551}" type="pres">
      <dgm:prSet presAssocID="{A6D32BEA-EF93-B249-AC9F-347AA3A69979}" presName="child2group" presStyleCnt="0"/>
      <dgm:spPr/>
    </dgm:pt>
    <dgm:pt modelId="{14077050-6C0B-8641-AE40-F806C5B44073}" type="pres">
      <dgm:prSet presAssocID="{A6D32BEA-EF93-B249-AC9F-347AA3A69979}" presName="child2" presStyleLbl="bgAcc1" presStyleIdx="1" presStyleCnt="4" custScaleX="124829" custScaleY="85059" custLinFactNeighborX="28082" custLinFactNeighborY="384"/>
      <dgm:spPr/>
    </dgm:pt>
    <dgm:pt modelId="{26B3872F-953E-9244-9051-C75C582EA2AA}" type="pres">
      <dgm:prSet presAssocID="{A6D32BEA-EF93-B249-AC9F-347AA3A69979}" presName="child2Text" presStyleLbl="bgAcc1" presStyleIdx="1" presStyleCnt="4">
        <dgm:presLayoutVars>
          <dgm:bulletEnabled val="1"/>
        </dgm:presLayoutVars>
      </dgm:prSet>
      <dgm:spPr/>
    </dgm:pt>
    <dgm:pt modelId="{89747492-CDF9-EE40-8129-A767934EE989}" type="pres">
      <dgm:prSet presAssocID="{A6D32BEA-EF93-B249-AC9F-347AA3A69979}" presName="child3group" presStyleCnt="0"/>
      <dgm:spPr/>
    </dgm:pt>
    <dgm:pt modelId="{3CB5C89A-9620-084E-9B80-6C36A570FC10}" type="pres">
      <dgm:prSet presAssocID="{A6D32BEA-EF93-B249-AC9F-347AA3A69979}" presName="child3" presStyleLbl="bgAcc1" presStyleIdx="2" presStyleCnt="4" custScaleX="135346" custScaleY="65821" custLinFactNeighborX="21350" custLinFactNeighborY="-1465"/>
      <dgm:spPr/>
    </dgm:pt>
    <dgm:pt modelId="{65B74B72-DF99-A649-91DD-1C64DD6E4125}" type="pres">
      <dgm:prSet presAssocID="{A6D32BEA-EF93-B249-AC9F-347AA3A69979}" presName="child3Text" presStyleLbl="bgAcc1" presStyleIdx="2" presStyleCnt="4">
        <dgm:presLayoutVars>
          <dgm:bulletEnabled val="1"/>
        </dgm:presLayoutVars>
      </dgm:prSet>
      <dgm:spPr/>
    </dgm:pt>
    <dgm:pt modelId="{F8216E9F-F97F-884A-AA22-17B178780DD7}" type="pres">
      <dgm:prSet presAssocID="{A6D32BEA-EF93-B249-AC9F-347AA3A69979}" presName="child4group" presStyleCnt="0"/>
      <dgm:spPr/>
    </dgm:pt>
    <dgm:pt modelId="{31678877-B966-404B-9DE3-5B636C8C6CB9}" type="pres">
      <dgm:prSet presAssocID="{A6D32BEA-EF93-B249-AC9F-347AA3A69979}" presName="child4" presStyleLbl="bgAcc1" presStyleIdx="3" presStyleCnt="4" custScaleY="64356"/>
      <dgm:spPr/>
    </dgm:pt>
    <dgm:pt modelId="{31518B24-919F-AD4F-838E-E318A0F1FF63}" type="pres">
      <dgm:prSet presAssocID="{A6D32BEA-EF93-B249-AC9F-347AA3A69979}" presName="child4Text" presStyleLbl="bgAcc1" presStyleIdx="3" presStyleCnt="4">
        <dgm:presLayoutVars>
          <dgm:bulletEnabled val="1"/>
        </dgm:presLayoutVars>
      </dgm:prSet>
      <dgm:spPr/>
    </dgm:pt>
    <dgm:pt modelId="{5FB07A15-2408-BE4D-94AD-DCB370236752}" type="pres">
      <dgm:prSet presAssocID="{A6D32BEA-EF93-B249-AC9F-347AA3A69979}" presName="childPlaceholder" presStyleCnt="0"/>
      <dgm:spPr/>
    </dgm:pt>
    <dgm:pt modelId="{A1C6E749-5479-2E4F-9421-AD3B1D071D8A}" type="pres">
      <dgm:prSet presAssocID="{A6D32BEA-EF93-B249-AC9F-347AA3A69979}" presName="circle" presStyleCnt="0"/>
      <dgm:spPr/>
    </dgm:pt>
    <dgm:pt modelId="{E2DAEBA9-5735-C14D-A22E-99A184E8DC1A}" type="pres">
      <dgm:prSet presAssocID="{A6D32BEA-EF93-B249-AC9F-347AA3A69979}" presName="quadrant1" presStyleLbl="node1" presStyleIdx="0" presStyleCnt="4">
        <dgm:presLayoutVars>
          <dgm:chMax val="1"/>
          <dgm:bulletEnabled val="1"/>
        </dgm:presLayoutVars>
      </dgm:prSet>
      <dgm:spPr/>
    </dgm:pt>
    <dgm:pt modelId="{2CFDFC8D-CFA2-9342-A16B-4C29D4EFE731}" type="pres">
      <dgm:prSet presAssocID="{A6D32BEA-EF93-B249-AC9F-347AA3A69979}" presName="quadrant2" presStyleLbl="node1" presStyleIdx="1" presStyleCnt="4">
        <dgm:presLayoutVars>
          <dgm:chMax val="1"/>
          <dgm:bulletEnabled val="1"/>
        </dgm:presLayoutVars>
      </dgm:prSet>
      <dgm:spPr/>
    </dgm:pt>
    <dgm:pt modelId="{AEDB7DF3-41E0-7C4E-B1EC-CCCA88BF744A}" type="pres">
      <dgm:prSet presAssocID="{A6D32BEA-EF93-B249-AC9F-347AA3A69979}" presName="quadrant3" presStyleLbl="node1" presStyleIdx="2" presStyleCnt="4">
        <dgm:presLayoutVars>
          <dgm:chMax val="1"/>
          <dgm:bulletEnabled val="1"/>
        </dgm:presLayoutVars>
      </dgm:prSet>
      <dgm:spPr/>
    </dgm:pt>
    <dgm:pt modelId="{DFC0635F-D0D0-6549-97CD-3332A94C5FD6}" type="pres">
      <dgm:prSet presAssocID="{A6D32BEA-EF93-B249-AC9F-347AA3A69979}" presName="quadrant4" presStyleLbl="node1" presStyleIdx="3" presStyleCnt="4">
        <dgm:presLayoutVars>
          <dgm:chMax val="1"/>
          <dgm:bulletEnabled val="1"/>
        </dgm:presLayoutVars>
      </dgm:prSet>
      <dgm:spPr/>
    </dgm:pt>
    <dgm:pt modelId="{1B5AED7B-0829-F546-B44F-9DF87560A68A}" type="pres">
      <dgm:prSet presAssocID="{A6D32BEA-EF93-B249-AC9F-347AA3A69979}" presName="quadrantPlaceholder" presStyleCnt="0"/>
      <dgm:spPr/>
    </dgm:pt>
    <dgm:pt modelId="{7C063426-FBA4-444D-8568-B9166906CFD2}" type="pres">
      <dgm:prSet presAssocID="{A6D32BEA-EF93-B249-AC9F-347AA3A69979}" presName="center1" presStyleLbl="fgShp" presStyleIdx="0" presStyleCnt="2"/>
      <dgm:spPr>
        <a:solidFill>
          <a:schemeClr val="accent3"/>
        </a:solidFill>
        <a:ln>
          <a:solidFill>
            <a:schemeClr val="accent3"/>
          </a:solidFill>
        </a:ln>
      </dgm:spPr>
    </dgm:pt>
    <dgm:pt modelId="{C2A0A050-0EFA-C547-82BD-C9D1EB752139}" type="pres">
      <dgm:prSet presAssocID="{A6D32BEA-EF93-B249-AC9F-347AA3A69979}" presName="center2" presStyleLbl="fgShp" presStyleIdx="1" presStyleCnt="2"/>
      <dgm:spPr>
        <a:solidFill>
          <a:schemeClr val="accent3"/>
        </a:solidFill>
        <a:ln>
          <a:solidFill>
            <a:schemeClr val="accent3"/>
          </a:solidFill>
        </a:ln>
      </dgm:spPr>
    </dgm:pt>
  </dgm:ptLst>
  <dgm:cxnLst>
    <dgm:cxn modelId="{935B2E04-7DB4-0C42-BB19-F5B17D3ADBFE}" type="presOf" srcId="{E656C495-E545-1644-B25D-FE9A339D3F2E}" destId="{26B3872F-953E-9244-9051-C75C582EA2AA}" srcOrd="1" destOrd="0" presId="urn:microsoft.com/office/officeart/2005/8/layout/cycle4"/>
    <dgm:cxn modelId="{8C16D007-E709-DF40-B7BC-61428AE35273}" type="presOf" srcId="{5E39AE26-BCFD-DB4E-8665-AB7F9C91988D}" destId="{AEDB7DF3-41E0-7C4E-B1EC-CCCA88BF744A}" srcOrd="0" destOrd="0" presId="urn:microsoft.com/office/officeart/2005/8/layout/cycle4"/>
    <dgm:cxn modelId="{A03DA408-C13C-0E48-AD6F-09DC864E60FB}" srcId="{A6D32BEA-EF93-B249-AC9F-347AA3A69979}" destId="{8244C9C5-A55F-9A43-84A3-1221A56F22B3}" srcOrd="1" destOrd="0" parTransId="{B9C5110B-DA0A-604A-B34E-6330381AE917}" sibTransId="{777C88AB-E9BB-644A-8C98-15EE4416A102}"/>
    <dgm:cxn modelId="{7A6CA41E-7C0C-3840-B162-AE727DF824D9}" type="presOf" srcId="{FC37EACB-0DE1-0345-9C3C-51549874EADE}" destId="{EFDD32B2-E80A-DA47-A911-61D2119784D3}" srcOrd="0" destOrd="0" presId="urn:microsoft.com/office/officeart/2005/8/layout/cycle4"/>
    <dgm:cxn modelId="{118A861F-468B-194F-9B24-24BEBA055AFB}" srcId="{5E39AE26-BCFD-DB4E-8665-AB7F9C91988D}" destId="{3519976D-AD6A-1D4C-ABF5-E056101515A1}" srcOrd="0" destOrd="0" parTransId="{132C0855-EE3C-6047-90C7-5FEAEAAEDF8E}" sibTransId="{53720120-7B7C-1549-8A31-F9E101299432}"/>
    <dgm:cxn modelId="{A7796E26-AE4E-4245-BA5B-EB5779809560}" type="presOf" srcId="{3519976D-AD6A-1D4C-ABF5-E056101515A1}" destId="{65B74B72-DF99-A649-91DD-1C64DD6E4125}" srcOrd="1" destOrd="0" presId="urn:microsoft.com/office/officeart/2005/8/layout/cycle4"/>
    <dgm:cxn modelId="{DD86C529-8D02-0148-A25B-ABDF87A6456B}" srcId="{A6D32BEA-EF93-B249-AC9F-347AA3A69979}" destId="{CBFE44F6-449B-D040-8D73-CDE903CD2912}" srcOrd="0" destOrd="0" parTransId="{D9BAB356-3ECA-0240-8021-DE7D73FF1297}" sibTransId="{52317E12-48C2-034D-8BB4-0E2BB04B2BB8}"/>
    <dgm:cxn modelId="{1678EC3E-FCC3-F74F-A521-ADB52ABC5CB5}" type="presOf" srcId="{FC37EACB-0DE1-0345-9C3C-51549874EADE}" destId="{33147DAA-575F-5E49-9C54-28D05EA89643}" srcOrd="1" destOrd="0" presId="urn:microsoft.com/office/officeart/2005/8/layout/cycle4"/>
    <dgm:cxn modelId="{0F872940-3D44-FD47-8084-CEFFD7D52BEE}" type="presOf" srcId="{325F9D19-C2E7-4C47-81EB-C68C07778DE9}" destId="{31678877-B966-404B-9DE3-5B636C8C6CB9}" srcOrd="0" destOrd="0" presId="urn:microsoft.com/office/officeart/2005/8/layout/cycle4"/>
    <dgm:cxn modelId="{B5D0FC40-FDF2-CB4F-88AE-9DA1BD03F5A7}" srcId="{A6D32BEA-EF93-B249-AC9F-347AA3A69979}" destId="{40729294-D2CA-444C-B312-12B953DCA92F}" srcOrd="3" destOrd="0" parTransId="{A5BC485B-F911-8441-BB60-2C2722556E72}" sibTransId="{3128F106-1712-6045-9004-5F6DD8251377}"/>
    <dgm:cxn modelId="{12D4A14D-533A-6D43-81AF-780CB8B9FE0A}" type="presOf" srcId="{8244C9C5-A55F-9A43-84A3-1221A56F22B3}" destId="{2CFDFC8D-CFA2-9342-A16B-4C29D4EFE731}" srcOrd="0" destOrd="0" presId="urn:microsoft.com/office/officeart/2005/8/layout/cycle4"/>
    <dgm:cxn modelId="{92D2E760-2E5C-3249-AEEE-1B9121201415}" type="presOf" srcId="{325F9D19-C2E7-4C47-81EB-C68C07778DE9}" destId="{31518B24-919F-AD4F-838E-E318A0F1FF63}" srcOrd="1" destOrd="0" presId="urn:microsoft.com/office/officeart/2005/8/layout/cycle4"/>
    <dgm:cxn modelId="{E992246F-521A-2D4E-9092-F7B1FE9A9D42}" srcId="{A6D32BEA-EF93-B249-AC9F-347AA3A69979}" destId="{5E39AE26-BCFD-DB4E-8665-AB7F9C91988D}" srcOrd="2" destOrd="0" parTransId="{993F52D3-8363-A842-9C46-9DB8B91F9A3D}" sibTransId="{B2875EC5-5E9A-A54E-9A20-E7BB0083852C}"/>
    <dgm:cxn modelId="{9F97BD6F-948C-444A-B096-C1C4A68DC435}" type="presOf" srcId="{CBFE44F6-449B-D040-8D73-CDE903CD2912}" destId="{E2DAEBA9-5735-C14D-A22E-99A184E8DC1A}" srcOrd="0" destOrd="0" presId="urn:microsoft.com/office/officeart/2005/8/layout/cycle4"/>
    <dgm:cxn modelId="{CE829B7A-4C43-A646-B8C9-0C0227EA7C86}" type="presOf" srcId="{A6D32BEA-EF93-B249-AC9F-347AA3A69979}" destId="{3A4A7E67-F0B2-144D-80CF-0C599B9BEDA2}" srcOrd="0" destOrd="0" presId="urn:microsoft.com/office/officeart/2005/8/layout/cycle4"/>
    <dgm:cxn modelId="{AAE41B92-3D79-1E4B-998B-73148F57F4F1}" srcId="{40729294-D2CA-444C-B312-12B953DCA92F}" destId="{325F9D19-C2E7-4C47-81EB-C68C07778DE9}" srcOrd="0" destOrd="0" parTransId="{AD36A939-EAC8-2F48-B59F-57478B5DC380}" sibTransId="{5CD35AF9-702A-6347-A962-53BC4D68FA8F}"/>
    <dgm:cxn modelId="{BC632499-1CFB-7148-A81D-8D91CCCA791B}" type="presOf" srcId="{E656C495-E545-1644-B25D-FE9A339D3F2E}" destId="{14077050-6C0B-8641-AE40-F806C5B44073}" srcOrd="0" destOrd="0" presId="urn:microsoft.com/office/officeart/2005/8/layout/cycle4"/>
    <dgm:cxn modelId="{8AAC8EA1-BEE8-9C41-B144-6EAC71A9087A}" type="presOf" srcId="{3519976D-AD6A-1D4C-ABF5-E056101515A1}" destId="{3CB5C89A-9620-084E-9B80-6C36A570FC10}" srcOrd="0" destOrd="0" presId="urn:microsoft.com/office/officeart/2005/8/layout/cycle4"/>
    <dgm:cxn modelId="{631058A6-6AD1-1B40-8DBB-0A09BE03581B}" type="presOf" srcId="{40729294-D2CA-444C-B312-12B953DCA92F}" destId="{DFC0635F-D0D0-6549-97CD-3332A94C5FD6}" srcOrd="0" destOrd="0" presId="urn:microsoft.com/office/officeart/2005/8/layout/cycle4"/>
    <dgm:cxn modelId="{F4A8CBC7-FF92-B242-AA33-F780619A2508}" srcId="{CBFE44F6-449B-D040-8D73-CDE903CD2912}" destId="{FC37EACB-0DE1-0345-9C3C-51549874EADE}" srcOrd="0" destOrd="0" parTransId="{D7E10ED1-1B6D-A84E-A561-EDFED5617777}" sibTransId="{0FF1E495-2441-4A46-BB88-D48B8D5B0F78}"/>
    <dgm:cxn modelId="{8E876AFB-DC09-BC4D-9093-9EE55E367B70}" srcId="{8244C9C5-A55F-9A43-84A3-1221A56F22B3}" destId="{E656C495-E545-1644-B25D-FE9A339D3F2E}" srcOrd="0" destOrd="0" parTransId="{8D4C3474-211E-524E-9AB7-691061E6EA12}" sibTransId="{2A00B5C1-498E-7F42-9811-EDCD53722B40}"/>
    <dgm:cxn modelId="{535E6D6C-6982-D94B-9B8C-CE37B53953B7}" type="presParOf" srcId="{3A4A7E67-F0B2-144D-80CF-0C599B9BEDA2}" destId="{5054E7CE-8F7C-BB4A-8C26-E746FBABB8EB}" srcOrd="0" destOrd="0" presId="urn:microsoft.com/office/officeart/2005/8/layout/cycle4"/>
    <dgm:cxn modelId="{3632E282-7517-A84C-9C1B-34F511E53C41}" type="presParOf" srcId="{5054E7CE-8F7C-BB4A-8C26-E746FBABB8EB}" destId="{9C7509FD-A737-ED41-A8A7-D3CE96BBB050}" srcOrd="0" destOrd="0" presId="urn:microsoft.com/office/officeart/2005/8/layout/cycle4"/>
    <dgm:cxn modelId="{40E70063-D378-554A-AA19-E2B5EA62F7B1}" type="presParOf" srcId="{9C7509FD-A737-ED41-A8A7-D3CE96BBB050}" destId="{EFDD32B2-E80A-DA47-A911-61D2119784D3}" srcOrd="0" destOrd="0" presId="urn:microsoft.com/office/officeart/2005/8/layout/cycle4"/>
    <dgm:cxn modelId="{7113CC15-F482-E24B-8062-3A987954ED20}" type="presParOf" srcId="{9C7509FD-A737-ED41-A8A7-D3CE96BBB050}" destId="{33147DAA-575F-5E49-9C54-28D05EA89643}" srcOrd="1" destOrd="0" presId="urn:microsoft.com/office/officeart/2005/8/layout/cycle4"/>
    <dgm:cxn modelId="{E7412CBF-CE28-D64A-87F2-9EFA62D0AF23}" type="presParOf" srcId="{5054E7CE-8F7C-BB4A-8C26-E746FBABB8EB}" destId="{BCBCB310-4204-0542-AF56-C9F8122C2551}" srcOrd="1" destOrd="0" presId="urn:microsoft.com/office/officeart/2005/8/layout/cycle4"/>
    <dgm:cxn modelId="{5C4AC467-9A3C-DB42-B7BE-2CE654C71C42}" type="presParOf" srcId="{BCBCB310-4204-0542-AF56-C9F8122C2551}" destId="{14077050-6C0B-8641-AE40-F806C5B44073}" srcOrd="0" destOrd="0" presId="urn:microsoft.com/office/officeart/2005/8/layout/cycle4"/>
    <dgm:cxn modelId="{23374FF4-D6E1-DC47-8528-62656A07A432}" type="presParOf" srcId="{BCBCB310-4204-0542-AF56-C9F8122C2551}" destId="{26B3872F-953E-9244-9051-C75C582EA2AA}" srcOrd="1" destOrd="0" presId="urn:microsoft.com/office/officeart/2005/8/layout/cycle4"/>
    <dgm:cxn modelId="{A66A11CC-FE27-9240-9783-16638A1EC425}" type="presParOf" srcId="{5054E7CE-8F7C-BB4A-8C26-E746FBABB8EB}" destId="{89747492-CDF9-EE40-8129-A767934EE989}" srcOrd="2" destOrd="0" presId="urn:microsoft.com/office/officeart/2005/8/layout/cycle4"/>
    <dgm:cxn modelId="{CAEAFBD8-D85C-ED4B-AEE6-46F7B391205F}" type="presParOf" srcId="{89747492-CDF9-EE40-8129-A767934EE989}" destId="{3CB5C89A-9620-084E-9B80-6C36A570FC10}" srcOrd="0" destOrd="0" presId="urn:microsoft.com/office/officeart/2005/8/layout/cycle4"/>
    <dgm:cxn modelId="{545AC078-4C32-194E-9F89-206692B7E311}" type="presParOf" srcId="{89747492-CDF9-EE40-8129-A767934EE989}" destId="{65B74B72-DF99-A649-91DD-1C64DD6E4125}" srcOrd="1" destOrd="0" presId="urn:microsoft.com/office/officeart/2005/8/layout/cycle4"/>
    <dgm:cxn modelId="{E17899A4-228E-5F43-AB08-8793ED3DA19F}" type="presParOf" srcId="{5054E7CE-8F7C-BB4A-8C26-E746FBABB8EB}" destId="{F8216E9F-F97F-884A-AA22-17B178780DD7}" srcOrd="3" destOrd="0" presId="urn:microsoft.com/office/officeart/2005/8/layout/cycle4"/>
    <dgm:cxn modelId="{9F5342A9-A393-CE4E-B6EA-9BFAC2DF4493}" type="presParOf" srcId="{F8216E9F-F97F-884A-AA22-17B178780DD7}" destId="{31678877-B966-404B-9DE3-5B636C8C6CB9}" srcOrd="0" destOrd="0" presId="urn:microsoft.com/office/officeart/2005/8/layout/cycle4"/>
    <dgm:cxn modelId="{04A1AD48-FA90-A749-9FA1-86C247F43B41}" type="presParOf" srcId="{F8216E9F-F97F-884A-AA22-17B178780DD7}" destId="{31518B24-919F-AD4F-838E-E318A0F1FF63}" srcOrd="1" destOrd="0" presId="urn:microsoft.com/office/officeart/2005/8/layout/cycle4"/>
    <dgm:cxn modelId="{BBC9C14C-51FF-A845-8FA9-6E46453FD2CE}" type="presParOf" srcId="{5054E7CE-8F7C-BB4A-8C26-E746FBABB8EB}" destId="{5FB07A15-2408-BE4D-94AD-DCB370236752}" srcOrd="4" destOrd="0" presId="urn:microsoft.com/office/officeart/2005/8/layout/cycle4"/>
    <dgm:cxn modelId="{F59C4459-F789-7E4C-B62E-CF8BF3B59632}" type="presParOf" srcId="{3A4A7E67-F0B2-144D-80CF-0C599B9BEDA2}" destId="{A1C6E749-5479-2E4F-9421-AD3B1D071D8A}" srcOrd="1" destOrd="0" presId="urn:microsoft.com/office/officeart/2005/8/layout/cycle4"/>
    <dgm:cxn modelId="{A919D037-6296-C94E-AA77-446315C1DFA4}" type="presParOf" srcId="{A1C6E749-5479-2E4F-9421-AD3B1D071D8A}" destId="{E2DAEBA9-5735-C14D-A22E-99A184E8DC1A}" srcOrd="0" destOrd="0" presId="urn:microsoft.com/office/officeart/2005/8/layout/cycle4"/>
    <dgm:cxn modelId="{FF2F7979-7E88-674C-9C31-D4FF6B88C8FD}" type="presParOf" srcId="{A1C6E749-5479-2E4F-9421-AD3B1D071D8A}" destId="{2CFDFC8D-CFA2-9342-A16B-4C29D4EFE731}" srcOrd="1" destOrd="0" presId="urn:microsoft.com/office/officeart/2005/8/layout/cycle4"/>
    <dgm:cxn modelId="{0840CD2E-6252-1F46-91D1-EBEAAC0D25B9}" type="presParOf" srcId="{A1C6E749-5479-2E4F-9421-AD3B1D071D8A}" destId="{AEDB7DF3-41E0-7C4E-B1EC-CCCA88BF744A}" srcOrd="2" destOrd="0" presId="urn:microsoft.com/office/officeart/2005/8/layout/cycle4"/>
    <dgm:cxn modelId="{60682E37-8D9B-2549-989D-7F245FC6D08A}" type="presParOf" srcId="{A1C6E749-5479-2E4F-9421-AD3B1D071D8A}" destId="{DFC0635F-D0D0-6549-97CD-3332A94C5FD6}" srcOrd="3" destOrd="0" presId="urn:microsoft.com/office/officeart/2005/8/layout/cycle4"/>
    <dgm:cxn modelId="{0F246F88-6FD6-5447-823B-36B10B343FFB}" type="presParOf" srcId="{A1C6E749-5479-2E4F-9421-AD3B1D071D8A}" destId="{1B5AED7B-0829-F546-B44F-9DF87560A68A}" srcOrd="4" destOrd="0" presId="urn:microsoft.com/office/officeart/2005/8/layout/cycle4"/>
    <dgm:cxn modelId="{D89AD5A1-0ACB-5B4F-9111-7F6E7DAD2880}" type="presParOf" srcId="{3A4A7E67-F0B2-144D-80CF-0C599B9BEDA2}" destId="{7C063426-FBA4-444D-8568-B9166906CFD2}" srcOrd="2" destOrd="0" presId="urn:microsoft.com/office/officeart/2005/8/layout/cycle4"/>
    <dgm:cxn modelId="{A942967E-4734-4D4A-BAA7-901D6D9F3C3C}" type="presParOf" srcId="{3A4A7E67-F0B2-144D-80CF-0C599B9BEDA2}" destId="{C2A0A050-0EFA-C547-82BD-C9D1EB752139}"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3B482D4-3790-4322-BCD4-4C5AE2735C9A}" type="doc">
      <dgm:prSet loTypeId="urn:microsoft.com/office/officeart/2005/8/layout/hProcess3" loCatId="process" qsTypeId="urn:microsoft.com/office/officeart/2005/8/quickstyle/simple1" qsCatId="simple" csTypeId="urn:microsoft.com/office/officeart/2005/8/colors/accent1_2" csCatId="accent1" phldr="1"/>
      <dgm:spPr/>
    </dgm:pt>
    <dgm:pt modelId="{1EB08A4D-2E1E-428D-8CB7-E8767FF80D94}">
      <dgm:prSet phldrT="[Text]" custT="1"/>
      <dgm:spPr/>
      <dgm:t>
        <a:bodyPr/>
        <a:lstStyle/>
        <a:p>
          <a:r>
            <a:rPr lang="en-US" sz="1100" b="1" dirty="0">
              <a:solidFill>
                <a:schemeClr val="bg1"/>
              </a:solidFill>
            </a:rPr>
            <a:t>1. Dose Escalation; Collect safety, </a:t>
          </a:r>
          <a:r>
            <a:rPr lang="en-US" sz="1100" b="1" dirty="0">
              <a:solidFill>
                <a:srgbClr val="FFC000"/>
              </a:solidFill>
            </a:rPr>
            <a:t>efficacy</a:t>
          </a:r>
          <a:r>
            <a:rPr lang="en-US" sz="1100" b="1" dirty="0">
              <a:solidFill>
                <a:schemeClr val="bg1"/>
              </a:solidFill>
            </a:rPr>
            <a:t>, PK, PD</a:t>
          </a:r>
        </a:p>
      </dgm:t>
    </dgm:pt>
    <dgm:pt modelId="{47D19A80-9780-44A0-8070-541B5E0C6587}" type="parTrans" cxnId="{235A9EF8-804F-4F42-8510-B02DB62256BF}">
      <dgm:prSet/>
      <dgm:spPr/>
      <dgm:t>
        <a:bodyPr/>
        <a:lstStyle/>
        <a:p>
          <a:endParaRPr lang="en-US"/>
        </a:p>
      </dgm:t>
    </dgm:pt>
    <dgm:pt modelId="{5C24233A-78EB-4FF0-B923-3EBEA575D134}" type="sibTrans" cxnId="{235A9EF8-804F-4F42-8510-B02DB62256BF}">
      <dgm:prSet/>
      <dgm:spPr/>
      <dgm:t>
        <a:bodyPr/>
        <a:lstStyle/>
        <a:p>
          <a:endParaRPr lang="en-US"/>
        </a:p>
      </dgm:t>
    </dgm:pt>
    <dgm:pt modelId="{2D4183E4-5B72-486C-B2AA-A45733D1F7B7}">
      <dgm:prSet phldrT="[Text]" custT="1"/>
      <dgm:spPr/>
      <dgm:t>
        <a:bodyPr/>
        <a:lstStyle/>
        <a:p>
          <a:r>
            <a:rPr lang="en-US" sz="1100" b="1" dirty="0">
              <a:solidFill>
                <a:schemeClr val="bg1"/>
              </a:solidFill>
            </a:rPr>
            <a:t>3. Stand-alone Phase 3 or Seamless Ph2/3 design to further confirm</a:t>
          </a:r>
        </a:p>
      </dgm:t>
    </dgm:pt>
    <dgm:pt modelId="{8EFB5FB3-C323-4FF8-A6BB-416DE6A57619}" type="parTrans" cxnId="{F63CEB88-1C3D-4886-AD66-ECAF63B51323}">
      <dgm:prSet/>
      <dgm:spPr/>
      <dgm:t>
        <a:bodyPr/>
        <a:lstStyle/>
        <a:p>
          <a:endParaRPr lang="en-US"/>
        </a:p>
      </dgm:t>
    </dgm:pt>
    <dgm:pt modelId="{625B1672-7145-40E6-B720-A256B51D75D8}" type="sibTrans" cxnId="{F63CEB88-1C3D-4886-AD66-ECAF63B51323}">
      <dgm:prSet/>
      <dgm:spPr/>
      <dgm:t>
        <a:bodyPr/>
        <a:lstStyle/>
        <a:p>
          <a:endParaRPr lang="en-US"/>
        </a:p>
      </dgm:t>
    </dgm:pt>
    <dgm:pt modelId="{C36E6DCE-CB12-4FFB-9D50-2EC349D7B92F}">
      <dgm:prSet phldrT="[Text]" custT="1"/>
      <dgm:spPr/>
      <dgm:t>
        <a:bodyPr/>
        <a:lstStyle/>
        <a:p>
          <a:endParaRPr lang="en-US" sz="1200" b="1">
            <a:solidFill>
              <a:schemeClr val="bg1"/>
            </a:solidFill>
          </a:endParaRPr>
        </a:p>
      </dgm:t>
    </dgm:pt>
    <dgm:pt modelId="{DD3A5DCC-BCAD-47A4-8F8D-B4EE8DD3D4C0}" type="parTrans" cxnId="{289FE24A-0B04-4DFC-A894-33B8E9D99550}">
      <dgm:prSet/>
      <dgm:spPr/>
      <dgm:t>
        <a:bodyPr/>
        <a:lstStyle/>
        <a:p>
          <a:endParaRPr lang="en-US"/>
        </a:p>
      </dgm:t>
    </dgm:pt>
    <dgm:pt modelId="{69006BAA-5E45-4473-B6E7-5ECB42FC9C09}" type="sibTrans" cxnId="{289FE24A-0B04-4DFC-A894-33B8E9D99550}">
      <dgm:prSet/>
      <dgm:spPr/>
      <dgm:t>
        <a:bodyPr/>
        <a:lstStyle/>
        <a:p>
          <a:endParaRPr lang="en-US"/>
        </a:p>
      </dgm:t>
    </dgm:pt>
    <dgm:pt modelId="{6ADD27C8-B758-4929-8891-7E225C6D5099}">
      <dgm:prSet custT="1"/>
      <dgm:spPr/>
      <dgm:t>
        <a:bodyPr/>
        <a:lstStyle/>
        <a:p>
          <a:r>
            <a:rPr lang="en-US" sz="1100" b="1" dirty="0">
              <a:solidFill>
                <a:schemeClr val="bg1"/>
              </a:solidFill>
            </a:rPr>
            <a:t>2. Randomized dose finding ( ≥</a:t>
          </a:r>
          <a:r>
            <a:rPr lang="en-US" sz="1100" b="1" dirty="0">
              <a:solidFill>
                <a:srgbClr val="FFC000"/>
              </a:solidFill>
            </a:rPr>
            <a:t>2</a:t>
          </a:r>
          <a:r>
            <a:rPr lang="en-US" sz="1100" b="1" dirty="0">
              <a:solidFill>
                <a:schemeClr val="bg1"/>
              </a:solidFill>
            </a:rPr>
            <a:t> dose levels in a </a:t>
          </a:r>
          <a:r>
            <a:rPr lang="en-US" sz="1100" b="1" dirty="0">
              <a:solidFill>
                <a:srgbClr val="FFC000"/>
              </a:solidFill>
            </a:rPr>
            <a:t>range</a:t>
          </a:r>
          <a:r>
            <a:rPr lang="en-US" sz="1100" b="1" dirty="0">
              <a:solidFill>
                <a:schemeClr val="bg1"/>
              </a:solidFill>
            </a:rPr>
            <a:t>) as dose expansion or Phase 2 trial</a:t>
          </a:r>
        </a:p>
      </dgm:t>
    </dgm:pt>
    <dgm:pt modelId="{E6698BE1-AD5F-46E2-9280-E9614367994A}" type="parTrans" cxnId="{D86DD0C1-4A29-408E-9E4F-53BD95B91C88}">
      <dgm:prSet/>
      <dgm:spPr/>
      <dgm:t>
        <a:bodyPr/>
        <a:lstStyle/>
        <a:p>
          <a:endParaRPr lang="en-US"/>
        </a:p>
      </dgm:t>
    </dgm:pt>
    <dgm:pt modelId="{93FC4CAF-3544-4158-AD6B-84ED462EF2F7}" type="sibTrans" cxnId="{D86DD0C1-4A29-408E-9E4F-53BD95B91C88}">
      <dgm:prSet/>
      <dgm:spPr/>
      <dgm:t>
        <a:bodyPr/>
        <a:lstStyle/>
        <a:p>
          <a:endParaRPr lang="en-US"/>
        </a:p>
      </dgm:t>
    </dgm:pt>
    <dgm:pt modelId="{E70E6EB8-5E23-414E-9EEC-89BBB2DD9206}" type="pres">
      <dgm:prSet presAssocID="{D3B482D4-3790-4322-BCD4-4C5AE2735C9A}" presName="Name0" presStyleCnt="0">
        <dgm:presLayoutVars>
          <dgm:dir/>
          <dgm:animLvl val="lvl"/>
          <dgm:resizeHandles val="exact"/>
        </dgm:presLayoutVars>
      </dgm:prSet>
      <dgm:spPr/>
    </dgm:pt>
    <dgm:pt modelId="{6D43FEA0-0EE7-436B-80A1-59511497F60A}" type="pres">
      <dgm:prSet presAssocID="{D3B482D4-3790-4322-BCD4-4C5AE2735C9A}" presName="dummy" presStyleCnt="0"/>
      <dgm:spPr/>
    </dgm:pt>
    <dgm:pt modelId="{B173FFE8-32E2-4D0B-AA9E-8870251E64E6}" type="pres">
      <dgm:prSet presAssocID="{D3B482D4-3790-4322-BCD4-4C5AE2735C9A}" presName="linH" presStyleCnt="0"/>
      <dgm:spPr/>
    </dgm:pt>
    <dgm:pt modelId="{DC26E03F-CC4D-4AAA-9B21-1BB38B338AA1}" type="pres">
      <dgm:prSet presAssocID="{D3B482D4-3790-4322-BCD4-4C5AE2735C9A}" presName="padding1" presStyleCnt="0"/>
      <dgm:spPr/>
    </dgm:pt>
    <dgm:pt modelId="{F4599040-3ACE-4350-896A-8E6713FCD1F3}" type="pres">
      <dgm:prSet presAssocID="{1EB08A4D-2E1E-428D-8CB7-E8767FF80D94}" presName="linV" presStyleCnt="0"/>
      <dgm:spPr/>
    </dgm:pt>
    <dgm:pt modelId="{1EDB26DA-E114-457C-BCE4-83A70176D507}" type="pres">
      <dgm:prSet presAssocID="{1EB08A4D-2E1E-428D-8CB7-E8767FF80D94}" presName="spVertical1" presStyleCnt="0"/>
      <dgm:spPr/>
    </dgm:pt>
    <dgm:pt modelId="{C4A12800-2F6A-4A78-ABD4-D38E136CC088}" type="pres">
      <dgm:prSet presAssocID="{1EB08A4D-2E1E-428D-8CB7-E8767FF80D94}" presName="parTx" presStyleLbl="revTx" presStyleIdx="0" presStyleCnt="4" custScaleX="617105" custLinFactX="-80968" custLinFactNeighborX="-100000" custLinFactNeighborY="-32578">
        <dgm:presLayoutVars>
          <dgm:chMax val="0"/>
          <dgm:chPref val="0"/>
          <dgm:bulletEnabled val="1"/>
        </dgm:presLayoutVars>
      </dgm:prSet>
      <dgm:spPr/>
    </dgm:pt>
    <dgm:pt modelId="{E9CE0135-4E3E-4768-8F39-662AD79DABBF}" type="pres">
      <dgm:prSet presAssocID="{1EB08A4D-2E1E-428D-8CB7-E8767FF80D94}" presName="spVertical2" presStyleCnt="0"/>
      <dgm:spPr/>
    </dgm:pt>
    <dgm:pt modelId="{F23421FD-247F-4099-980E-5A82C31F00B0}" type="pres">
      <dgm:prSet presAssocID="{1EB08A4D-2E1E-428D-8CB7-E8767FF80D94}" presName="spVertical3" presStyleCnt="0"/>
      <dgm:spPr/>
    </dgm:pt>
    <dgm:pt modelId="{029E7E52-680C-4118-82D8-5A37E339C815}" type="pres">
      <dgm:prSet presAssocID="{5C24233A-78EB-4FF0-B923-3EBEA575D134}" presName="space" presStyleCnt="0"/>
      <dgm:spPr/>
    </dgm:pt>
    <dgm:pt modelId="{0A1A85A0-23EF-43AD-9AE3-3725C0199BCD}" type="pres">
      <dgm:prSet presAssocID="{6ADD27C8-B758-4929-8891-7E225C6D5099}" presName="linV" presStyleCnt="0"/>
      <dgm:spPr/>
    </dgm:pt>
    <dgm:pt modelId="{822175C7-CA6B-4251-873F-0DFFA33FA7F5}" type="pres">
      <dgm:prSet presAssocID="{6ADD27C8-B758-4929-8891-7E225C6D5099}" presName="spVertical1" presStyleCnt="0"/>
      <dgm:spPr/>
    </dgm:pt>
    <dgm:pt modelId="{093BBE9F-D46C-42D4-8CD8-03184C241B2B}" type="pres">
      <dgm:prSet presAssocID="{6ADD27C8-B758-4929-8891-7E225C6D5099}" presName="parTx" presStyleLbl="revTx" presStyleIdx="1" presStyleCnt="4" custScaleX="979357" custLinFactNeighborX="28981" custLinFactNeighborY="-29290">
        <dgm:presLayoutVars>
          <dgm:chMax val="0"/>
          <dgm:chPref val="0"/>
          <dgm:bulletEnabled val="1"/>
        </dgm:presLayoutVars>
      </dgm:prSet>
      <dgm:spPr/>
    </dgm:pt>
    <dgm:pt modelId="{88C7F84F-628D-4B8B-BBCE-70654B83D9B0}" type="pres">
      <dgm:prSet presAssocID="{6ADD27C8-B758-4929-8891-7E225C6D5099}" presName="spVertical2" presStyleCnt="0"/>
      <dgm:spPr/>
    </dgm:pt>
    <dgm:pt modelId="{B477F211-2D09-42C1-BAA4-5EB029F6DF2D}" type="pres">
      <dgm:prSet presAssocID="{6ADD27C8-B758-4929-8891-7E225C6D5099}" presName="spVertical3" presStyleCnt="0"/>
      <dgm:spPr/>
    </dgm:pt>
    <dgm:pt modelId="{CEA5D24F-4619-40C7-90AC-D940F11C8F47}" type="pres">
      <dgm:prSet presAssocID="{93FC4CAF-3544-4158-AD6B-84ED462EF2F7}" presName="space" presStyleCnt="0"/>
      <dgm:spPr/>
    </dgm:pt>
    <dgm:pt modelId="{E7A09F60-D927-4965-955F-A01906E2757C}" type="pres">
      <dgm:prSet presAssocID="{2D4183E4-5B72-486C-B2AA-A45733D1F7B7}" presName="linV" presStyleCnt="0"/>
      <dgm:spPr/>
    </dgm:pt>
    <dgm:pt modelId="{2FA84F1D-6B77-4870-90D1-6A6E4CB1143D}" type="pres">
      <dgm:prSet presAssocID="{2D4183E4-5B72-486C-B2AA-A45733D1F7B7}" presName="spVertical1" presStyleCnt="0"/>
      <dgm:spPr/>
    </dgm:pt>
    <dgm:pt modelId="{69E09A0D-DC84-4220-86D3-0D2DBD67976D}" type="pres">
      <dgm:prSet presAssocID="{2D4183E4-5B72-486C-B2AA-A45733D1F7B7}" presName="parTx" presStyleLbl="revTx" presStyleIdx="2" presStyleCnt="4" custScaleX="775692" custLinFactX="65474" custLinFactNeighborX="100000" custLinFactNeighborY="-32415">
        <dgm:presLayoutVars>
          <dgm:chMax val="0"/>
          <dgm:chPref val="0"/>
          <dgm:bulletEnabled val="1"/>
        </dgm:presLayoutVars>
      </dgm:prSet>
      <dgm:spPr/>
    </dgm:pt>
    <dgm:pt modelId="{4953C5E7-8B27-4602-9819-B69A64E3CA93}" type="pres">
      <dgm:prSet presAssocID="{2D4183E4-5B72-486C-B2AA-A45733D1F7B7}" presName="spVertical2" presStyleCnt="0"/>
      <dgm:spPr/>
    </dgm:pt>
    <dgm:pt modelId="{6F3D90B9-DB96-405B-80CF-E54709C8B577}" type="pres">
      <dgm:prSet presAssocID="{2D4183E4-5B72-486C-B2AA-A45733D1F7B7}" presName="spVertical3" presStyleCnt="0"/>
      <dgm:spPr/>
    </dgm:pt>
    <dgm:pt modelId="{58BFE529-E615-45F5-9B41-A95B8E6F8956}" type="pres">
      <dgm:prSet presAssocID="{625B1672-7145-40E6-B720-A256B51D75D8}" presName="space" presStyleCnt="0"/>
      <dgm:spPr/>
    </dgm:pt>
    <dgm:pt modelId="{00531BF4-3339-4753-81C9-88E173290F47}" type="pres">
      <dgm:prSet presAssocID="{C36E6DCE-CB12-4FFB-9D50-2EC349D7B92F}" presName="linV" presStyleCnt="0"/>
      <dgm:spPr/>
    </dgm:pt>
    <dgm:pt modelId="{D0C7C134-F05C-4FED-9913-05FFD62B0EF5}" type="pres">
      <dgm:prSet presAssocID="{C36E6DCE-CB12-4FFB-9D50-2EC349D7B92F}" presName="spVertical1" presStyleCnt="0"/>
      <dgm:spPr/>
    </dgm:pt>
    <dgm:pt modelId="{23759453-A578-4D7F-B3EE-F23A8E2EA95A}" type="pres">
      <dgm:prSet presAssocID="{C36E6DCE-CB12-4FFB-9D50-2EC349D7B92F}" presName="parTx" presStyleLbl="revTx" presStyleIdx="3" presStyleCnt="4" custLinFactNeighborX="24527" custLinFactNeighborY="2180">
        <dgm:presLayoutVars>
          <dgm:chMax val="0"/>
          <dgm:chPref val="0"/>
          <dgm:bulletEnabled val="1"/>
        </dgm:presLayoutVars>
      </dgm:prSet>
      <dgm:spPr/>
    </dgm:pt>
    <dgm:pt modelId="{491AA3E6-E7BB-40E6-B28B-C563A30F93AF}" type="pres">
      <dgm:prSet presAssocID="{C36E6DCE-CB12-4FFB-9D50-2EC349D7B92F}" presName="spVertical2" presStyleCnt="0"/>
      <dgm:spPr/>
    </dgm:pt>
    <dgm:pt modelId="{60F6CADA-920C-4718-8BE4-24BED24AF7EB}" type="pres">
      <dgm:prSet presAssocID="{C36E6DCE-CB12-4FFB-9D50-2EC349D7B92F}" presName="spVertical3" presStyleCnt="0"/>
      <dgm:spPr/>
    </dgm:pt>
    <dgm:pt modelId="{7AF81A93-47AB-420D-8087-35FFBA75FCDF}" type="pres">
      <dgm:prSet presAssocID="{D3B482D4-3790-4322-BCD4-4C5AE2735C9A}" presName="padding2" presStyleCnt="0"/>
      <dgm:spPr/>
    </dgm:pt>
    <dgm:pt modelId="{C809A876-1368-4C36-B329-F38A8383D163}" type="pres">
      <dgm:prSet presAssocID="{D3B482D4-3790-4322-BCD4-4C5AE2735C9A}" presName="negArrow" presStyleCnt="0"/>
      <dgm:spPr/>
    </dgm:pt>
    <dgm:pt modelId="{F893C3FF-8552-4757-9824-556B9B4CC148}" type="pres">
      <dgm:prSet presAssocID="{D3B482D4-3790-4322-BCD4-4C5AE2735C9A}" presName="backgroundArrow" presStyleLbl="node1" presStyleIdx="0" presStyleCnt="1" custScaleY="41541" custLinFactNeighborX="-524" custLinFactNeighborY="20263"/>
      <dgm:spPr>
        <a:solidFill>
          <a:schemeClr val="accent5">
            <a:lumMod val="75000"/>
          </a:schemeClr>
        </a:solidFill>
      </dgm:spPr>
    </dgm:pt>
  </dgm:ptLst>
  <dgm:cxnLst>
    <dgm:cxn modelId="{5B0E8601-879A-4324-ACBD-74D0697A7612}" type="presOf" srcId="{2D4183E4-5B72-486C-B2AA-A45733D1F7B7}" destId="{69E09A0D-DC84-4220-86D3-0D2DBD67976D}" srcOrd="0" destOrd="0" presId="urn:microsoft.com/office/officeart/2005/8/layout/hProcess3"/>
    <dgm:cxn modelId="{289FE24A-0B04-4DFC-A894-33B8E9D99550}" srcId="{D3B482D4-3790-4322-BCD4-4C5AE2735C9A}" destId="{C36E6DCE-CB12-4FFB-9D50-2EC349D7B92F}" srcOrd="3" destOrd="0" parTransId="{DD3A5DCC-BCAD-47A4-8F8D-B4EE8DD3D4C0}" sibTransId="{69006BAA-5E45-4473-B6E7-5ECB42FC9C09}"/>
    <dgm:cxn modelId="{F63CEB88-1C3D-4886-AD66-ECAF63B51323}" srcId="{D3B482D4-3790-4322-BCD4-4C5AE2735C9A}" destId="{2D4183E4-5B72-486C-B2AA-A45733D1F7B7}" srcOrd="2" destOrd="0" parTransId="{8EFB5FB3-C323-4FF8-A6BB-416DE6A57619}" sibTransId="{625B1672-7145-40E6-B720-A256B51D75D8}"/>
    <dgm:cxn modelId="{D86DD0C1-4A29-408E-9E4F-53BD95B91C88}" srcId="{D3B482D4-3790-4322-BCD4-4C5AE2735C9A}" destId="{6ADD27C8-B758-4929-8891-7E225C6D5099}" srcOrd="1" destOrd="0" parTransId="{E6698BE1-AD5F-46E2-9280-E9614367994A}" sibTransId="{93FC4CAF-3544-4158-AD6B-84ED462EF2F7}"/>
    <dgm:cxn modelId="{BBF6D6C7-B00E-4292-86B2-F7BC6C0FDC70}" type="presOf" srcId="{C36E6DCE-CB12-4FFB-9D50-2EC349D7B92F}" destId="{23759453-A578-4D7F-B3EE-F23A8E2EA95A}" srcOrd="0" destOrd="0" presId="urn:microsoft.com/office/officeart/2005/8/layout/hProcess3"/>
    <dgm:cxn modelId="{7A2FFFDD-3DFC-4AB3-A27B-1C4CAC0786E4}" type="presOf" srcId="{1EB08A4D-2E1E-428D-8CB7-E8767FF80D94}" destId="{C4A12800-2F6A-4A78-ABD4-D38E136CC088}" srcOrd="0" destOrd="0" presId="urn:microsoft.com/office/officeart/2005/8/layout/hProcess3"/>
    <dgm:cxn modelId="{1DA5DEF7-BA75-441E-B0EC-BA723FF48400}" type="presOf" srcId="{6ADD27C8-B758-4929-8891-7E225C6D5099}" destId="{093BBE9F-D46C-42D4-8CD8-03184C241B2B}" srcOrd="0" destOrd="0" presId="urn:microsoft.com/office/officeart/2005/8/layout/hProcess3"/>
    <dgm:cxn modelId="{235A9EF8-804F-4F42-8510-B02DB62256BF}" srcId="{D3B482D4-3790-4322-BCD4-4C5AE2735C9A}" destId="{1EB08A4D-2E1E-428D-8CB7-E8767FF80D94}" srcOrd="0" destOrd="0" parTransId="{47D19A80-9780-44A0-8070-541B5E0C6587}" sibTransId="{5C24233A-78EB-4FF0-B923-3EBEA575D134}"/>
    <dgm:cxn modelId="{C9CAB9F8-5FDB-4284-84E7-0BEC600B7875}" type="presOf" srcId="{D3B482D4-3790-4322-BCD4-4C5AE2735C9A}" destId="{E70E6EB8-5E23-414E-9EEC-89BBB2DD9206}" srcOrd="0" destOrd="0" presId="urn:microsoft.com/office/officeart/2005/8/layout/hProcess3"/>
    <dgm:cxn modelId="{81D68824-07FD-481D-BBF8-B0926990B265}" type="presParOf" srcId="{E70E6EB8-5E23-414E-9EEC-89BBB2DD9206}" destId="{6D43FEA0-0EE7-436B-80A1-59511497F60A}" srcOrd="0" destOrd="0" presId="urn:microsoft.com/office/officeart/2005/8/layout/hProcess3"/>
    <dgm:cxn modelId="{0571C51E-3C2B-4939-AB87-79A0E6BE80BC}" type="presParOf" srcId="{E70E6EB8-5E23-414E-9EEC-89BBB2DD9206}" destId="{B173FFE8-32E2-4D0B-AA9E-8870251E64E6}" srcOrd="1" destOrd="0" presId="urn:microsoft.com/office/officeart/2005/8/layout/hProcess3"/>
    <dgm:cxn modelId="{724D95D6-F12F-4D0C-9DE1-E9AC7001BD0A}" type="presParOf" srcId="{B173FFE8-32E2-4D0B-AA9E-8870251E64E6}" destId="{DC26E03F-CC4D-4AAA-9B21-1BB38B338AA1}" srcOrd="0" destOrd="0" presId="urn:microsoft.com/office/officeart/2005/8/layout/hProcess3"/>
    <dgm:cxn modelId="{4BDE33E6-D8D4-448B-97CA-0A448901353F}" type="presParOf" srcId="{B173FFE8-32E2-4D0B-AA9E-8870251E64E6}" destId="{F4599040-3ACE-4350-896A-8E6713FCD1F3}" srcOrd="1" destOrd="0" presId="urn:microsoft.com/office/officeart/2005/8/layout/hProcess3"/>
    <dgm:cxn modelId="{6BA89DD2-D9A6-4D15-900F-A46EAF13A639}" type="presParOf" srcId="{F4599040-3ACE-4350-896A-8E6713FCD1F3}" destId="{1EDB26DA-E114-457C-BCE4-83A70176D507}" srcOrd="0" destOrd="0" presId="urn:microsoft.com/office/officeart/2005/8/layout/hProcess3"/>
    <dgm:cxn modelId="{8FB6D985-41F8-4138-83B6-33D7E19E8A14}" type="presParOf" srcId="{F4599040-3ACE-4350-896A-8E6713FCD1F3}" destId="{C4A12800-2F6A-4A78-ABD4-D38E136CC088}" srcOrd="1" destOrd="0" presId="urn:microsoft.com/office/officeart/2005/8/layout/hProcess3"/>
    <dgm:cxn modelId="{D1A11787-2D2A-4F18-8CE2-9351531AB483}" type="presParOf" srcId="{F4599040-3ACE-4350-896A-8E6713FCD1F3}" destId="{E9CE0135-4E3E-4768-8F39-662AD79DABBF}" srcOrd="2" destOrd="0" presId="urn:microsoft.com/office/officeart/2005/8/layout/hProcess3"/>
    <dgm:cxn modelId="{0BEF3131-78F9-4320-BBFB-72813CE3829B}" type="presParOf" srcId="{F4599040-3ACE-4350-896A-8E6713FCD1F3}" destId="{F23421FD-247F-4099-980E-5A82C31F00B0}" srcOrd="3" destOrd="0" presId="urn:microsoft.com/office/officeart/2005/8/layout/hProcess3"/>
    <dgm:cxn modelId="{D6769D07-A4FD-4FBF-A2F0-1860EE175F86}" type="presParOf" srcId="{B173FFE8-32E2-4D0B-AA9E-8870251E64E6}" destId="{029E7E52-680C-4118-82D8-5A37E339C815}" srcOrd="2" destOrd="0" presId="urn:microsoft.com/office/officeart/2005/8/layout/hProcess3"/>
    <dgm:cxn modelId="{6E3765F8-11F6-4278-A5F5-92571282CCCD}" type="presParOf" srcId="{B173FFE8-32E2-4D0B-AA9E-8870251E64E6}" destId="{0A1A85A0-23EF-43AD-9AE3-3725C0199BCD}" srcOrd="3" destOrd="0" presId="urn:microsoft.com/office/officeart/2005/8/layout/hProcess3"/>
    <dgm:cxn modelId="{E5913DC4-45BD-4808-AF31-10E1D6E167BC}" type="presParOf" srcId="{0A1A85A0-23EF-43AD-9AE3-3725C0199BCD}" destId="{822175C7-CA6B-4251-873F-0DFFA33FA7F5}" srcOrd="0" destOrd="0" presId="urn:microsoft.com/office/officeart/2005/8/layout/hProcess3"/>
    <dgm:cxn modelId="{08000941-F4F1-4A75-8F9C-0D5EF5365313}" type="presParOf" srcId="{0A1A85A0-23EF-43AD-9AE3-3725C0199BCD}" destId="{093BBE9F-D46C-42D4-8CD8-03184C241B2B}" srcOrd="1" destOrd="0" presId="urn:microsoft.com/office/officeart/2005/8/layout/hProcess3"/>
    <dgm:cxn modelId="{A24E1A76-F885-4806-86D3-B52B5A000618}" type="presParOf" srcId="{0A1A85A0-23EF-43AD-9AE3-3725C0199BCD}" destId="{88C7F84F-628D-4B8B-BBCE-70654B83D9B0}" srcOrd="2" destOrd="0" presId="urn:microsoft.com/office/officeart/2005/8/layout/hProcess3"/>
    <dgm:cxn modelId="{23928DBE-B6BB-45DC-9433-D0817541A758}" type="presParOf" srcId="{0A1A85A0-23EF-43AD-9AE3-3725C0199BCD}" destId="{B477F211-2D09-42C1-BAA4-5EB029F6DF2D}" srcOrd="3" destOrd="0" presId="urn:microsoft.com/office/officeart/2005/8/layout/hProcess3"/>
    <dgm:cxn modelId="{951C414D-EF56-4027-B753-D13E34D0A7F6}" type="presParOf" srcId="{B173FFE8-32E2-4D0B-AA9E-8870251E64E6}" destId="{CEA5D24F-4619-40C7-90AC-D940F11C8F47}" srcOrd="4" destOrd="0" presId="urn:microsoft.com/office/officeart/2005/8/layout/hProcess3"/>
    <dgm:cxn modelId="{40328254-0B51-43E7-8576-F785C8669CCF}" type="presParOf" srcId="{B173FFE8-32E2-4D0B-AA9E-8870251E64E6}" destId="{E7A09F60-D927-4965-955F-A01906E2757C}" srcOrd="5" destOrd="0" presId="urn:microsoft.com/office/officeart/2005/8/layout/hProcess3"/>
    <dgm:cxn modelId="{52C0BA9A-8DFA-45C8-851A-A93563A6D94B}" type="presParOf" srcId="{E7A09F60-D927-4965-955F-A01906E2757C}" destId="{2FA84F1D-6B77-4870-90D1-6A6E4CB1143D}" srcOrd="0" destOrd="0" presId="urn:microsoft.com/office/officeart/2005/8/layout/hProcess3"/>
    <dgm:cxn modelId="{23BC48C6-001B-418E-8414-8FA9D4ACD711}" type="presParOf" srcId="{E7A09F60-D927-4965-955F-A01906E2757C}" destId="{69E09A0D-DC84-4220-86D3-0D2DBD67976D}" srcOrd="1" destOrd="0" presId="urn:microsoft.com/office/officeart/2005/8/layout/hProcess3"/>
    <dgm:cxn modelId="{A29500F8-61BF-4AE9-BD97-B33DD24F9EF3}" type="presParOf" srcId="{E7A09F60-D927-4965-955F-A01906E2757C}" destId="{4953C5E7-8B27-4602-9819-B69A64E3CA93}" srcOrd="2" destOrd="0" presId="urn:microsoft.com/office/officeart/2005/8/layout/hProcess3"/>
    <dgm:cxn modelId="{DF5B2F28-3195-4B9A-A2DC-B62CD230C466}" type="presParOf" srcId="{E7A09F60-D927-4965-955F-A01906E2757C}" destId="{6F3D90B9-DB96-405B-80CF-E54709C8B577}" srcOrd="3" destOrd="0" presId="urn:microsoft.com/office/officeart/2005/8/layout/hProcess3"/>
    <dgm:cxn modelId="{10BD6C44-F74F-41E8-891C-0CED4281F65F}" type="presParOf" srcId="{B173FFE8-32E2-4D0B-AA9E-8870251E64E6}" destId="{58BFE529-E615-45F5-9B41-A95B8E6F8956}" srcOrd="6" destOrd="0" presId="urn:microsoft.com/office/officeart/2005/8/layout/hProcess3"/>
    <dgm:cxn modelId="{0D031283-8961-4BF3-84B8-90DF7525148D}" type="presParOf" srcId="{B173FFE8-32E2-4D0B-AA9E-8870251E64E6}" destId="{00531BF4-3339-4753-81C9-88E173290F47}" srcOrd="7" destOrd="0" presId="urn:microsoft.com/office/officeart/2005/8/layout/hProcess3"/>
    <dgm:cxn modelId="{E1D31753-D38B-43E5-AB2C-AF14FFAFFC1E}" type="presParOf" srcId="{00531BF4-3339-4753-81C9-88E173290F47}" destId="{D0C7C134-F05C-4FED-9913-05FFD62B0EF5}" srcOrd="0" destOrd="0" presId="urn:microsoft.com/office/officeart/2005/8/layout/hProcess3"/>
    <dgm:cxn modelId="{54FFC1A3-0857-4A82-BDFE-3756B095470B}" type="presParOf" srcId="{00531BF4-3339-4753-81C9-88E173290F47}" destId="{23759453-A578-4D7F-B3EE-F23A8E2EA95A}" srcOrd="1" destOrd="0" presId="urn:microsoft.com/office/officeart/2005/8/layout/hProcess3"/>
    <dgm:cxn modelId="{BEB2E728-623A-45B8-B405-5174E37F761F}" type="presParOf" srcId="{00531BF4-3339-4753-81C9-88E173290F47}" destId="{491AA3E6-E7BB-40E6-B28B-C563A30F93AF}" srcOrd="2" destOrd="0" presId="urn:microsoft.com/office/officeart/2005/8/layout/hProcess3"/>
    <dgm:cxn modelId="{D97EC8A9-6B69-403C-B642-BB9113AAD0BF}" type="presParOf" srcId="{00531BF4-3339-4753-81C9-88E173290F47}" destId="{60F6CADA-920C-4718-8BE4-24BED24AF7EB}" srcOrd="3" destOrd="0" presId="urn:microsoft.com/office/officeart/2005/8/layout/hProcess3"/>
    <dgm:cxn modelId="{FE354720-2019-4A10-971C-A73BBD32BDEF}" type="presParOf" srcId="{B173FFE8-32E2-4D0B-AA9E-8870251E64E6}" destId="{7AF81A93-47AB-420D-8087-35FFBA75FCDF}" srcOrd="8" destOrd="0" presId="urn:microsoft.com/office/officeart/2005/8/layout/hProcess3"/>
    <dgm:cxn modelId="{7EDF1299-2178-4609-92F7-0B98F2B7756C}" type="presParOf" srcId="{B173FFE8-32E2-4D0B-AA9E-8870251E64E6}" destId="{C809A876-1368-4C36-B329-F38A8383D163}" srcOrd="9" destOrd="0" presId="urn:microsoft.com/office/officeart/2005/8/layout/hProcess3"/>
    <dgm:cxn modelId="{47B2D671-A431-46DB-B7F0-E330505F0FD4}" type="presParOf" srcId="{B173FFE8-32E2-4D0B-AA9E-8870251E64E6}" destId="{F893C3FF-8552-4757-9824-556B9B4CC148}" srcOrd="10" destOrd="0" presId="urn:microsoft.com/office/officeart/2005/8/layout/h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708BB8AF-FF23-479C-965A-D593303FB7E6}" type="doc">
      <dgm:prSet loTypeId="urn:microsoft.com/office/officeart/2005/8/layout/chevron1" loCatId="process" qsTypeId="urn:microsoft.com/office/officeart/2005/8/quickstyle/3d3" qsCatId="3D" csTypeId="urn:microsoft.com/office/officeart/2005/8/colors/accent6_5" csCatId="accent6" phldr="1"/>
      <dgm:spPr/>
      <dgm:t>
        <a:bodyPr/>
        <a:lstStyle/>
        <a:p>
          <a:endParaRPr lang="en-US"/>
        </a:p>
      </dgm:t>
    </dgm:pt>
    <dgm:pt modelId="{3904BCDF-E263-4D43-88CF-31E808C0F5AF}">
      <dgm:prSet phldrT="[Text]"/>
      <dgm:spPr/>
      <dgm:t>
        <a:bodyPr/>
        <a:lstStyle/>
        <a:p>
          <a:r>
            <a:rPr lang="en-US" dirty="0"/>
            <a:t>Ph1</a:t>
          </a:r>
        </a:p>
      </dgm:t>
    </dgm:pt>
    <dgm:pt modelId="{53FFD78F-B2FE-4A62-903F-54C14E4CE907}" type="parTrans" cxnId="{89D93CFB-8023-4338-8FD6-F92C92672187}">
      <dgm:prSet/>
      <dgm:spPr/>
      <dgm:t>
        <a:bodyPr/>
        <a:lstStyle/>
        <a:p>
          <a:endParaRPr lang="en-US"/>
        </a:p>
      </dgm:t>
    </dgm:pt>
    <dgm:pt modelId="{1D169E50-EA37-45A8-B776-B86DA46AEDC9}" type="sibTrans" cxnId="{89D93CFB-8023-4338-8FD6-F92C92672187}">
      <dgm:prSet/>
      <dgm:spPr/>
      <dgm:t>
        <a:bodyPr/>
        <a:lstStyle/>
        <a:p>
          <a:endParaRPr lang="en-US"/>
        </a:p>
      </dgm:t>
    </dgm:pt>
    <dgm:pt modelId="{F1A0E1D0-6018-44D8-A24E-BC47F7756643}">
      <dgm:prSet phldrT="[Text]"/>
      <dgm:spPr/>
      <dgm:t>
        <a:bodyPr/>
        <a:lstStyle/>
        <a:p>
          <a:r>
            <a:rPr lang="en-US" dirty="0"/>
            <a:t>Ph2</a:t>
          </a:r>
        </a:p>
      </dgm:t>
    </dgm:pt>
    <dgm:pt modelId="{EF51CEDF-E183-4BB3-9FE3-31FDB8DB4A43}" type="parTrans" cxnId="{EFFE91E4-0785-4DE0-9CC9-2CDE21E5137B}">
      <dgm:prSet/>
      <dgm:spPr/>
      <dgm:t>
        <a:bodyPr/>
        <a:lstStyle/>
        <a:p>
          <a:endParaRPr lang="en-US"/>
        </a:p>
      </dgm:t>
    </dgm:pt>
    <dgm:pt modelId="{60B24965-D777-4AF9-BEDB-618F6AE2287F}" type="sibTrans" cxnId="{EFFE91E4-0785-4DE0-9CC9-2CDE21E5137B}">
      <dgm:prSet/>
      <dgm:spPr/>
      <dgm:t>
        <a:bodyPr/>
        <a:lstStyle/>
        <a:p>
          <a:endParaRPr lang="en-US"/>
        </a:p>
      </dgm:t>
    </dgm:pt>
    <dgm:pt modelId="{3F365B0A-224D-4513-B405-3279EFB66631}">
      <dgm:prSet phldrT="[Text]"/>
      <dgm:spPr/>
      <dgm:t>
        <a:bodyPr/>
        <a:lstStyle/>
        <a:p>
          <a:r>
            <a:rPr lang="en-US" dirty="0"/>
            <a:t>Ph3</a:t>
          </a:r>
        </a:p>
      </dgm:t>
    </dgm:pt>
    <dgm:pt modelId="{33A07F6D-A9DC-476A-916D-D70B392FB80F}" type="parTrans" cxnId="{E1BD3E44-5EF3-42B5-9471-7B34B6E49F46}">
      <dgm:prSet/>
      <dgm:spPr/>
      <dgm:t>
        <a:bodyPr/>
        <a:lstStyle/>
        <a:p>
          <a:endParaRPr lang="en-US"/>
        </a:p>
      </dgm:t>
    </dgm:pt>
    <dgm:pt modelId="{0F8A2F6F-2345-4C13-B093-3102D1B05154}" type="sibTrans" cxnId="{E1BD3E44-5EF3-42B5-9471-7B34B6E49F46}">
      <dgm:prSet/>
      <dgm:spPr/>
      <dgm:t>
        <a:bodyPr/>
        <a:lstStyle/>
        <a:p>
          <a:endParaRPr lang="en-US"/>
        </a:p>
      </dgm:t>
    </dgm:pt>
    <dgm:pt modelId="{1B85C066-880A-44A9-A6A1-76FBB5030FB7}" type="pres">
      <dgm:prSet presAssocID="{708BB8AF-FF23-479C-965A-D593303FB7E6}" presName="Name0" presStyleCnt="0">
        <dgm:presLayoutVars>
          <dgm:dir/>
          <dgm:animLvl val="lvl"/>
          <dgm:resizeHandles val="exact"/>
        </dgm:presLayoutVars>
      </dgm:prSet>
      <dgm:spPr/>
    </dgm:pt>
    <dgm:pt modelId="{FCE89841-912B-4C07-B87E-075F735416FC}" type="pres">
      <dgm:prSet presAssocID="{3904BCDF-E263-4D43-88CF-31E808C0F5AF}" presName="parTxOnly" presStyleLbl="node1" presStyleIdx="0" presStyleCnt="3" custScaleX="206037" custScaleY="62839" custLinFactNeighborX="11654" custLinFactNeighborY="772">
        <dgm:presLayoutVars>
          <dgm:chMax val="0"/>
          <dgm:chPref val="0"/>
          <dgm:bulletEnabled val="1"/>
        </dgm:presLayoutVars>
      </dgm:prSet>
      <dgm:spPr/>
    </dgm:pt>
    <dgm:pt modelId="{6AD4D359-BA8F-4545-9E9E-312D463B6DAF}" type="pres">
      <dgm:prSet presAssocID="{1D169E50-EA37-45A8-B776-B86DA46AEDC9}" presName="parTxOnlySpace" presStyleCnt="0"/>
      <dgm:spPr/>
    </dgm:pt>
    <dgm:pt modelId="{3AD61229-69BF-47C5-B073-A037A71F41A8}" type="pres">
      <dgm:prSet presAssocID="{F1A0E1D0-6018-44D8-A24E-BC47F7756643}" presName="parTxOnly" presStyleLbl="node1" presStyleIdx="1" presStyleCnt="3" custFlipHor="1" custScaleX="81727" custScaleY="62839" custLinFactNeighborX="15631" custLinFactNeighborY="772">
        <dgm:presLayoutVars>
          <dgm:chMax val="0"/>
          <dgm:chPref val="0"/>
          <dgm:bulletEnabled val="1"/>
        </dgm:presLayoutVars>
      </dgm:prSet>
      <dgm:spPr/>
    </dgm:pt>
    <dgm:pt modelId="{B3310D9B-78D5-4FC2-8480-C6531B6F2CA5}" type="pres">
      <dgm:prSet presAssocID="{60B24965-D777-4AF9-BEDB-618F6AE2287F}" presName="parTxOnlySpace" presStyleCnt="0"/>
      <dgm:spPr/>
    </dgm:pt>
    <dgm:pt modelId="{C28EFD79-2792-4CBC-9A44-C585DA30C92E}" type="pres">
      <dgm:prSet presAssocID="{3F365B0A-224D-4513-B405-3279EFB66631}" presName="parTxOnly" presStyleLbl="node1" presStyleIdx="2" presStyleCnt="3" custScaleX="60087" custScaleY="62839">
        <dgm:presLayoutVars>
          <dgm:chMax val="0"/>
          <dgm:chPref val="0"/>
          <dgm:bulletEnabled val="1"/>
        </dgm:presLayoutVars>
      </dgm:prSet>
      <dgm:spPr/>
    </dgm:pt>
  </dgm:ptLst>
  <dgm:cxnLst>
    <dgm:cxn modelId="{4295CA03-B067-4F73-B1A9-610710A2C619}" type="presOf" srcId="{708BB8AF-FF23-479C-965A-D593303FB7E6}" destId="{1B85C066-880A-44A9-A6A1-76FBB5030FB7}" srcOrd="0" destOrd="0" presId="urn:microsoft.com/office/officeart/2005/8/layout/chevron1"/>
    <dgm:cxn modelId="{CE9E0312-6F17-4DF3-B471-5A97BE8522B7}" type="presOf" srcId="{3904BCDF-E263-4D43-88CF-31E808C0F5AF}" destId="{FCE89841-912B-4C07-B87E-075F735416FC}" srcOrd="0" destOrd="0" presId="urn:microsoft.com/office/officeart/2005/8/layout/chevron1"/>
    <dgm:cxn modelId="{E1BD3E44-5EF3-42B5-9471-7B34B6E49F46}" srcId="{708BB8AF-FF23-479C-965A-D593303FB7E6}" destId="{3F365B0A-224D-4513-B405-3279EFB66631}" srcOrd="2" destOrd="0" parTransId="{33A07F6D-A9DC-476A-916D-D70B392FB80F}" sibTransId="{0F8A2F6F-2345-4C13-B093-3102D1B05154}"/>
    <dgm:cxn modelId="{0A8BA656-96EA-4C57-A5ED-D7CF2B663302}" type="presOf" srcId="{3F365B0A-224D-4513-B405-3279EFB66631}" destId="{C28EFD79-2792-4CBC-9A44-C585DA30C92E}" srcOrd="0" destOrd="0" presId="urn:microsoft.com/office/officeart/2005/8/layout/chevron1"/>
    <dgm:cxn modelId="{D565ABDA-D08C-4533-96B2-960AE82A6822}" type="presOf" srcId="{F1A0E1D0-6018-44D8-A24E-BC47F7756643}" destId="{3AD61229-69BF-47C5-B073-A037A71F41A8}" srcOrd="0" destOrd="0" presId="urn:microsoft.com/office/officeart/2005/8/layout/chevron1"/>
    <dgm:cxn modelId="{EFFE91E4-0785-4DE0-9CC9-2CDE21E5137B}" srcId="{708BB8AF-FF23-479C-965A-D593303FB7E6}" destId="{F1A0E1D0-6018-44D8-A24E-BC47F7756643}" srcOrd="1" destOrd="0" parTransId="{EF51CEDF-E183-4BB3-9FE3-31FDB8DB4A43}" sibTransId="{60B24965-D777-4AF9-BEDB-618F6AE2287F}"/>
    <dgm:cxn modelId="{89D93CFB-8023-4338-8FD6-F92C92672187}" srcId="{708BB8AF-FF23-479C-965A-D593303FB7E6}" destId="{3904BCDF-E263-4D43-88CF-31E808C0F5AF}" srcOrd="0" destOrd="0" parTransId="{53FFD78F-B2FE-4A62-903F-54C14E4CE907}" sibTransId="{1D169E50-EA37-45A8-B776-B86DA46AEDC9}"/>
    <dgm:cxn modelId="{3418E177-D155-4439-8208-5E31CCCFB91B}" type="presParOf" srcId="{1B85C066-880A-44A9-A6A1-76FBB5030FB7}" destId="{FCE89841-912B-4C07-B87E-075F735416FC}" srcOrd="0" destOrd="0" presId="urn:microsoft.com/office/officeart/2005/8/layout/chevron1"/>
    <dgm:cxn modelId="{6B25DFAA-D116-4F6E-932F-1F19CEB62E8B}" type="presParOf" srcId="{1B85C066-880A-44A9-A6A1-76FBB5030FB7}" destId="{6AD4D359-BA8F-4545-9E9E-312D463B6DAF}" srcOrd="1" destOrd="0" presId="urn:microsoft.com/office/officeart/2005/8/layout/chevron1"/>
    <dgm:cxn modelId="{796749FC-F4E8-4EC8-959B-51F2B92DF4D9}" type="presParOf" srcId="{1B85C066-880A-44A9-A6A1-76FBB5030FB7}" destId="{3AD61229-69BF-47C5-B073-A037A71F41A8}" srcOrd="2" destOrd="0" presId="urn:microsoft.com/office/officeart/2005/8/layout/chevron1"/>
    <dgm:cxn modelId="{BA146804-78A7-4BE2-970F-EEC780468C81}" type="presParOf" srcId="{1B85C066-880A-44A9-A6A1-76FBB5030FB7}" destId="{B3310D9B-78D5-4FC2-8480-C6531B6F2CA5}" srcOrd="3" destOrd="0" presId="urn:microsoft.com/office/officeart/2005/8/layout/chevron1"/>
    <dgm:cxn modelId="{B3D49AF4-48B3-486C-A003-2946963D25C2}" type="presParOf" srcId="{1B85C066-880A-44A9-A6A1-76FBB5030FB7}" destId="{C28EFD79-2792-4CBC-9A44-C585DA30C92E}"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88FF74-1F88-9F49-A63C-7D648A3DC057}" type="doc">
      <dgm:prSet loTypeId="urn:microsoft.com/office/officeart/2005/8/layout/vList3" loCatId="" qsTypeId="urn:microsoft.com/office/officeart/2005/8/quickstyle/simple5" qsCatId="simple" csTypeId="urn:microsoft.com/office/officeart/2005/8/colors/colorful5" csCatId="colorful" phldr="1"/>
      <dgm:spPr/>
    </dgm:pt>
    <dgm:pt modelId="{6A8ED8FA-0A14-E040-B71C-B6BB6B5AC2BF}">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effectLst/>
              <a:cs typeface="Calibri" panose="020F0502020204030204" pitchFamily="34" charset="0"/>
            </a:rPr>
            <a:t>To describe the </a:t>
          </a:r>
          <a:r>
            <a:rPr lang="en-US" sz="2400" b="0" i="0" u="sng" dirty="0">
              <a:effectLst/>
              <a:cs typeface="Calibri" panose="020F0502020204030204" pitchFamily="34" charset="0"/>
            </a:rPr>
            <a:t>pre-clinical data </a:t>
          </a:r>
          <a:r>
            <a:rPr lang="en-US" sz="2400" b="0" i="0" dirty="0">
              <a:effectLst/>
              <a:cs typeface="Calibri" panose="020F0502020204030204" pitchFamily="34" charset="0"/>
            </a:rPr>
            <a:t>required to support the development of novel treatments into human trials</a:t>
          </a:r>
          <a:endParaRPr lang="en-US" sz="2400" dirty="0">
            <a:cs typeface="Calibri" panose="020F0502020204030204" pitchFamily="34" charset="0"/>
          </a:endParaRPr>
        </a:p>
      </dgm:t>
    </dgm:pt>
    <dgm:pt modelId="{DE215AE8-7B4F-804C-BA6F-822D3A268626}" type="parTrans" cxnId="{3EC45BE5-C98F-EA4E-BFE2-9DC9B308251E}">
      <dgm:prSet/>
      <dgm:spPr/>
      <dgm:t>
        <a:bodyPr/>
        <a:lstStyle/>
        <a:p>
          <a:endParaRPr lang="en-US"/>
        </a:p>
      </dgm:t>
    </dgm:pt>
    <dgm:pt modelId="{7CAA92DC-E0A7-E046-9900-AEC55A39929D}" type="sibTrans" cxnId="{3EC45BE5-C98F-EA4E-BFE2-9DC9B308251E}">
      <dgm:prSet/>
      <dgm:spPr/>
      <dgm:t>
        <a:bodyPr/>
        <a:lstStyle/>
        <a:p>
          <a:endParaRPr lang="en-US"/>
        </a:p>
      </dgm:t>
    </dgm:pt>
    <dgm:pt modelId="{80699D19-1EDE-9C47-BA36-D0C6F6447268}">
      <dgm:prSet phldrT="[Text]" custT="1"/>
      <dgm:spPr>
        <a:solidFill>
          <a:schemeClr val="bg1">
            <a:lumMod val="65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solidFill>
                <a:schemeClr val="bg1">
                  <a:lumMod val="75000"/>
                </a:schemeClr>
              </a:solidFill>
              <a:effectLst/>
              <a:cs typeface="Calibri" panose="020F0502020204030204" pitchFamily="34" charset="0"/>
            </a:rPr>
            <a:t>To discuss the </a:t>
          </a:r>
          <a:r>
            <a:rPr lang="en-US" sz="2400" b="0" i="0" u="sng" dirty="0">
              <a:solidFill>
                <a:schemeClr val="bg1">
                  <a:lumMod val="75000"/>
                </a:schemeClr>
              </a:solidFill>
              <a:effectLst/>
              <a:cs typeface="Calibri" panose="020F0502020204030204" pitchFamily="34" charset="0"/>
            </a:rPr>
            <a:t>fundamentals of phase I </a:t>
          </a:r>
          <a:r>
            <a:rPr lang="en-US" sz="2400" b="0" i="0" dirty="0">
              <a:solidFill>
                <a:schemeClr val="bg1">
                  <a:lumMod val="75000"/>
                </a:schemeClr>
              </a:solidFill>
              <a:effectLst/>
              <a:cs typeface="Calibri" panose="020F0502020204030204" pitchFamily="34" charset="0"/>
            </a:rPr>
            <a:t>trial design</a:t>
          </a:r>
          <a:endParaRPr lang="en-US" sz="2400" dirty="0">
            <a:solidFill>
              <a:schemeClr val="bg1">
                <a:lumMod val="75000"/>
              </a:schemeClr>
            </a:solidFill>
            <a:cs typeface="Calibri" panose="020F0502020204030204" pitchFamily="34" charset="0"/>
          </a:endParaRPr>
        </a:p>
      </dgm:t>
    </dgm:pt>
    <dgm:pt modelId="{AD3D875E-D60D-0848-B20A-1519DC5E4786}" type="parTrans" cxnId="{20230872-AE5D-724A-A81A-F17FFBBDD63A}">
      <dgm:prSet/>
      <dgm:spPr/>
      <dgm:t>
        <a:bodyPr/>
        <a:lstStyle/>
        <a:p>
          <a:endParaRPr lang="en-US"/>
        </a:p>
      </dgm:t>
    </dgm:pt>
    <dgm:pt modelId="{851F5672-4D0C-F34B-A0CE-CB61A1901753}" type="sibTrans" cxnId="{20230872-AE5D-724A-A81A-F17FFBBDD63A}">
      <dgm:prSet/>
      <dgm:spPr/>
      <dgm:t>
        <a:bodyPr/>
        <a:lstStyle/>
        <a:p>
          <a:endParaRPr lang="en-US"/>
        </a:p>
      </dgm:t>
    </dgm:pt>
    <dgm:pt modelId="{74CF96C4-95EC-F146-AEA1-573616C8F0E8}">
      <dgm:prSet phldrT="[Text]" custT="1"/>
      <dgm:spPr>
        <a:solidFill>
          <a:schemeClr val="bg1">
            <a:lumMod val="65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solidFill>
                <a:schemeClr val="bg1">
                  <a:lumMod val="75000"/>
                </a:schemeClr>
              </a:solidFill>
              <a:effectLst/>
              <a:cs typeface="Calibri" panose="020F0502020204030204" pitchFamily="34" charset="0"/>
            </a:rPr>
            <a:t>To highlight the </a:t>
          </a:r>
          <a:r>
            <a:rPr lang="en-US" sz="2400" b="0" i="0" u="sng" dirty="0">
              <a:solidFill>
                <a:schemeClr val="bg1">
                  <a:lumMod val="75000"/>
                </a:schemeClr>
              </a:solidFill>
              <a:effectLst/>
              <a:cs typeface="Calibri" panose="020F0502020204030204" pitchFamily="34" charset="0"/>
            </a:rPr>
            <a:t>changes </a:t>
          </a:r>
          <a:r>
            <a:rPr lang="en-US" sz="2400" b="0" i="0" dirty="0">
              <a:solidFill>
                <a:schemeClr val="bg1">
                  <a:lumMod val="75000"/>
                </a:schemeClr>
              </a:solidFill>
              <a:effectLst/>
              <a:cs typeface="Calibri" panose="020F0502020204030204" pitchFamily="34" charset="0"/>
            </a:rPr>
            <a:t>in early phase drug development</a:t>
          </a:r>
        </a:p>
      </dgm:t>
    </dgm:pt>
    <dgm:pt modelId="{66A8549E-425F-A04B-A8D1-56CB82416CC6}" type="parTrans" cxnId="{78478EAD-0EE9-964B-AD3B-E1A8690E6D07}">
      <dgm:prSet/>
      <dgm:spPr/>
      <dgm:t>
        <a:bodyPr/>
        <a:lstStyle/>
        <a:p>
          <a:endParaRPr lang="en-US"/>
        </a:p>
      </dgm:t>
    </dgm:pt>
    <dgm:pt modelId="{7C0D9093-A8A8-6745-ADE8-50790191DB43}" type="sibTrans" cxnId="{78478EAD-0EE9-964B-AD3B-E1A8690E6D07}">
      <dgm:prSet/>
      <dgm:spPr/>
      <dgm:t>
        <a:bodyPr/>
        <a:lstStyle/>
        <a:p>
          <a:endParaRPr lang="en-US"/>
        </a:p>
      </dgm:t>
    </dgm:pt>
    <dgm:pt modelId="{6593F4A8-62AF-6447-A86C-6EF36D46DEA1}" type="pres">
      <dgm:prSet presAssocID="{9C88FF74-1F88-9F49-A63C-7D648A3DC057}" presName="linearFlow" presStyleCnt="0">
        <dgm:presLayoutVars>
          <dgm:dir/>
          <dgm:resizeHandles val="exact"/>
        </dgm:presLayoutVars>
      </dgm:prSet>
      <dgm:spPr/>
    </dgm:pt>
    <dgm:pt modelId="{FBF7943D-AFFF-364B-B8B2-BD252F31F7EF}" type="pres">
      <dgm:prSet presAssocID="{6A8ED8FA-0A14-E040-B71C-B6BB6B5AC2BF}" presName="composite" presStyleCnt="0"/>
      <dgm:spPr/>
    </dgm:pt>
    <dgm:pt modelId="{161309C0-9BDC-9948-8067-6E6BE4B3E36C}" type="pres">
      <dgm:prSet presAssocID="{6A8ED8FA-0A14-E040-B71C-B6BB6B5AC2B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92DC469B-69AE-BF4C-88B9-3A857406539D}" type="pres">
      <dgm:prSet presAssocID="{6A8ED8FA-0A14-E040-B71C-B6BB6B5AC2BF}" presName="txShp" presStyleLbl="node1" presStyleIdx="0" presStyleCnt="3">
        <dgm:presLayoutVars>
          <dgm:bulletEnabled val="1"/>
        </dgm:presLayoutVars>
      </dgm:prSet>
      <dgm:spPr/>
    </dgm:pt>
    <dgm:pt modelId="{C50D86C4-25DE-2A46-AA8A-0036306B3B5F}" type="pres">
      <dgm:prSet presAssocID="{7CAA92DC-E0A7-E046-9900-AEC55A39929D}" presName="spacing" presStyleCnt="0"/>
      <dgm:spPr/>
    </dgm:pt>
    <dgm:pt modelId="{1B215FCC-42C3-934A-B782-8F4D878F3022}" type="pres">
      <dgm:prSet presAssocID="{80699D19-1EDE-9C47-BA36-D0C6F6447268}" presName="composite" presStyleCnt="0"/>
      <dgm:spPr/>
    </dgm:pt>
    <dgm:pt modelId="{3E7F5405-4568-7C40-B4A5-F30CEED4E984}" type="pres">
      <dgm:prSet presAssocID="{80699D19-1EDE-9C47-BA36-D0C6F644726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263127A-1A1B-1841-8CB7-70CCFC8FDBA7}" type="pres">
      <dgm:prSet presAssocID="{80699D19-1EDE-9C47-BA36-D0C6F6447268}" presName="txShp" presStyleLbl="node1" presStyleIdx="1" presStyleCnt="3">
        <dgm:presLayoutVars>
          <dgm:bulletEnabled val="1"/>
        </dgm:presLayoutVars>
      </dgm:prSet>
      <dgm:spPr/>
    </dgm:pt>
    <dgm:pt modelId="{91C3B8B4-AD8C-3741-8BD3-77939071BC9E}" type="pres">
      <dgm:prSet presAssocID="{851F5672-4D0C-F34B-A0CE-CB61A1901753}" presName="spacing" presStyleCnt="0"/>
      <dgm:spPr/>
    </dgm:pt>
    <dgm:pt modelId="{A2C8E515-E253-664C-A1AC-1987847ED03F}" type="pres">
      <dgm:prSet presAssocID="{74CF96C4-95EC-F146-AEA1-573616C8F0E8}" presName="composite" presStyleCnt="0"/>
      <dgm:spPr/>
    </dgm:pt>
    <dgm:pt modelId="{8FEBF23F-432F-704F-A7CB-BF444CAE4359}" type="pres">
      <dgm:prSet presAssocID="{74CF96C4-95EC-F146-AEA1-573616C8F0E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0EF74D28-0E60-B046-9564-737CB6B7B1F0}" type="pres">
      <dgm:prSet presAssocID="{74CF96C4-95EC-F146-AEA1-573616C8F0E8}" presName="txShp" presStyleLbl="node1" presStyleIdx="2" presStyleCnt="3">
        <dgm:presLayoutVars>
          <dgm:bulletEnabled val="1"/>
        </dgm:presLayoutVars>
      </dgm:prSet>
      <dgm:spPr/>
    </dgm:pt>
  </dgm:ptLst>
  <dgm:cxnLst>
    <dgm:cxn modelId="{CD683311-CACE-E44A-B811-CD1C651BB170}" type="presOf" srcId="{74CF96C4-95EC-F146-AEA1-573616C8F0E8}" destId="{0EF74D28-0E60-B046-9564-737CB6B7B1F0}" srcOrd="0" destOrd="0" presId="urn:microsoft.com/office/officeart/2005/8/layout/vList3"/>
    <dgm:cxn modelId="{59C0FC20-CA93-B643-A586-8F070F212749}" type="presOf" srcId="{80699D19-1EDE-9C47-BA36-D0C6F6447268}" destId="{B263127A-1A1B-1841-8CB7-70CCFC8FDBA7}" srcOrd="0" destOrd="0" presId="urn:microsoft.com/office/officeart/2005/8/layout/vList3"/>
    <dgm:cxn modelId="{20230872-AE5D-724A-A81A-F17FFBBDD63A}" srcId="{9C88FF74-1F88-9F49-A63C-7D648A3DC057}" destId="{80699D19-1EDE-9C47-BA36-D0C6F6447268}" srcOrd="1" destOrd="0" parTransId="{AD3D875E-D60D-0848-B20A-1519DC5E4786}" sibTransId="{851F5672-4D0C-F34B-A0CE-CB61A1901753}"/>
    <dgm:cxn modelId="{124D797B-135A-1F4D-8889-12026FB274FE}" type="presOf" srcId="{6A8ED8FA-0A14-E040-B71C-B6BB6B5AC2BF}" destId="{92DC469B-69AE-BF4C-88B9-3A857406539D}" srcOrd="0" destOrd="0" presId="urn:microsoft.com/office/officeart/2005/8/layout/vList3"/>
    <dgm:cxn modelId="{78478EAD-0EE9-964B-AD3B-E1A8690E6D07}" srcId="{9C88FF74-1F88-9F49-A63C-7D648A3DC057}" destId="{74CF96C4-95EC-F146-AEA1-573616C8F0E8}" srcOrd="2" destOrd="0" parTransId="{66A8549E-425F-A04B-A8D1-56CB82416CC6}" sibTransId="{7C0D9093-A8A8-6745-ADE8-50790191DB43}"/>
    <dgm:cxn modelId="{AE31C6E2-CA1C-3F43-95AD-C1AFB12D3F5A}" type="presOf" srcId="{9C88FF74-1F88-9F49-A63C-7D648A3DC057}" destId="{6593F4A8-62AF-6447-A86C-6EF36D46DEA1}" srcOrd="0" destOrd="0" presId="urn:microsoft.com/office/officeart/2005/8/layout/vList3"/>
    <dgm:cxn modelId="{3EC45BE5-C98F-EA4E-BFE2-9DC9B308251E}" srcId="{9C88FF74-1F88-9F49-A63C-7D648A3DC057}" destId="{6A8ED8FA-0A14-E040-B71C-B6BB6B5AC2BF}" srcOrd="0" destOrd="0" parTransId="{DE215AE8-7B4F-804C-BA6F-822D3A268626}" sibTransId="{7CAA92DC-E0A7-E046-9900-AEC55A39929D}"/>
    <dgm:cxn modelId="{5794D8B6-9CD7-5845-B838-CB74AA3ED580}" type="presParOf" srcId="{6593F4A8-62AF-6447-A86C-6EF36D46DEA1}" destId="{FBF7943D-AFFF-364B-B8B2-BD252F31F7EF}" srcOrd="0" destOrd="0" presId="urn:microsoft.com/office/officeart/2005/8/layout/vList3"/>
    <dgm:cxn modelId="{226F52D9-6D6C-5F4A-AF2E-C8A2A6D9936C}" type="presParOf" srcId="{FBF7943D-AFFF-364B-B8B2-BD252F31F7EF}" destId="{161309C0-9BDC-9948-8067-6E6BE4B3E36C}" srcOrd="0" destOrd="0" presId="urn:microsoft.com/office/officeart/2005/8/layout/vList3"/>
    <dgm:cxn modelId="{9C865EA8-7F33-B241-A8EB-342AA9EBC914}" type="presParOf" srcId="{FBF7943D-AFFF-364B-B8B2-BD252F31F7EF}" destId="{92DC469B-69AE-BF4C-88B9-3A857406539D}" srcOrd="1" destOrd="0" presId="urn:microsoft.com/office/officeart/2005/8/layout/vList3"/>
    <dgm:cxn modelId="{AD9B0441-65E3-9F4A-828A-8600DB9E9DB5}" type="presParOf" srcId="{6593F4A8-62AF-6447-A86C-6EF36D46DEA1}" destId="{C50D86C4-25DE-2A46-AA8A-0036306B3B5F}" srcOrd="1" destOrd="0" presId="urn:microsoft.com/office/officeart/2005/8/layout/vList3"/>
    <dgm:cxn modelId="{56B61278-29D0-6649-AD99-CEE6D5322FEF}" type="presParOf" srcId="{6593F4A8-62AF-6447-A86C-6EF36D46DEA1}" destId="{1B215FCC-42C3-934A-B782-8F4D878F3022}" srcOrd="2" destOrd="0" presId="urn:microsoft.com/office/officeart/2005/8/layout/vList3"/>
    <dgm:cxn modelId="{FB7C923E-D6D8-8546-9D91-A5921AFC60D4}" type="presParOf" srcId="{1B215FCC-42C3-934A-B782-8F4D878F3022}" destId="{3E7F5405-4568-7C40-B4A5-F30CEED4E984}" srcOrd="0" destOrd="0" presId="urn:microsoft.com/office/officeart/2005/8/layout/vList3"/>
    <dgm:cxn modelId="{9A59FDB2-0533-4946-BE38-722447CAAB8C}" type="presParOf" srcId="{1B215FCC-42C3-934A-B782-8F4D878F3022}" destId="{B263127A-1A1B-1841-8CB7-70CCFC8FDBA7}" srcOrd="1" destOrd="0" presId="urn:microsoft.com/office/officeart/2005/8/layout/vList3"/>
    <dgm:cxn modelId="{6135381E-AB2E-874D-B84A-1BC9B5D01475}" type="presParOf" srcId="{6593F4A8-62AF-6447-A86C-6EF36D46DEA1}" destId="{91C3B8B4-AD8C-3741-8BD3-77939071BC9E}" srcOrd="3" destOrd="0" presId="urn:microsoft.com/office/officeart/2005/8/layout/vList3"/>
    <dgm:cxn modelId="{7655DFBE-15EB-1C44-80D2-D7C09C0C1B85}" type="presParOf" srcId="{6593F4A8-62AF-6447-A86C-6EF36D46DEA1}" destId="{A2C8E515-E253-664C-A1AC-1987847ED03F}" srcOrd="4" destOrd="0" presId="urn:microsoft.com/office/officeart/2005/8/layout/vList3"/>
    <dgm:cxn modelId="{88DD94B6-0E75-FE4A-9E64-8A05CC23EA69}" type="presParOf" srcId="{A2C8E515-E253-664C-A1AC-1987847ED03F}" destId="{8FEBF23F-432F-704F-A7CB-BF444CAE4359}" srcOrd="0" destOrd="0" presId="urn:microsoft.com/office/officeart/2005/8/layout/vList3"/>
    <dgm:cxn modelId="{7A732011-431E-5E45-B5F2-630B2D0C36B9}" type="presParOf" srcId="{A2C8E515-E253-664C-A1AC-1987847ED03F}" destId="{0EF74D28-0E60-B046-9564-737CB6B7B1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A2BC7BC-09BC-AD4D-919E-F12D5EAAC429}" type="doc">
      <dgm:prSet loTypeId="urn:microsoft.com/office/officeart/2005/8/layout/hierarchy2" loCatId="" qsTypeId="urn:microsoft.com/office/officeart/2005/8/quickstyle/3d4" qsCatId="3D" csTypeId="urn:microsoft.com/office/officeart/2005/8/colors/accent0_1" csCatId="mainScheme" phldr="1"/>
      <dgm:spPr/>
      <dgm:t>
        <a:bodyPr/>
        <a:lstStyle/>
        <a:p>
          <a:endParaRPr lang="en-US"/>
        </a:p>
      </dgm:t>
    </dgm:pt>
    <dgm:pt modelId="{1C29DF9F-17D9-AC45-9454-E3478A77F6EE}">
      <dgm:prSet phldrT="[Text]"/>
      <dgm:spPr>
        <a:solidFill>
          <a:srgbClr val="FFC000"/>
        </a:solidFill>
      </dgm:spPr>
      <dgm:t>
        <a:bodyPr/>
        <a:lstStyle/>
        <a:p>
          <a:r>
            <a:rPr lang="en-US" dirty="0"/>
            <a:t>Novel Agent</a:t>
          </a:r>
        </a:p>
      </dgm:t>
    </dgm:pt>
    <dgm:pt modelId="{FC82D6D6-5831-B24E-A3E2-13CCB39C60BF}" type="parTrans" cxnId="{DB6FB754-397D-7C49-8BAA-B30CC837BBE9}">
      <dgm:prSet/>
      <dgm:spPr/>
      <dgm:t>
        <a:bodyPr/>
        <a:lstStyle/>
        <a:p>
          <a:endParaRPr lang="en-US"/>
        </a:p>
      </dgm:t>
    </dgm:pt>
    <dgm:pt modelId="{4662FC82-8BA2-3E40-83D2-A563A2C6E9A1}" type="sibTrans" cxnId="{DB6FB754-397D-7C49-8BAA-B30CC837BBE9}">
      <dgm:prSet/>
      <dgm:spPr/>
      <dgm:t>
        <a:bodyPr/>
        <a:lstStyle/>
        <a:p>
          <a:endParaRPr lang="en-US"/>
        </a:p>
      </dgm:t>
    </dgm:pt>
    <dgm:pt modelId="{758A1F74-A635-554E-82AD-DCBDD4583FF6}">
      <dgm:prSet phldrT="[Text]"/>
      <dgm:spPr>
        <a:solidFill>
          <a:schemeClr val="accent6"/>
        </a:solidFill>
      </dgm:spPr>
      <dgm:t>
        <a:bodyPr/>
        <a:lstStyle/>
        <a:p>
          <a:r>
            <a:rPr lang="en-US" dirty="0"/>
            <a:t>Yes</a:t>
          </a:r>
        </a:p>
      </dgm:t>
    </dgm:pt>
    <dgm:pt modelId="{0B1C8D01-AC4D-F24F-9D75-A02FF9DED7FE}" type="parTrans" cxnId="{2119DBA1-A050-CA45-9118-00A3E991A053}">
      <dgm:prSet/>
      <dgm:spPr/>
      <dgm:t>
        <a:bodyPr/>
        <a:lstStyle/>
        <a:p>
          <a:endParaRPr lang="en-US"/>
        </a:p>
      </dgm:t>
    </dgm:pt>
    <dgm:pt modelId="{54861542-2301-9C4A-A238-97C2725E2626}" type="sibTrans" cxnId="{2119DBA1-A050-CA45-9118-00A3E991A053}">
      <dgm:prSet/>
      <dgm:spPr/>
      <dgm:t>
        <a:bodyPr/>
        <a:lstStyle/>
        <a:p>
          <a:endParaRPr lang="en-US"/>
        </a:p>
      </dgm:t>
    </dgm:pt>
    <dgm:pt modelId="{2342FB13-04DD-1546-B226-C7701A83A883}">
      <dgm:prSet phldrT="[Text]"/>
      <dgm:spPr>
        <a:solidFill>
          <a:srgbClr val="FFC000"/>
        </a:solidFill>
      </dgm:spPr>
      <dgm:t>
        <a:bodyPr/>
        <a:lstStyle/>
        <a:p>
          <a:r>
            <a:rPr lang="en-US" dirty="0"/>
            <a:t>Monotherapy dose expansion</a:t>
          </a:r>
        </a:p>
      </dgm:t>
    </dgm:pt>
    <dgm:pt modelId="{BC4A9930-7F42-534B-AE03-CCC96F51327C}" type="parTrans" cxnId="{A4E47CE5-D7C3-5148-9C26-1417F0D77AF0}">
      <dgm:prSet/>
      <dgm:spPr/>
      <dgm:t>
        <a:bodyPr/>
        <a:lstStyle/>
        <a:p>
          <a:endParaRPr lang="en-US"/>
        </a:p>
      </dgm:t>
    </dgm:pt>
    <dgm:pt modelId="{5FFAE1DD-427E-5548-939B-581ED349C582}" type="sibTrans" cxnId="{A4E47CE5-D7C3-5148-9C26-1417F0D77AF0}">
      <dgm:prSet/>
      <dgm:spPr/>
      <dgm:t>
        <a:bodyPr/>
        <a:lstStyle/>
        <a:p>
          <a:endParaRPr lang="en-US"/>
        </a:p>
      </dgm:t>
    </dgm:pt>
    <dgm:pt modelId="{AEB1D966-4ACB-0B40-B8AA-1721E7E91FF2}">
      <dgm:prSet phldrT="[Text]"/>
      <dgm:spPr>
        <a:solidFill>
          <a:schemeClr val="accent6"/>
        </a:solidFill>
      </dgm:spPr>
      <dgm:t>
        <a:bodyPr/>
        <a:lstStyle/>
        <a:p>
          <a:r>
            <a:rPr lang="en-US" dirty="0"/>
            <a:t>Optimal dose + CPI limited dose escalation &amp; dose expansion cohorts (adaptive)</a:t>
          </a:r>
        </a:p>
      </dgm:t>
    </dgm:pt>
    <dgm:pt modelId="{8B3F1D9F-AB7F-BF41-B1CF-942B72FE61D6}" type="parTrans" cxnId="{30BA4102-C066-AF4F-BA80-60C45E1A0D0B}">
      <dgm:prSet/>
      <dgm:spPr/>
      <dgm:t>
        <a:bodyPr/>
        <a:lstStyle/>
        <a:p>
          <a:endParaRPr lang="en-US"/>
        </a:p>
      </dgm:t>
    </dgm:pt>
    <dgm:pt modelId="{4AD1AEF9-8019-D64C-869E-E3A71AC7EA49}" type="sibTrans" cxnId="{30BA4102-C066-AF4F-BA80-60C45E1A0D0B}">
      <dgm:prSet/>
      <dgm:spPr/>
      <dgm:t>
        <a:bodyPr/>
        <a:lstStyle/>
        <a:p>
          <a:endParaRPr lang="en-US"/>
        </a:p>
      </dgm:t>
    </dgm:pt>
    <dgm:pt modelId="{5D93E773-F259-4740-A622-20F8C2E1F029}">
      <dgm:prSet phldrT="[Text]"/>
      <dgm:spPr>
        <a:solidFill>
          <a:srgbClr val="FF0000"/>
        </a:solidFill>
      </dgm:spPr>
      <dgm:t>
        <a:bodyPr/>
        <a:lstStyle/>
        <a:p>
          <a:r>
            <a:rPr lang="en-US" dirty="0"/>
            <a:t>No</a:t>
          </a:r>
        </a:p>
      </dgm:t>
    </dgm:pt>
    <dgm:pt modelId="{21A678DF-F0BA-6943-A5A9-140A5DCBF55F}" type="parTrans" cxnId="{AD43340B-3A43-C941-91C2-04AE569E15A3}">
      <dgm:prSet/>
      <dgm:spPr/>
      <dgm:t>
        <a:bodyPr/>
        <a:lstStyle/>
        <a:p>
          <a:endParaRPr lang="en-US"/>
        </a:p>
      </dgm:t>
    </dgm:pt>
    <dgm:pt modelId="{2C7F2BAB-2E36-8048-9BF6-45A9447453B8}" type="sibTrans" cxnId="{AD43340B-3A43-C941-91C2-04AE569E15A3}">
      <dgm:prSet/>
      <dgm:spPr/>
      <dgm:t>
        <a:bodyPr/>
        <a:lstStyle/>
        <a:p>
          <a:endParaRPr lang="en-US"/>
        </a:p>
      </dgm:t>
    </dgm:pt>
    <dgm:pt modelId="{71E8B5C3-70F8-2945-A619-ED8A1542FEA7}">
      <dgm:prSet phldrT="[Text]"/>
      <dgm:spPr/>
      <dgm:t>
        <a:bodyPr/>
        <a:lstStyle/>
        <a:p>
          <a:r>
            <a:rPr lang="en-US" dirty="0"/>
            <a:t>How to make go-no-go decision?</a:t>
          </a:r>
        </a:p>
      </dgm:t>
    </dgm:pt>
    <dgm:pt modelId="{8BB6B4F2-F2DE-164C-AE05-637DA676255F}" type="parTrans" cxnId="{1969D385-9DB1-3E4D-B66A-D67549BCE44B}">
      <dgm:prSet/>
      <dgm:spPr/>
      <dgm:t>
        <a:bodyPr/>
        <a:lstStyle/>
        <a:p>
          <a:endParaRPr lang="en-US"/>
        </a:p>
      </dgm:t>
    </dgm:pt>
    <dgm:pt modelId="{FAADF7B9-1E05-6749-9867-1850FD27ACBA}" type="sibTrans" cxnId="{1969D385-9DB1-3E4D-B66A-D67549BCE44B}">
      <dgm:prSet/>
      <dgm:spPr/>
      <dgm:t>
        <a:bodyPr/>
        <a:lstStyle/>
        <a:p>
          <a:endParaRPr lang="en-US"/>
        </a:p>
      </dgm:t>
    </dgm:pt>
    <dgm:pt modelId="{3CE5DF9D-00CA-EA44-AE8F-DD4418E0941A}">
      <dgm:prSet phldrT="[Text]"/>
      <dgm:spPr>
        <a:solidFill>
          <a:srgbClr val="FFC000"/>
        </a:solidFill>
      </dgm:spPr>
      <dgm:t>
        <a:bodyPr/>
        <a:lstStyle/>
        <a:p>
          <a:r>
            <a:rPr lang="en-US" dirty="0"/>
            <a:t>Monotherapy dose optimization</a:t>
          </a:r>
        </a:p>
      </dgm:t>
    </dgm:pt>
    <dgm:pt modelId="{72544353-9D4F-EC41-A2F1-996C15E125FC}" type="parTrans" cxnId="{BE0DC4F2-EA66-6C4B-9EC6-8B40A55FDD86}">
      <dgm:prSet/>
      <dgm:spPr/>
      <dgm:t>
        <a:bodyPr/>
        <a:lstStyle/>
        <a:p>
          <a:endParaRPr lang="en-US"/>
        </a:p>
      </dgm:t>
    </dgm:pt>
    <dgm:pt modelId="{24E4A05D-DD4A-BD45-96FD-8B627867F393}" type="sibTrans" cxnId="{BE0DC4F2-EA66-6C4B-9EC6-8B40A55FDD86}">
      <dgm:prSet/>
      <dgm:spPr/>
      <dgm:t>
        <a:bodyPr/>
        <a:lstStyle/>
        <a:p>
          <a:endParaRPr lang="en-US"/>
        </a:p>
      </dgm:t>
    </dgm:pt>
    <dgm:pt modelId="{8385F841-B572-D84A-A4A3-A1373839CBEA}">
      <dgm:prSet phldrT="[Text]"/>
      <dgm:spPr/>
      <dgm:t>
        <a:bodyPr/>
        <a:lstStyle/>
        <a:p>
          <a:r>
            <a:rPr lang="en-US" dirty="0"/>
            <a:t>Take most likely active indication and perform a small R comparison of novel agent + CPI vs CPI alone </a:t>
          </a:r>
        </a:p>
      </dgm:t>
    </dgm:pt>
    <dgm:pt modelId="{34C3E477-6FA1-E943-B654-DB4E267AC480}" type="sibTrans" cxnId="{F30D40BA-EFE6-0C4B-AEB8-E4F45D795EBD}">
      <dgm:prSet/>
      <dgm:spPr/>
      <dgm:t>
        <a:bodyPr/>
        <a:lstStyle/>
        <a:p>
          <a:endParaRPr lang="en-US"/>
        </a:p>
      </dgm:t>
    </dgm:pt>
    <dgm:pt modelId="{16D4062E-8D7C-FC4D-8FF8-B52C3D59C9E9}" type="parTrans" cxnId="{F30D40BA-EFE6-0C4B-AEB8-E4F45D795EBD}">
      <dgm:prSet/>
      <dgm:spPr/>
      <dgm:t>
        <a:bodyPr/>
        <a:lstStyle/>
        <a:p>
          <a:endParaRPr lang="en-US"/>
        </a:p>
      </dgm:t>
    </dgm:pt>
    <dgm:pt modelId="{B2623AAF-1201-3842-BB20-552E991BC725}" type="pres">
      <dgm:prSet presAssocID="{AA2BC7BC-09BC-AD4D-919E-F12D5EAAC429}" presName="diagram" presStyleCnt="0">
        <dgm:presLayoutVars>
          <dgm:chPref val="1"/>
          <dgm:dir/>
          <dgm:animOne val="branch"/>
          <dgm:animLvl val="lvl"/>
          <dgm:resizeHandles val="exact"/>
        </dgm:presLayoutVars>
      </dgm:prSet>
      <dgm:spPr/>
    </dgm:pt>
    <dgm:pt modelId="{F2074553-DBDB-1B43-B01C-90E3B09B61B1}" type="pres">
      <dgm:prSet presAssocID="{1C29DF9F-17D9-AC45-9454-E3478A77F6EE}" presName="root1" presStyleCnt="0"/>
      <dgm:spPr/>
    </dgm:pt>
    <dgm:pt modelId="{3E8B0814-0279-DA43-86EA-89CD4DE54FED}" type="pres">
      <dgm:prSet presAssocID="{1C29DF9F-17D9-AC45-9454-E3478A77F6EE}" presName="LevelOneTextNode" presStyleLbl="node0" presStyleIdx="0" presStyleCnt="1">
        <dgm:presLayoutVars>
          <dgm:chPref val="3"/>
        </dgm:presLayoutVars>
      </dgm:prSet>
      <dgm:spPr/>
    </dgm:pt>
    <dgm:pt modelId="{2B31D9F9-53AB-2D43-A296-0DD2F64A6DEB}" type="pres">
      <dgm:prSet presAssocID="{1C29DF9F-17D9-AC45-9454-E3478A77F6EE}" presName="level2hierChild" presStyleCnt="0"/>
      <dgm:spPr/>
    </dgm:pt>
    <dgm:pt modelId="{B52700B4-34FE-904D-910A-0F0498B467BB}" type="pres">
      <dgm:prSet presAssocID="{0B1C8D01-AC4D-F24F-9D75-A02FF9DED7FE}" presName="conn2-1" presStyleLbl="parChTrans1D2" presStyleIdx="0" presStyleCnt="2"/>
      <dgm:spPr/>
    </dgm:pt>
    <dgm:pt modelId="{7FC7F4E4-6D17-CD41-9BCB-FA472C3C90DB}" type="pres">
      <dgm:prSet presAssocID="{0B1C8D01-AC4D-F24F-9D75-A02FF9DED7FE}" presName="connTx" presStyleLbl="parChTrans1D2" presStyleIdx="0" presStyleCnt="2"/>
      <dgm:spPr/>
    </dgm:pt>
    <dgm:pt modelId="{4B5C4701-9DBE-2B49-8CBA-9FC698002B13}" type="pres">
      <dgm:prSet presAssocID="{758A1F74-A635-554E-82AD-DCBDD4583FF6}" presName="root2" presStyleCnt="0"/>
      <dgm:spPr/>
    </dgm:pt>
    <dgm:pt modelId="{B3E37AA7-BF14-124D-980F-B3C4A10D7165}" type="pres">
      <dgm:prSet presAssocID="{758A1F74-A635-554E-82AD-DCBDD4583FF6}" presName="LevelTwoTextNode" presStyleLbl="node2" presStyleIdx="0" presStyleCnt="2">
        <dgm:presLayoutVars>
          <dgm:chPref val="3"/>
        </dgm:presLayoutVars>
      </dgm:prSet>
      <dgm:spPr/>
    </dgm:pt>
    <dgm:pt modelId="{AD088222-A03E-D347-BD90-24DD3129555F}" type="pres">
      <dgm:prSet presAssocID="{758A1F74-A635-554E-82AD-DCBDD4583FF6}" presName="level3hierChild" presStyleCnt="0"/>
      <dgm:spPr/>
    </dgm:pt>
    <dgm:pt modelId="{F2E6381A-8909-924A-972C-04F57DE38AEC}" type="pres">
      <dgm:prSet presAssocID="{72544353-9D4F-EC41-A2F1-996C15E125FC}" presName="conn2-1" presStyleLbl="parChTrans1D3" presStyleIdx="0" presStyleCnt="2"/>
      <dgm:spPr/>
    </dgm:pt>
    <dgm:pt modelId="{85ADD5DB-3D35-7948-B571-9280B5132010}" type="pres">
      <dgm:prSet presAssocID="{72544353-9D4F-EC41-A2F1-996C15E125FC}" presName="connTx" presStyleLbl="parChTrans1D3" presStyleIdx="0" presStyleCnt="2"/>
      <dgm:spPr/>
    </dgm:pt>
    <dgm:pt modelId="{980A8929-77EC-C74F-B70D-20EF11C2BC34}" type="pres">
      <dgm:prSet presAssocID="{3CE5DF9D-00CA-EA44-AE8F-DD4418E0941A}" presName="root2" presStyleCnt="0"/>
      <dgm:spPr/>
    </dgm:pt>
    <dgm:pt modelId="{4D848DB8-7A8F-C147-A682-190D3DEEA3FC}" type="pres">
      <dgm:prSet presAssocID="{3CE5DF9D-00CA-EA44-AE8F-DD4418E0941A}" presName="LevelTwoTextNode" presStyleLbl="node3" presStyleIdx="0" presStyleCnt="2">
        <dgm:presLayoutVars>
          <dgm:chPref val="3"/>
        </dgm:presLayoutVars>
      </dgm:prSet>
      <dgm:spPr/>
    </dgm:pt>
    <dgm:pt modelId="{E1ED6FF2-26E4-1242-AD4A-D1F1FA829743}" type="pres">
      <dgm:prSet presAssocID="{3CE5DF9D-00CA-EA44-AE8F-DD4418E0941A}" presName="level3hierChild" presStyleCnt="0"/>
      <dgm:spPr/>
    </dgm:pt>
    <dgm:pt modelId="{A25D4F33-7A66-7E43-B498-A7993FCFA457}" type="pres">
      <dgm:prSet presAssocID="{BC4A9930-7F42-534B-AE03-CCC96F51327C}" presName="conn2-1" presStyleLbl="parChTrans1D4" presStyleIdx="0" presStyleCnt="3"/>
      <dgm:spPr/>
    </dgm:pt>
    <dgm:pt modelId="{A9EFBE21-8EC6-4149-9488-B80380C4F182}" type="pres">
      <dgm:prSet presAssocID="{BC4A9930-7F42-534B-AE03-CCC96F51327C}" presName="connTx" presStyleLbl="parChTrans1D4" presStyleIdx="0" presStyleCnt="3"/>
      <dgm:spPr/>
    </dgm:pt>
    <dgm:pt modelId="{DF1D2C54-13C1-AA4B-8B75-B2B39744BA47}" type="pres">
      <dgm:prSet presAssocID="{2342FB13-04DD-1546-B226-C7701A83A883}" presName="root2" presStyleCnt="0"/>
      <dgm:spPr/>
    </dgm:pt>
    <dgm:pt modelId="{5B36D143-9C83-4F41-A2DA-2892E9DA921E}" type="pres">
      <dgm:prSet presAssocID="{2342FB13-04DD-1546-B226-C7701A83A883}" presName="LevelTwoTextNode" presStyleLbl="node4" presStyleIdx="0" presStyleCnt="3">
        <dgm:presLayoutVars>
          <dgm:chPref val="3"/>
        </dgm:presLayoutVars>
      </dgm:prSet>
      <dgm:spPr/>
    </dgm:pt>
    <dgm:pt modelId="{F5ABAA37-EB5B-7D45-9ACD-8A7D92608FAD}" type="pres">
      <dgm:prSet presAssocID="{2342FB13-04DD-1546-B226-C7701A83A883}" presName="level3hierChild" presStyleCnt="0"/>
      <dgm:spPr/>
    </dgm:pt>
    <dgm:pt modelId="{0F3F38EF-E5AA-9B4B-B215-9433AFCD3E16}" type="pres">
      <dgm:prSet presAssocID="{8B3F1D9F-AB7F-BF41-B1CF-942B72FE61D6}" presName="conn2-1" presStyleLbl="parChTrans1D4" presStyleIdx="1" presStyleCnt="3"/>
      <dgm:spPr/>
    </dgm:pt>
    <dgm:pt modelId="{2CB751A9-3BFD-E840-86EA-0B51A1F7F0BF}" type="pres">
      <dgm:prSet presAssocID="{8B3F1D9F-AB7F-BF41-B1CF-942B72FE61D6}" presName="connTx" presStyleLbl="parChTrans1D4" presStyleIdx="1" presStyleCnt="3"/>
      <dgm:spPr/>
    </dgm:pt>
    <dgm:pt modelId="{E34DA480-8A12-C043-BF9E-77C13EAAC57D}" type="pres">
      <dgm:prSet presAssocID="{AEB1D966-4ACB-0B40-B8AA-1721E7E91FF2}" presName="root2" presStyleCnt="0"/>
      <dgm:spPr/>
    </dgm:pt>
    <dgm:pt modelId="{672FEE95-1911-4D48-AC32-E137475F7F0C}" type="pres">
      <dgm:prSet presAssocID="{AEB1D966-4ACB-0B40-B8AA-1721E7E91FF2}" presName="LevelTwoTextNode" presStyleLbl="node4" presStyleIdx="1" presStyleCnt="3" custScaleY="139237">
        <dgm:presLayoutVars>
          <dgm:chPref val="3"/>
        </dgm:presLayoutVars>
      </dgm:prSet>
      <dgm:spPr/>
    </dgm:pt>
    <dgm:pt modelId="{301D13C9-2A98-C045-ACB0-D8B6CCC3EC7B}" type="pres">
      <dgm:prSet presAssocID="{AEB1D966-4ACB-0B40-B8AA-1721E7E91FF2}" presName="level3hierChild" presStyleCnt="0"/>
      <dgm:spPr/>
    </dgm:pt>
    <dgm:pt modelId="{5069260F-B0A8-AA43-85F4-AAE013F9F822}" type="pres">
      <dgm:prSet presAssocID="{21A678DF-F0BA-6943-A5A9-140A5DCBF55F}" presName="conn2-1" presStyleLbl="parChTrans1D2" presStyleIdx="1" presStyleCnt="2"/>
      <dgm:spPr/>
    </dgm:pt>
    <dgm:pt modelId="{7E0A3B09-34B6-2E4A-8E8E-FDD29F4D7240}" type="pres">
      <dgm:prSet presAssocID="{21A678DF-F0BA-6943-A5A9-140A5DCBF55F}" presName="connTx" presStyleLbl="parChTrans1D2" presStyleIdx="1" presStyleCnt="2"/>
      <dgm:spPr/>
    </dgm:pt>
    <dgm:pt modelId="{444DC0D2-D7F0-3245-B7D0-92DB89EC6026}" type="pres">
      <dgm:prSet presAssocID="{5D93E773-F259-4740-A622-20F8C2E1F029}" presName="root2" presStyleCnt="0"/>
      <dgm:spPr/>
    </dgm:pt>
    <dgm:pt modelId="{D5F4143C-D5F7-5C49-B688-3F96D5B577C8}" type="pres">
      <dgm:prSet presAssocID="{5D93E773-F259-4740-A622-20F8C2E1F029}" presName="LevelTwoTextNode" presStyleLbl="node2" presStyleIdx="1" presStyleCnt="2">
        <dgm:presLayoutVars>
          <dgm:chPref val="3"/>
        </dgm:presLayoutVars>
      </dgm:prSet>
      <dgm:spPr/>
    </dgm:pt>
    <dgm:pt modelId="{273A8B4F-C29F-E641-87B8-B311F7810E74}" type="pres">
      <dgm:prSet presAssocID="{5D93E773-F259-4740-A622-20F8C2E1F029}" presName="level3hierChild" presStyleCnt="0"/>
      <dgm:spPr/>
    </dgm:pt>
    <dgm:pt modelId="{D87598CB-5266-AF4E-8C38-9713124B9ECB}" type="pres">
      <dgm:prSet presAssocID="{8BB6B4F2-F2DE-164C-AE05-637DA676255F}" presName="conn2-1" presStyleLbl="parChTrans1D3" presStyleIdx="1" presStyleCnt="2"/>
      <dgm:spPr/>
    </dgm:pt>
    <dgm:pt modelId="{2E2B666F-18D0-814A-830D-F049D83AD7C4}" type="pres">
      <dgm:prSet presAssocID="{8BB6B4F2-F2DE-164C-AE05-637DA676255F}" presName="connTx" presStyleLbl="parChTrans1D3" presStyleIdx="1" presStyleCnt="2"/>
      <dgm:spPr/>
    </dgm:pt>
    <dgm:pt modelId="{C3AC9586-2692-2E4C-932D-58867B3F25DD}" type="pres">
      <dgm:prSet presAssocID="{71E8B5C3-70F8-2945-A619-ED8A1542FEA7}" presName="root2" presStyleCnt="0"/>
      <dgm:spPr/>
    </dgm:pt>
    <dgm:pt modelId="{B233B2AC-D716-0F41-BBED-BF78E1F9C55D}" type="pres">
      <dgm:prSet presAssocID="{71E8B5C3-70F8-2945-A619-ED8A1542FEA7}" presName="LevelTwoTextNode" presStyleLbl="node3" presStyleIdx="1" presStyleCnt="2">
        <dgm:presLayoutVars>
          <dgm:chPref val="3"/>
        </dgm:presLayoutVars>
      </dgm:prSet>
      <dgm:spPr/>
    </dgm:pt>
    <dgm:pt modelId="{4BE2D242-6272-6445-A2B3-A2DCF283D57E}" type="pres">
      <dgm:prSet presAssocID="{71E8B5C3-70F8-2945-A619-ED8A1542FEA7}" presName="level3hierChild" presStyleCnt="0"/>
      <dgm:spPr/>
    </dgm:pt>
    <dgm:pt modelId="{78C97AEA-7171-A148-97EA-7CA5C2BC513F}" type="pres">
      <dgm:prSet presAssocID="{16D4062E-8D7C-FC4D-8FF8-B52C3D59C9E9}" presName="conn2-1" presStyleLbl="parChTrans1D4" presStyleIdx="2" presStyleCnt="3"/>
      <dgm:spPr/>
    </dgm:pt>
    <dgm:pt modelId="{0E1B5E33-8EC3-0445-9562-A5FF929AC7C9}" type="pres">
      <dgm:prSet presAssocID="{16D4062E-8D7C-FC4D-8FF8-B52C3D59C9E9}" presName="connTx" presStyleLbl="parChTrans1D4" presStyleIdx="2" presStyleCnt="3"/>
      <dgm:spPr/>
    </dgm:pt>
    <dgm:pt modelId="{990F39E1-D186-8B42-A7E0-D855DCBBFE9C}" type="pres">
      <dgm:prSet presAssocID="{8385F841-B572-D84A-A4A3-A1373839CBEA}" presName="root2" presStyleCnt="0"/>
      <dgm:spPr/>
    </dgm:pt>
    <dgm:pt modelId="{AB3805E0-A8B8-F148-8B61-455CBD408BF8}" type="pres">
      <dgm:prSet presAssocID="{8385F841-B572-D84A-A4A3-A1373839CBEA}" presName="LevelTwoTextNode" presStyleLbl="node4" presStyleIdx="2" presStyleCnt="3" custScaleY="179047" custLinFactNeighborX="814">
        <dgm:presLayoutVars>
          <dgm:chPref val="3"/>
        </dgm:presLayoutVars>
      </dgm:prSet>
      <dgm:spPr/>
    </dgm:pt>
    <dgm:pt modelId="{84596D1E-327C-7248-A3DC-80CC13C353AA}" type="pres">
      <dgm:prSet presAssocID="{8385F841-B572-D84A-A4A3-A1373839CBEA}" presName="level3hierChild" presStyleCnt="0"/>
      <dgm:spPr/>
    </dgm:pt>
  </dgm:ptLst>
  <dgm:cxnLst>
    <dgm:cxn modelId="{30BA4102-C066-AF4F-BA80-60C45E1A0D0B}" srcId="{3CE5DF9D-00CA-EA44-AE8F-DD4418E0941A}" destId="{AEB1D966-4ACB-0B40-B8AA-1721E7E91FF2}" srcOrd="1" destOrd="0" parTransId="{8B3F1D9F-AB7F-BF41-B1CF-942B72FE61D6}" sibTransId="{4AD1AEF9-8019-D64C-869E-E3A71AC7EA49}"/>
    <dgm:cxn modelId="{0F829A07-CAA0-DA4B-A158-702503F465B9}" type="presOf" srcId="{21A678DF-F0BA-6943-A5A9-140A5DCBF55F}" destId="{5069260F-B0A8-AA43-85F4-AAE013F9F822}" srcOrd="0" destOrd="0" presId="urn:microsoft.com/office/officeart/2005/8/layout/hierarchy2"/>
    <dgm:cxn modelId="{4A8C3A08-2F48-E546-A9AD-29568928C368}" type="presOf" srcId="{AA2BC7BC-09BC-AD4D-919E-F12D5EAAC429}" destId="{B2623AAF-1201-3842-BB20-552E991BC725}" srcOrd="0" destOrd="0" presId="urn:microsoft.com/office/officeart/2005/8/layout/hierarchy2"/>
    <dgm:cxn modelId="{AD43340B-3A43-C941-91C2-04AE569E15A3}" srcId="{1C29DF9F-17D9-AC45-9454-E3478A77F6EE}" destId="{5D93E773-F259-4740-A622-20F8C2E1F029}" srcOrd="1" destOrd="0" parTransId="{21A678DF-F0BA-6943-A5A9-140A5DCBF55F}" sibTransId="{2C7F2BAB-2E36-8048-9BF6-45A9447453B8}"/>
    <dgm:cxn modelId="{E1154612-E226-784B-B71D-426D574EF88D}" type="presOf" srcId="{16D4062E-8D7C-FC4D-8FF8-B52C3D59C9E9}" destId="{0E1B5E33-8EC3-0445-9562-A5FF929AC7C9}" srcOrd="1" destOrd="0" presId="urn:microsoft.com/office/officeart/2005/8/layout/hierarchy2"/>
    <dgm:cxn modelId="{D9CE7819-EFFD-5841-BEE2-A0BD187FF873}" type="presOf" srcId="{16D4062E-8D7C-FC4D-8FF8-B52C3D59C9E9}" destId="{78C97AEA-7171-A148-97EA-7CA5C2BC513F}" srcOrd="0" destOrd="0" presId="urn:microsoft.com/office/officeart/2005/8/layout/hierarchy2"/>
    <dgm:cxn modelId="{B903D321-BD05-EE48-80F0-7BE0C5A6C9C8}" type="presOf" srcId="{BC4A9930-7F42-534B-AE03-CCC96F51327C}" destId="{A9EFBE21-8EC6-4149-9488-B80380C4F182}" srcOrd="1" destOrd="0" presId="urn:microsoft.com/office/officeart/2005/8/layout/hierarchy2"/>
    <dgm:cxn modelId="{39803029-B5E2-6541-83F1-2264113CE209}" type="presOf" srcId="{5D93E773-F259-4740-A622-20F8C2E1F029}" destId="{D5F4143C-D5F7-5C49-B688-3F96D5B577C8}" srcOrd="0" destOrd="0" presId="urn:microsoft.com/office/officeart/2005/8/layout/hierarchy2"/>
    <dgm:cxn modelId="{18E7D93C-16C9-4F4E-A533-CAB8B01D8E68}" type="presOf" srcId="{BC4A9930-7F42-534B-AE03-CCC96F51327C}" destId="{A25D4F33-7A66-7E43-B498-A7993FCFA457}" srcOrd="0" destOrd="0" presId="urn:microsoft.com/office/officeart/2005/8/layout/hierarchy2"/>
    <dgm:cxn modelId="{C168B03F-3A0C-D64A-8B29-15C8429AF0DD}" type="presOf" srcId="{21A678DF-F0BA-6943-A5A9-140A5DCBF55F}" destId="{7E0A3B09-34B6-2E4A-8E8E-FDD29F4D7240}" srcOrd="1" destOrd="0" presId="urn:microsoft.com/office/officeart/2005/8/layout/hierarchy2"/>
    <dgm:cxn modelId="{2C1AAF41-2542-E443-91C8-5C8975866586}" type="presOf" srcId="{72544353-9D4F-EC41-A2F1-996C15E125FC}" destId="{85ADD5DB-3D35-7948-B571-9280B5132010}" srcOrd="1" destOrd="0" presId="urn:microsoft.com/office/officeart/2005/8/layout/hierarchy2"/>
    <dgm:cxn modelId="{A7FC2142-7335-1A41-8507-57B49A321BDC}" type="presOf" srcId="{3CE5DF9D-00CA-EA44-AE8F-DD4418E0941A}" destId="{4D848DB8-7A8F-C147-A682-190D3DEEA3FC}" srcOrd="0" destOrd="0" presId="urn:microsoft.com/office/officeart/2005/8/layout/hierarchy2"/>
    <dgm:cxn modelId="{CCC12F49-1582-4F4F-9788-8DFE5FA19015}" type="presOf" srcId="{0B1C8D01-AC4D-F24F-9D75-A02FF9DED7FE}" destId="{7FC7F4E4-6D17-CD41-9BCB-FA472C3C90DB}" srcOrd="1" destOrd="0" presId="urn:microsoft.com/office/officeart/2005/8/layout/hierarchy2"/>
    <dgm:cxn modelId="{DB6FB754-397D-7C49-8BAA-B30CC837BBE9}" srcId="{AA2BC7BC-09BC-AD4D-919E-F12D5EAAC429}" destId="{1C29DF9F-17D9-AC45-9454-E3478A77F6EE}" srcOrd="0" destOrd="0" parTransId="{FC82D6D6-5831-B24E-A3E2-13CCB39C60BF}" sibTransId="{4662FC82-8BA2-3E40-83D2-A563A2C6E9A1}"/>
    <dgm:cxn modelId="{98C36E57-F581-F244-8C35-D4BE48B9B1D6}" type="presOf" srcId="{2342FB13-04DD-1546-B226-C7701A83A883}" destId="{5B36D143-9C83-4F41-A2DA-2892E9DA921E}" srcOrd="0" destOrd="0" presId="urn:microsoft.com/office/officeart/2005/8/layout/hierarchy2"/>
    <dgm:cxn modelId="{1969D385-9DB1-3E4D-B66A-D67549BCE44B}" srcId="{5D93E773-F259-4740-A622-20F8C2E1F029}" destId="{71E8B5C3-70F8-2945-A619-ED8A1542FEA7}" srcOrd="0" destOrd="0" parTransId="{8BB6B4F2-F2DE-164C-AE05-637DA676255F}" sibTransId="{FAADF7B9-1E05-6749-9867-1850FD27ACBA}"/>
    <dgm:cxn modelId="{A4C08B99-8D48-2F4A-9C06-BDA69380C3A6}" type="presOf" srcId="{8B3F1D9F-AB7F-BF41-B1CF-942B72FE61D6}" destId="{2CB751A9-3BFD-E840-86EA-0B51A1F7F0BF}" srcOrd="1" destOrd="0" presId="urn:microsoft.com/office/officeart/2005/8/layout/hierarchy2"/>
    <dgm:cxn modelId="{2119DBA1-A050-CA45-9118-00A3E991A053}" srcId="{1C29DF9F-17D9-AC45-9454-E3478A77F6EE}" destId="{758A1F74-A635-554E-82AD-DCBDD4583FF6}" srcOrd="0" destOrd="0" parTransId="{0B1C8D01-AC4D-F24F-9D75-A02FF9DED7FE}" sibTransId="{54861542-2301-9C4A-A238-97C2725E2626}"/>
    <dgm:cxn modelId="{E368E6B4-FCC0-EF44-91B2-3070B2752A75}" type="presOf" srcId="{72544353-9D4F-EC41-A2F1-996C15E125FC}" destId="{F2E6381A-8909-924A-972C-04F57DE38AEC}" srcOrd="0" destOrd="0" presId="urn:microsoft.com/office/officeart/2005/8/layout/hierarchy2"/>
    <dgm:cxn modelId="{A7273DB7-DE83-9A49-8397-215BA46B018D}" type="presOf" srcId="{0B1C8D01-AC4D-F24F-9D75-A02FF9DED7FE}" destId="{B52700B4-34FE-904D-910A-0F0498B467BB}" srcOrd="0" destOrd="0" presId="urn:microsoft.com/office/officeart/2005/8/layout/hierarchy2"/>
    <dgm:cxn modelId="{E29E26B9-A6D7-B245-9107-9C2C6A6A2A99}" type="presOf" srcId="{8BB6B4F2-F2DE-164C-AE05-637DA676255F}" destId="{2E2B666F-18D0-814A-830D-F049D83AD7C4}" srcOrd="1" destOrd="0" presId="urn:microsoft.com/office/officeart/2005/8/layout/hierarchy2"/>
    <dgm:cxn modelId="{F30D40BA-EFE6-0C4B-AEB8-E4F45D795EBD}" srcId="{71E8B5C3-70F8-2945-A619-ED8A1542FEA7}" destId="{8385F841-B572-D84A-A4A3-A1373839CBEA}" srcOrd="0" destOrd="0" parTransId="{16D4062E-8D7C-FC4D-8FF8-B52C3D59C9E9}" sibTransId="{34C3E477-6FA1-E943-B654-DB4E267AC480}"/>
    <dgm:cxn modelId="{EED5F9BC-F341-DD49-BDB9-3D760300617A}" type="presOf" srcId="{8B3F1D9F-AB7F-BF41-B1CF-942B72FE61D6}" destId="{0F3F38EF-E5AA-9B4B-B215-9433AFCD3E16}" srcOrd="0" destOrd="0" presId="urn:microsoft.com/office/officeart/2005/8/layout/hierarchy2"/>
    <dgm:cxn modelId="{477111C2-AE7E-AD4D-9CB9-050CCA8EB2FF}" type="presOf" srcId="{71E8B5C3-70F8-2945-A619-ED8A1542FEA7}" destId="{B233B2AC-D716-0F41-BBED-BF78E1F9C55D}" srcOrd="0" destOrd="0" presId="urn:microsoft.com/office/officeart/2005/8/layout/hierarchy2"/>
    <dgm:cxn modelId="{986960C7-F188-B043-8CD1-376A9F873A81}" type="presOf" srcId="{758A1F74-A635-554E-82AD-DCBDD4583FF6}" destId="{B3E37AA7-BF14-124D-980F-B3C4A10D7165}" srcOrd="0" destOrd="0" presId="urn:microsoft.com/office/officeart/2005/8/layout/hierarchy2"/>
    <dgm:cxn modelId="{D6466FD4-FD4A-5F4B-A239-1FFA806947BC}" type="presOf" srcId="{8BB6B4F2-F2DE-164C-AE05-637DA676255F}" destId="{D87598CB-5266-AF4E-8C38-9713124B9ECB}" srcOrd="0" destOrd="0" presId="urn:microsoft.com/office/officeart/2005/8/layout/hierarchy2"/>
    <dgm:cxn modelId="{59251DDA-1AC0-3B4C-A9A6-CA94C6763F3D}" type="presOf" srcId="{1C29DF9F-17D9-AC45-9454-E3478A77F6EE}" destId="{3E8B0814-0279-DA43-86EA-89CD4DE54FED}" srcOrd="0" destOrd="0" presId="urn:microsoft.com/office/officeart/2005/8/layout/hierarchy2"/>
    <dgm:cxn modelId="{A4E47CE5-D7C3-5148-9C26-1417F0D77AF0}" srcId="{3CE5DF9D-00CA-EA44-AE8F-DD4418E0941A}" destId="{2342FB13-04DD-1546-B226-C7701A83A883}" srcOrd="0" destOrd="0" parTransId="{BC4A9930-7F42-534B-AE03-CCC96F51327C}" sibTransId="{5FFAE1DD-427E-5548-939B-581ED349C582}"/>
    <dgm:cxn modelId="{52D519EA-3995-C346-82E4-4312936C5D76}" type="presOf" srcId="{AEB1D966-4ACB-0B40-B8AA-1721E7E91FF2}" destId="{672FEE95-1911-4D48-AC32-E137475F7F0C}" srcOrd="0" destOrd="0" presId="urn:microsoft.com/office/officeart/2005/8/layout/hierarchy2"/>
    <dgm:cxn modelId="{9FFD73F0-D2F7-664F-8A17-61E1CA369269}" type="presOf" srcId="{8385F841-B572-D84A-A4A3-A1373839CBEA}" destId="{AB3805E0-A8B8-F148-8B61-455CBD408BF8}" srcOrd="0" destOrd="0" presId="urn:microsoft.com/office/officeart/2005/8/layout/hierarchy2"/>
    <dgm:cxn modelId="{BE0DC4F2-EA66-6C4B-9EC6-8B40A55FDD86}" srcId="{758A1F74-A635-554E-82AD-DCBDD4583FF6}" destId="{3CE5DF9D-00CA-EA44-AE8F-DD4418E0941A}" srcOrd="0" destOrd="0" parTransId="{72544353-9D4F-EC41-A2F1-996C15E125FC}" sibTransId="{24E4A05D-DD4A-BD45-96FD-8B627867F393}"/>
    <dgm:cxn modelId="{F4A8D887-ABC2-EB4C-BE1E-A7DF50E1EC17}" type="presParOf" srcId="{B2623AAF-1201-3842-BB20-552E991BC725}" destId="{F2074553-DBDB-1B43-B01C-90E3B09B61B1}" srcOrd="0" destOrd="0" presId="urn:microsoft.com/office/officeart/2005/8/layout/hierarchy2"/>
    <dgm:cxn modelId="{ABBC89D1-0FDC-7E4A-9746-07E588439FA6}" type="presParOf" srcId="{F2074553-DBDB-1B43-B01C-90E3B09B61B1}" destId="{3E8B0814-0279-DA43-86EA-89CD4DE54FED}" srcOrd="0" destOrd="0" presId="urn:microsoft.com/office/officeart/2005/8/layout/hierarchy2"/>
    <dgm:cxn modelId="{C4949FA0-3FDB-E944-AF7A-8AE32ADE4616}" type="presParOf" srcId="{F2074553-DBDB-1B43-B01C-90E3B09B61B1}" destId="{2B31D9F9-53AB-2D43-A296-0DD2F64A6DEB}" srcOrd="1" destOrd="0" presId="urn:microsoft.com/office/officeart/2005/8/layout/hierarchy2"/>
    <dgm:cxn modelId="{61A889D8-FCD0-2948-9663-9208C4D673E4}" type="presParOf" srcId="{2B31D9F9-53AB-2D43-A296-0DD2F64A6DEB}" destId="{B52700B4-34FE-904D-910A-0F0498B467BB}" srcOrd="0" destOrd="0" presId="urn:microsoft.com/office/officeart/2005/8/layout/hierarchy2"/>
    <dgm:cxn modelId="{1397171F-2FAB-2B4B-90ED-B46B32D36D66}" type="presParOf" srcId="{B52700B4-34FE-904D-910A-0F0498B467BB}" destId="{7FC7F4E4-6D17-CD41-9BCB-FA472C3C90DB}" srcOrd="0" destOrd="0" presId="urn:microsoft.com/office/officeart/2005/8/layout/hierarchy2"/>
    <dgm:cxn modelId="{C8742E7F-3216-D043-AEA6-C1BD5800DE25}" type="presParOf" srcId="{2B31D9F9-53AB-2D43-A296-0DD2F64A6DEB}" destId="{4B5C4701-9DBE-2B49-8CBA-9FC698002B13}" srcOrd="1" destOrd="0" presId="urn:microsoft.com/office/officeart/2005/8/layout/hierarchy2"/>
    <dgm:cxn modelId="{A5E269C0-23DD-0D4E-8D7F-59C5A81ABF35}" type="presParOf" srcId="{4B5C4701-9DBE-2B49-8CBA-9FC698002B13}" destId="{B3E37AA7-BF14-124D-980F-B3C4A10D7165}" srcOrd="0" destOrd="0" presId="urn:microsoft.com/office/officeart/2005/8/layout/hierarchy2"/>
    <dgm:cxn modelId="{B2BB07D8-CF94-A342-B372-3E900988FB67}" type="presParOf" srcId="{4B5C4701-9DBE-2B49-8CBA-9FC698002B13}" destId="{AD088222-A03E-D347-BD90-24DD3129555F}" srcOrd="1" destOrd="0" presId="urn:microsoft.com/office/officeart/2005/8/layout/hierarchy2"/>
    <dgm:cxn modelId="{F63BC791-C571-BE4C-B202-B30B72803356}" type="presParOf" srcId="{AD088222-A03E-D347-BD90-24DD3129555F}" destId="{F2E6381A-8909-924A-972C-04F57DE38AEC}" srcOrd="0" destOrd="0" presId="urn:microsoft.com/office/officeart/2005/8/layout/hierarchy2"/>
    <dgm:cxn modelId="{A02DE906-2E21-1F4C-BC41-CA1D5508626E}" type="presParOf" srcId="{F2E6381A-8909-924A-972C-04F57DE38AEC}" destId="{85ADD5DB-3D35-7948-B571-9280B5132010}" srcOrd="0" destOrd="0" presId="urn:microsoft.com/office/officeart/2005/8/layout/hierarchy2"/>
    <dgm:cxn modelId="{07C0450D-24AF-DB4B-A943-517857EC5132}" type="presParOf" srcId="{AD088222-A03E-D347-BD90-24DD3129555F}" destId="{980A8929-77EC-C74F-B70D-20EF11C2BC34}" srcOrd="1" destOrd="0" presId="urn:microsoft.com/office/officeart/2005/8/layout/hierarchy2"/>
    <dgm:cxn modelId="{81AC6FAB-8D9B-3249-ADD1-799BF66C5BA6}" type="presParOf" srcId="{980A8929-77EC-C74F-B70D-20EF11C2BC34}" destId="{4D848DB8-7A8F-C147-A682-190D3DEEA3FC}" srcOrd="0" destOrd="0" presId="urn:microsoft.com/office/officeart/2005/8/layout/hierarchy2"/>
    <dgm:cxn modelId="{957AD2E0-5EF2-A14D-871E-5E73763FC13C}" type="presParOf" srcId="{980A8929-77EC-C74F-B70D-20EF11C2BC34}" destId="{E1ED6FF2-26E4-1242-AD4A-D1F1FA829743}" srcOrd="1" destOrd="0" presId="urn:microsoft.com/office/officeart/2005/8/layout/hierarchy2"/>
    <dgm:cxn modelId="{D37C21F6-5E91-744A-A803-989E75FA5396}" type="presParOf" srcId="{E1ED6FF2-26E4-1242-AD4A-D1F1FA829743}" destId="{A25D4F33-7A66-7E43-B498-A7993FCFA457}" srcOrd="0" destOrd="0" presId="urn:microsoft.com/office/officeart/2005/8/layout/hierarchy2"/>
    <dgm:cxn modelId="{F34FB454-9F29-334F-8938-FDC4D5BDD2A3}" type="presParOf" srcId="{A25D4F33-7A66-7E43-B498-A7993FCFA457}" destId="{A9EFBE21-8EC6-4149-9488-B80380C4F182}" srcOrd="0" destOrd="0" presId="urn:microsoft.com/office/officeart/2005/8/layout/hierarchy2"/>
    <dgm:cxn modelId="{BC7177D6-883F-0D44-8771-AEEF5589298A}" type="presParOf" srcId="{E1ED6FF2-26E4-1242-AD4A-D1F1FA829743}" destId="{DF1D2C54-13C1-AA4B-8B75-B2B39744BA47}" srcOrd="1" destOrd="0" presId="urn:microsoft.com/office/officeart/2005/8/layout/hierarchy2"/>
    <dgm:cxn modelId="{95963A85-E608-3848-A8D3-BEEFF1D180B4}" type="presParOf" srcId="{DF1D2C54-13C1-AA4B-8B75-B2B39744BA47}" destId="{5B36D143-9C83-4F41-A2DA-2892E9DA921E}" srcOrd="0" destOrd="0" presId="urn:microsoft.com/office/officeart/2005/8/layout/hierarchy2"/>
    <dgm:cxn modelId="{0F0059D1-199F-764B-AF1A-431443647AB3}" type="presParOf" srcId="{DF1D2C54-13C1-AA4B-8B75-B2B39744BA47}" destId="{F5ABAA37-EB5B-7D45-9ACD-8A7D92608FAD}" srcOrd="1" destOrd="0" presId="urn:microsoft.com/office/officeart/2005/8/layout/hierarchy2"/>
    <dgm:cxn modelId="{9DFF53F0-BAD5-C94D-B07A-6FCE0F75540A}" type="presParOf" srcId="{E1ED6FF2-26E4-1242-AD4A-D1F1FA829743}" destId="{0F3F38EF-E5AA-9B4B-B215-9433AFCD3E16}" srcOrd="2" destOrd="0" presId="urn:microsoft.com/office/officeart/2005/8/layout/hierarchy2"/>
    <dgm:cxn modelId="{C55B2E3A-719C-EB46-B66D-C147F7491C31}" type="presParOf" srcId="{0F3F38EF-E5AA-9B4B-B215-9433AFCD3E16}" destId="{2CB751A9-3BFD-E840-86EA-0B51A1F7F0BF}" srcOrd="0" destOrd="0" presId="urn:microsoft.com/office/officeart/2005/8/layout/hierarchy2"/>
    <dgm:cxn modelId="{A3BE6A71-DEC2-164F-90CD-6CA88ED22C76}" type="presParOf" srcId="{E1ED6FF2-26E4-1242-AD4A-D1F1FA829743}" destId="{E34DA480-8A12-C043-BF9E-77C13EAAC57D}" srcOrd="3" destOrd="0" presId="urn:microsoft.com/office/officeart/2005/8/layout/hierarchy2"/>
    <dgm:cxn modelId="{9021ADC1-70BD-A549-90F7-545596C87344}" type="presParOf" srcId="{E34DA480-8A12-C043-BF9E-77C13EAAC57D}" destId="{672FEE95-1911-4D48-AC32-E137475F7F0C}" srcOrd="0" destOrd="0" presId="urn:microsoft.com/office/officeart/2005/8/layout/hierarchy2"/>
    <dgm:cxn modelId="{F2A03EA8-5359-5147-A767-B73FD66A9A57}" type="presParOf" srcId="{E34DA480-8A12-C043-BF9E-77C13EAAC57D}" destId="{301D13C9-2A98-C045-ACB0-D8B6CCC3EC7B}" srcOrd="1" destOrd="0" presId="urn:microsoft.com/office/officeart/2005/8/layout/hierarchy2"/>
    <dgm:cxn modelId="{537D94D6-B3F7-F146-92F6-480A3B153A4E}" type="presParOf" srcId="{2B31D9F9-53AB-2D43-A296-0DD2F64A6DEB}" destId="{5069260F-B0A8-AA43-85F4-AAE013F9F822}" srcOrd="2" destOrd="0" presId="urn:microsoft.com/office/officeart/2005/8/layout/hierarchy2"/>
    <dgm:cxn modelId="{DCB5FD7D-EB92-004D-B0B2-FE0506C16ADA}" type="presParOf" srcId="{5069260F-B0A8-AA43-85F4-AAE013F9F822}" destId="{7E0A3B09-34B6-2E4A-8E8E-FDD29F4D7240}" srcOrd="0" destOrd="0" presId="urn:microsoft.com/office/officeart/2005/8/layout/hierarchy2"/>
    <dgm:cxn modelId="{3F16F672-81D5-2A4D-B434-F32083DFA943}" type="presParOf" srcId="{2B31D9F9-53AB-2D43-A296-0DD2F64A6DEB}" destId="{444DC0D2-D7F0-3245-B7D0-92DB89EC6026}" srcOrd="3" destOrd="0" presId="urn:microsoft.com/office/officeart/2005/8/layout/hierarchy2"/>
    <dgm:cxn modelId="{8788A378-743F-F74D-B9DD-D70E387EE229}" type="presParOf" srcId="{444DC0D2-D7F0-3245-B7D0-92DB89EC6026}" destId="{D5F4143C-D5F7-5C49-B688-3F96D5B577C8}" srcOrd="0" destOrd="0" presId="urn:microsoft.com/office/officeart/2005/8/layout/hierarchy2"/>
    <dgm:cxn modelId="{4B0383B0-EBC3-9940-BE57-687BE523A147}" type="presParOf" srcId="{444DC0D2-D7F0-3245-B7D0-92DB89EC6026}" destId="{273A8B4F-C29F-E641-87B8-B311F7810E74}" srcOrd="1" destOrd="0" presId="urn:microsoft.com/office/officeart/2005/8/layout/hierarchy2"/>
    <dgm:cxn modelId="{ED728299-F6CB-A745-B435-0C2847EB72D8}" type="presParOf" srcId="{273A8B4F-C29F-E641-87B8-B311F7810E74}" destId="{D87598CB-5266-AF4E-8C38-9713124B9ECB}" srcOrd="0" destOrd="0" presId="urn:microsoft.com/office/officeart/2005/8/layout/hierarchy2"/>
    <dgm:cxn modelId="{D9AEAEDC-E100-7D48-AF4D-A9C745CCFB33}" type="presParOf" srcId="{D87598CB-5266-AF4E-8C38-9713124B9ECB}" destId="{2E2B666F-18D0-814A-830D-F049D83AD7C4}" srcOrd="0" destOrd="0" presId="urn:microsoft.com/office/officeart/2005/8/layout/hierarchy2"/>
    <dgm:cxn modelId="{C5645305-94FB-FE46-8828-7EE0F9D3E8C0}" type="presParOf" srcId="{273A8B4F-C29F-E641-87B8-B311F7810E74}" destId="{C3AC9586-2692-2E4C-932D-58867B3F25DD}" srcOrd="1" destOrd="0" presId="urn:microsoft.com/office/officeart/2005/8/layout/hierarchy2"/>
    <dgm:cxn modelId="{81BE174E-A9C6-CB48-A8CF-0BA1E54B7DC4}" type="presParOf" srcId="{C3AC9586-2692-2E4C-932D-58867B3F25DD}" destId="{B233B2AC-D716-0F41-BBED-BF78E1F9C55D}" srcOrd="0" destOrd="0" presId="urn:microsoft.com/office/officeart/2005/8/layout/hierarchy2"/>
    <dgm:cxn modelId="{E2B48E22-0822-6849-AD96-35E3C6DA8B19}" type="presParOf" srcId="{C3AC9586-2692-2E4C-932D-58867B3F25DD}" destId="{4BE2D242-6272-6445-A2B3-A2DCF283D57E}" srcOrd="1" destOrd="0" presId="urn:microsoft.com/office/officeart/2005/8/layout/hierarchy2"/>
    <dgm:cxn modelId="{B0AC1CD4-0A3E-A945-800E-3C881A56DAB6}" type="presParOf" srcId="{4BE2D242-6272-6445-A2B3-A2DCF283D57E}" destId="{78C97AEA-7171-A148-97EA-7CA5C2BC513F}" srcOrd="0" destOrd="0" presId="urn:microsoft.com/office/officeart/2005/8/layout/hierarchy2"/>
    <dgm:cxn modelId="{121A42D6-8D7E-E843-A492-38AFD29A5423}" type="presParOf" srcId="{78C97AEA-7171-A148-97EA-7CA5C2BC513F}" destId="{0E1B5E33-8EC3-0445-9562-A5FF929AC7C9}" srcOrd="0" destOrd="0" presId="urn:microsoft.com/office/officeart/2005/8/layout/hierarchy2"/>
    <dgm:cxn modelId="{C1808E63-191D-8A43-BC47-327E00032510}" type="presParOf" srcId="{4BE2D242-6272-6445-A2B3-A2DCF283D57E}" destId="{990F39E1-D186-8B42-A7E0-D855DCBBFE9C}" srcOrd="1" destOrd="0" presId="urn:microsoft.com/office/officeart/2005/8/layout/hierarchy2"/>
    <dgm:cxn modelId="{D4336406-377E-D346-9BC9-BA3C5A9C02C3}" type="presParOf" srcId="{990F39E1-D186-8B42-A7E0-D855DCBBFE9C}" destId="{AB3805E0-A8B8-F148-8B61-455CBD408BF8}" srcOrd="0" destOrd="0" presId="urn:microsoft.com/office/officeart/2005/8/layout/hierarchy2"/>
    <dgm:cxn modelId="{EA716912-9701-2D48-842C-AB41D500681E}" type="presParOf" srcId="{990F39E1-D186-8B42-A7E0-D855DCBBFE9C}" destId="{84596D1E-327C-7248-A3DC-80CC13C353AA}"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0F78F8-B09F-B543-9F75-72FE1065280C}" type="doc">
      <dgm:prSet loTypeId="urn:microsoft.com/office/officeart/2005/8/layout/list1" loCatId="" qsTypeId="urn:microsoft.com/office/officeart/2005/8/quickstyle/3d1" qsCatId="3D" csTypeId="urn:microsoft.com/office/officeart/2005/8/colors/accent5_3" csCatId="accent5" phldr="1"/>
      <dgm:spPr/>
      <dgm:t>
        <a:bodyPr/>
        <a:lstStyle/>
        <a:p>
          <a:endParaRPr lang="en-US"/>
        </a:p>
      </dgm:t>
    </dgm:pt>
    <dgm:pt modelId="{F42A2911-2A7E-A148-A2F4-E41B40B22E7F}">
      <dgm:prSet phldrT="[Text]"/>
      <dgm:spPr/>
      <dgm:t>
        <a:bodyPr/>
        <a:lstStyle/>
        <a:p>
          <a:r>
            <a:rPr lang="en-US" dirty="0"/>
            <a:t>Pharmacokinetic (PK) Profile</a:t>
          </a:r>
        </a:p>
      </dgm:t>
    </dgm:pt>
    <dgm:pt modelId="{ECEE823F-2EE7-D843-A53E-1F0B7A58F01D}" type="parTrans" cxnId="{55DF7ECA-2DF6-F843-B205-C81A1AEF9BBC}">
      <dgm:prSet/>
      <dgm:spPr/>
      <dgm:t>
        <a:bodyPr/>
        <a:lstStyle/>
        <a:p>
          <a:endParaRPr lang="en-US"/>
        </a:p>
      </dgm:t>
    </dgm:pt>
    <dgm:pt modelId="{DB475F1F-A3EB-0C45-AFCD-6E9A3ECAAE45}" type="sibTrans" cxnId="{55DF7ECA-2DF6-F843-B205-C81A1AEF9BBC}">
      <dgm:prSet/>
      <dgm:spPr/>
      <dgm:t>
        <a:bodyPr/>
        <a:lstStyle/>
        <a:p>
          <a:endParaRPr lang="en-US"/>
        </a:p>
      </dgm:t>
    </dgm:pt>
    <dgm:pt modelId="{3CA2B524-1B61-544B-BE2B-8BA8EFB2BCEC}">
      <dgm:prSet phldrT="[Text]"/>
      <dgm:spPr/>
      <dgm:t>
        <a:bodyPr/>
        <a:lstStyle/>
        <a:p>
          <a:r>
            <a:rPr lang="en-US"/>
            <a:t>Maximum concentration (C</a:t>
          </a:r>
          <a:r>
            <a:rPr lang="en-US" baseline="-25000"/>
            <a:t>max</a:t>
          </a:r>
          <a:r>
            <a:rPr lang="en-US"/>
            <a:t>), Exposure (AUC), ½ life (T</a:t>
          </a:r>
          <a:r>
            <a:rPr lang="en-US" baseline="-25000"/>
            <a:t>1/2</a:t>
          </a:r>
          <a:r>
            <a:rPr lang="en-US"/>
            <a:t>), distribution</a:t>
          </a:r>
          <a:endParaRPr lang="en-US" dirty="0"/>
        </a:p>
      </dgm:t>
    </dgm:pt>
    <dgm:pt modelId="{7A0CCFBA-5AD1-834D-90FF-D2F123AF14B9}" type="parTrans" cxnId="{BD86A145-0A43-1F48-9426-FA642E3B60A9}">
      <dgm:prSet/>
      <dgm:spPr/>
      <dgm:t>
        <a:bodyPr/>
        <a:lstStyle/>
        <a:p>
          <a:endParaRPr lang="en-US"/>
        </a:p>
      </dgm:t>
    </dgm:pt>
    <dgm:pt modelId="{DC83FBDF-998E-1B49-9E0A-B07957B9B39E}" type="sibTrans" cxnId="{BD86A145-0A43-1F48-9426-FA642E3B60A9}">
      <dgm:prSet/>
      <dgm:spPr/>
      <dgm:t>
        <a:bodyPr/>
        <a:lstStyle/>
        <a:p>
          <a:endParaRPr lang="en-US"/>
        </a:p>
      </dgm:t>
    </dgm:pt>
    <dgm:pt modelId="{B8E45FA1-B7CB-BE4F-B959-F654D1E1BA2F}">
      <dgm:prSet phldrT="[Text]"/>
      <dgm:spPr/>
      <dgm:t>
        <a:bodyPr/>
        <a:lstStyle/>
        <a:p>
          <a:r>
            <a:rPr lang="en-US" dirty="0"/>
            <a:t>Accumulation &amp; multiple dose effects</a:t>
          </a:r>
        </a:p>
      </dgm:t>
    </dgm:pt>
    <dgm:pt modelId="{C3035498-5BE3-7346-BF2F-668CDC26EE8F}" type="parTrans" cxnId="{A2926CE4-DF83-154F-9B85-17DA6169E217}">
      <dgm:prSet/>
      <dgm:spPr/>
      <dgm:t>
        <a:bodyPr/>
        <a:lstStyle/>
        <a:p>
          <a:endParaRPr lang="en-US"/>
        </a:p>
      </dgm:t>
    </dgm:pt>
    <dgm:pt modelId="{B61DCB16-B5A1-0149-9214-18F7B0DD61A1}" type="sibTrans" cxnId="{A2926CE4-DF83-154F-9B85-17DA6169E217}">
      <dgm:prSet/>
      <dgm:spPr/>
      <dgm:t>
        <a:bodyPr/>
        <a:lstStyle/>
        <a:p>
          <a:endParaRPr lang="en-US"/>
        </a:p>
      </dgm:t>
    </dgm:pt>
    <dgm:pt modelId="{3B3DCCCC-89CA-984A-93D2-E890D8C4BBFE}">
      <dgm:prSet phldrT="[Text]"/>
      <dgm:spPr/>
      <dgm:t>
        <a:bodyPr/>
        <a:lstStyle/>
        <a:p>
          <a:r>
            <a:rPr lang="en-US" dirty="0"/>
            <a:t>Impact on Trial Design</a:t>
          </a:r>
        </a:p>
      </dgm:t>
    </dgm:pt>
    <dgm:pt modelId="{599FD327-DC2A-924E-BC4D-D5AC2BD1E943}" type="parTrans" cxnId="{BDC08356-CF2D-4742-9BB5-6964956BEE27}">
      <dgm:prSet/>
      <dgm:spPr/>
      <dgm:t>
        <a:bodyPr/>
        <a:lstStyle/>
        <a:p>
          <a:endParaRPr lang="en-US"/>
        </a:p>
      </dgm:t>
    </dgm:pt>
    <dgm:pt modelId="{10A34BF6-C5F6-B842-9224-A0F3AC842F28}" type="sibTrans" cxnId="{BDC08356-CF2D-4742-9BB5-6964956BEE27}">
      <dgm:prSet/>
      <dgm:spPr/>
      <dgm:t>
        <a:bodyPr/>
        <a:lstStyle/>
        <a:p>
          <a:endParaRPr lang="en-US"/>
        </a:p>
      </dgm:t>
    </dgm:pt>
    <dgm:pt modelId="{28D730A2-4E46-1D40-AA86-60ECF2D02C2E}">
      <dgm:prSet phldrT="[Text]"/>
      <dgm:spPr/>
      <dgm:t>
        <a:bodyPr/>
        <a:lstStyle/>
        <a:p>
          <a:r>
            <a:rPr lang="en-US" dirty="0"/>
            <a:t>Route and schedule of administration</a:t>
          </a:r>
        </a:p>
      </dgm:t>
    </dgm:pt>
    <dgm:pt modelId="{D70613C1-4173-A845-89C7-67690C2DDC4C}" type="parTrans" cxnId="{400BC9AB-1CA1-FB4E-A125-2E45906586E8}">
      <dgm:prSet/>
      <dgm:spPr/>
      <dgm:t>
        <a:bodyPr/>
        <a:lstStyle/>
        <a:p>
          <a:endParaRPr lang="en-US"/>
        </a:p>
      </dgm:t>
    </dgm:pt>
    <dgm:pt modelId="{8B56CEDB-02C1-394C-A46A-60121B2EA8AA}" type="sibTrans" cxnId="{400BC9AB-1CA1-FB4E-A125-2E45906586E8}">
      <dgm:prSet/>
      <dgm:spPr/>
      <dgm:t>
        <a:bodyPr/>
        <a:lstStyle/>
        <a:p>
          <a:endParaRPr lang="en-US"/>
        </a:p>
      </dgm:t>
    </dgm:pt>
    <dgm:pt modelId="{AB6BD939-4779-F24E-B0D2-9EBEDD057316}">
      <dgm:prSet phldrT="[Text]"/>
      <dgm:spPr/>
      <dgm:t>
        <a:bodyPr/>
        <a:lstStyle/>
        <a:p>
          <a:r>
            <a:rPr lang="en-US" dirty="0"/>
            <a:t>PK/PD sampling time points</a:t>
          </a:r>
        </a:p>
      </dgm:t>
    </dgm:pt>
    <dgm:pt modelId="{F329E34A-0A1F-F148-BFC5-C874CEA09441}" type="parTrans" cxnId="{45371266-0BEE-4043-9A17-6307D2480DA0}">
      <dgm:prSet/>
      <dgm:spPr/>
      <dgm:t>
        <a:bodyPr/>
        <a:lstStyle/>
        <a:p>
          <a:endParaRPr lang="en-US"/>
        </a:p>
      </dgm:t>
    </dgm:pt>
    <dgm:pt modelId="{702A4F24-E870-1A40-9CCF-9482340DF504}" type="sibTrans" cxnId="{45371266-0BEE-4043-9A17-6307D2480DA0}">
      <dgm:prSet/>
      <dgm:spPr/>
      <dgm:t>
        <a:bodyPr/>
        <a:lstStyle/>
        <a:p>
          <a:endParaRPr lang="en-US"/>
        </a:p>
      </dgm:t>
    </dgm:pt>
    <dgm:pt modelId="{1CA62DAB-5C18-434B-861F-71334539B63D}">
      <dgm:prSet phldrT="[Text]"/>
      <dgm:spPr/>
      <dgm:t>
        <a:bodyPr/>
        <a:lstStyle/>
        <a:p>
          <a:r>
            <a:rPr lang="en-US" dirty="0"/>
            <a:t>PK-toxicity associated</a:t>
          </a:r>
        </a:p>
      </dgm:t>
    </dgm:pt>
    <dgm:pt modelId="{CD51AD76-B19B-F340-92D4-322F89082B76}" type="parTrans" cxnId="{E9D41A76-13FA-A14C-B190-6771C4B6EB29}">
      <dgm:prSet/>
      <dgm:spPr/>
      <dgm:t>
        <a:bodyPr/>
        <a:lstStyle/>
        <a:p>
          <a:endParaRPr lang="en-US"/>
        </a:p>
      </dgm:t>
    </dgm:pt>
    <dgm:pt modelId="{30F35ADB-D995-924D-B155-897A9B36F58A}" type="sibTrans" cxnId="{E9D41A76-13FA-A14C-B190-6771C4B6EB29}">
      <dgm:prSet/>
      <dgm:spPr/>
      <dgm:t>
        <a:bodyPr/>
        <a:lstStyle/>
        <a:p>
          <a:endParaRPr lang="en-US"/>
        </a:p>
      </dgm:t>
    </dgm:pt>
    <dgm:pt modelId="{444B1CCB-10A5-6D4C-A9DD-55DB7FA27AD6}">
      <dgm:prSet phldrT="[Text]"/>
      <dgm:spPr/>
      <dgm:t>
        <a:bodyPr/>
        <a:lstStyle/>
        <a:p>
          <a:r>
            <a:rPr lang="en-US" dirty="0"/>
            <a:t>PK-efficacy associated</a:t>
          </a:r>
        </a:p>
      </dgm:t>
    </dgm:pt>
    <dgm:pt modelId="{A8C8D486-35B7-7042-AF3E-DAC484AFEA68}" type="parTrans" cxnId="{653D6C5D-6742-8043-A8F9-5E530845E6C8}">
      <dgm:prSet/>
      <dgm:spPr/>
      <dgm:t>
        <a:bodyPr/>
        <a:lstStyle/>
        <a:p>
          <a:endParaRPr lang="en-US"/>
        </a:p>
      </dgm:t>
    </dgm:pt>
    <dgm:pt modelId="{993E7696-17ED-2644-B2E7-845EB4974FEA}" type="sibTrans" cxnId="{653D6C5D-6742-8043-A8F9-5E530845E6C8}">
      <dgm:prSet/>
      <dgm:spPr/>
      <dgm:t>
        <a:bodyPr/>
        <a:lstStyle/>
        <a:p>
          <a:endParaRPr lang="en-US"/>
        </a:p>
      </dgm:t>
    </dgm:pt>
    <dgm:pt modelId="{1AC16ACF-A958-8F42-9119-EFC744D07C3A}">
      <dgm:prSet phldrT="[Text]"/>
      <dgm:spPr/>
      <dgm:t>
        <a:bodyPr/>
        <a:lstStyle/>
        <a:p>
          <a:r>
            <a:rPr lang="en-US" dirty="0"/>
            <a:t>Eligibility Criteria (renal and hepatic function)</a:t>
          </a:r>
        </a:p>
      </dgm:t>
    </dgm:pt>
    <dgm:pt modelId="{F8B36D5F-DB82-6E4E-A38B-2299BF507D40}" type="parTrans" cxnId="{3D691B04-0452-6B4A-BA34-A1B9F4E22179}">
      <dgm:prSet/>
      <dgm:spPr/>
      <dgm:t>
        <a:bodyPr/>
        <a:lstStyle/>
        <a:p>
          <a:endParaRPr lang="en-US"/>
        </a:p>
      </dgm:t>
    </dgm:pt>
    <dgm:pt modelId="{0F9710D8-1BCE-C741-8334-C4F97D734877}" type="sibTrans" cxnId="{3D691B04-0452-6B4A-BA34-A1B9F4E22179}">
      <dgm:prSet/>
      <dgm:spPr/>
      <dgm:t>
        <a:bodyPr/>
        <a:lstStyle/>
        <a:p>
          <a:endParaRPr lang="en-US"/>
        </a:p>
      </dgm:t>
    </dgm:pt>
    <dgm:pt modelId="{9E8B54A3-1787-5244-8005-01B7A790D813}">
      <dgm:prSet phldrT="[Text]"/>
      <dgm:spPr/>
      <dgm:t>
        <a:bodyPr/>
        <a:lstStyle/>
        <a:p>
          <a:r>
            <a:rPr lang="en-US" dirty="0"/>
            <a:t>Concomitant Medications </a:t>
          </a:r>
        </a:p>
      </dgm:t>
    </dgm:pt>
    <dgm:pt modelId="{76262711-E77D-0543-BADD-81ECF8A3F9E1}" type="parTrans" cxnId="{4498CC15-CCCF-454A-B4EA-FA1B71B09F75}">
      <dgm:prSet/>
      <dgm:spPr/>
      <dgm:t>
        <a:bodyPr/>
        <a:lstStyle/>
        <a:p>
          <a:endParaRPr lang="en-US"/>
        </a:p>
      </dgm:t>
    </dgm:pt>
    <dgm:pt modelId="{AD6FC017-85B6-B34D-BA15-C52D5A1E20E1}" type="sibTrans" cxnId="{4498CC15-CCCF-454A-B4EA-FA1B71B09F75}">
      <dgm:prSet/>
      <dgm:spPr/>
      <dgm:t>
        <a:bodyPr/>
        <a:lstStyle/>
        <a:p>
          <a:endParaRPr lang="en-US"/>
        </a:p>
      </dgm:t>
    </dgm:pt>
    <dgm:pt modelId="{6DB9855D-FC54-CC4F-8F32-2550A822CC08}" type="pres">
      <dgm:prSet presAssocID="{330F78F8-B09F-B543-9F75-72FE1065280C}" presName="linear" presStyleCnt="0">
        <dgm:presLayoutVars>
          <dgm:dir/>
          <dgm:animLvl val="lvl"/>
          <dgm:resizeHandles val="exact"/>
        </dgm:presLayoutVars>
      </dgm:prSet>
      <dgm:spPr/>
    </dgm:pt>
    <dgm:pt modelId="{61564012-DA15-AE46-B901-5CD738430A31}" type="pres">
      <dgm:prSet presAssocID="{F42A2911-2A7E-A148-A2F4-E41B40B22E7F}" presName="parentLin" presStyleCnt="0"/>
      <dgm:spPr/>
    </dgm:pt>
    <dgm:pt modelId="{6A48F331-D3B0-7B4C-AA00-83BE4458AB4C}" type="pres">
      <dgm:prSet presAssocID="{F42A2911-2A7E-A148-A2F4-E41B40B22E7F}" presName="parentLeftMargin" presStyleLbl="node1" presStyleIdx="0" presStyleCnt="2"/>
      <dgm:spPr/>
    </dgm:pt>
    <dgm:pt modelId="{6A2EC95E-A308-024D-86BA-B5A92A293E8C}" type="pres">
      <dgm:prSet presAssocID="{F42A2911-2A7E-A148-A2F4-E41B40B22E7F}" presName="parentText" presStyleLbl="node1" presStyleIdx="0" presStyleCnt="2">
        <dgm:presLayoutVars>
          <dgm:chMax val="0"/>
          <dgm:bulletEnabled val="1"/>
        </dgm:presLayoutVars>
      </dgm:prSet>
      <dgm:spPr/>
    </dgm:pt>
    <dgm:pt modelId="{29836E2F-5083-9B4A-8DAC-9D02B54FD863}" type="pres">
      <dgm:prSet presAssocID="{F42A2911-2A7E-A148-A2F4-E41B40B22E7F}" presName="negativeSpace" presStyleCnt="0"/>
      <dgm:spPr/>
    </dgm:pt>
    <dgm:pt modelId="{36DEFEDB-3B1A-8040-B16D-A6077A919CDE}" type="pres">
      <dgm:prSet presAssocID="{F42A2911-2A7E-A148-A2F4-E41B40B22E7F}" presName="childText" presStyleLbl="conFgAcc1" presStyleIdx="0" presStyleCnt="2">
        <dgm:presLayoutVars>
          <dgm:bulletEnabled val="1"/>
        </dgm:presLayoutVars>
      </dgm:prSet>
      <dgm:spPr/>
    </dgm:pt>
    <dgm:pt modelId="{97485912-0569-7246-A40C-20D007103626}" type="pres">
      <dgm:prSet presAssocID="{DB475F1F-A3EB-0C45-AFCD-6E9A3ECAAE45}" presName="spaceBetweenRectangles" presStyleCnt="0"/>
      <dgm:spPr/>
    </dgm:pt>
    <dgm:pt modelId="{5CAFD08A-63F5-A74F-BDF8-1B0C6A3B21BD}" type="pres">
      <dgm:prSet presAssocID="{3B3DCCCC-89CA-984A-93D2-E890D8C4BBFE}" presName="parentLin" presStyleCnt="0"/>
      <dgm:spPr/>
    </dgm:pt>
    <dgm:pt modelId="{D7A33448-5AE0-B246-8B35-196BA90E6FA3}" type="pres">
      <dgm:prSet presAssocID="{3B3DCCCC-89CA-984A-93D2-E890D8C4BBFE}" presName="parentLeftMargin" presStyleLbl="node1" presStyleIdx="0" presStyleCnt="2"/>
      <dgm:spPr/>
    </dgm:pt>
    <dgm:pt modelId="{3B8EBE99-C56D-FE46-B5DC-E3EFF7837028}" type="pres">
      <dgm:prSet presAssocID="{3B3DCCCC-89CA-984A-93D2-E890D8C4BBFE}" presName="parentText" presStyleLbl="node1" presStyleIdx="1" presStyleCnt="2">
        <dgm:presLayoutVars>
          <dgm:chMax val="0"/>
          <dgm:bulletEnabled val="1"/>
        </dgm:presLayoutVars>
      </dgm:prSet>
      <dgm:spPr/>
    </dgm:pt>
    <dgm:pt modelId="{272AE643-F558-574B-BCFB-5255C785851D}" type="pres">
      <dgm:prSet presAssocID="{3B3DCCCC-89CA-984A-93D2-E890D8C4BBFE}" presName="negativeSpace" presStyleCnt="0"/>
      <dgm:spPr/>
    </dgm:pt>
    <dgm:pt modelId="{9D0C08D2-5284-9F44-BC9A-CFA4604628A2}" type="pres">
      <dgm:prSet presAssocID="{3B3DCCCC-89CA-984A-93D2-E890D8C4BBFE}" presName="childText" presStyleLbl="conFgAcc1" presStyleIdx="1" presStyleCnt="2">
        <dgm:presLayoutVars>
          <dgm:bulletEnabled val="1"/>
        </dgm:presLayoutVars>
      </dgm:prSet>
      <dgm:spPr/>
    </dgm:pt>
  </dgm:ptLst>
  <dgm:cxnLst>
    <dgm:cxn modelId="{3D691B04-0452-6B4A-BA34-A1B9F4E22179}" srcId="{3B3DCCCC-89CA-984A-93D2-E890D8C4BBFE}" destId="{1AC16ACF-A958-8F42-9119-EFC744D07C3A}" srcOrd="1" destOrd="0" parTransId="{F8B36D5F-DB82-6E4E-A38B-2299BF507D40}" sibTransId="{0F9710D8-1BCE-C741-8334-C4F97D734877}"/>
    <dgm:cxn modelId="{4498CC15-CCCF-454A-B4EA-FA1B71B09F75}" srcId="{3B3DCCCC-89CA-984A-93D2-E890D8C4BBFE}" destId="{9E8B54A3-1787-5244-8005-01B7A790D813}" srcOrd="2" destOrd="0" parTransId="{76262711-E77D-0543-BADD-81ECF8A3F9E1}" sibTransId="{AD6FC017-85B6-B34D-BA15-C52D5A1E20E1}"/>
    <dgm:cxn modelId="{11A89617-E3E0-A945-A5A6-8AEDD813D91D}" type="presOf" srcId="{3B3DCCCC-89CA-984A-93D2-E890D8C4BBFE}" destId="{D7A33448-5AE0-B246-8B35-196BA90E6FA3}" srcOrd="0" destOrd="0" presId="urn:microsoft.com/office/officeart/2005/8/layout/list1"/>
    <dgm:cxn modelId="{3559E418-3172-AD43-BFAE-4FB31A5ACD3C}" type="presOf" srcId="{3B3DCCCC-89CA-984A-93D2-E890D8C4BBFE}" destId="{3B8EBE99-C56D-FE46-B5DC-E3EFF7837028}" srcOrd="1" destOrd="0" presId="urn:microsoft.com/office/officeart/2005/8/layout/list1"/>
    <dgm:cxn modelId="{9DCC051A-D5C5-184D-9B80-76AE1C331AE9}" type="presOf" srcId="{1CA62DAB-5C18-434B-861F-71334539B63D}" destId="{36DEFEDB-3B1A-8040-B16D-A6077A919CDE}" srcOrd="0" destOrd="2" presId="urn:microsoft.com/office/officeart/2005/8/layout/list1"/>
    <dgm:cxn modelId="{2305CB23-B981-0A49-9ECE-3188ABEE8AC6}" type="presOf" srcId="{9E8B54A3-1787-5244-8005-01B7A790D813}" destId="{9D0C08D2-5284-9F44-BC9A-CFA4604628A2}" srcOrd="0" destOrd="2" presId="urn:microsoft.com/office/officeart/2005/8/layout/list1"/>
    <dgm:cxn modelId="{BD86A145-0A43-1F48-9426-FA642E3B60A9}" srcId="{F42A2911-2A7E-A148-A2F4-E41B40B22E7F}" destId="{3CA2B524-1B61-544B-BE2B-8BA8EFB2BCEC}" srcOrd="0" destOrd="0" parTransId="{7A0CCFBA-5AD1-834D-90FF-D2F123AF14B9}" sibTransId="{DC83FBDF-998E-1B49-9E0A-B07957B9B39E}"/>
    <dgm:cxn modelId="{BDC08356-CF2D-4742-9BB5-6964956BEE27}" srcId="{330F78F8-B09F-B543-9F75-72FE1065280C}" destId="{3B3DCCCC-89CA-984A-93D2-E890D8C4BBFE}" srcOrd="1" destOrd="0" parTransId="{599FD327-DC2A-924E-BC4D-D5AC2BD1E943}" sibTransId="{10A34BF6-C5F6-B842-9224-A0F3AC842F28}"/>
    <dgm:cxn modelId="{3E56B259-D03D-E046-99D2-A81C5ECDE2BE}" type="presOf" srcId="{B8E45FA1-B7CB-BE4F-B959-F654D1E1BA2F}" destId="{36DEFEDB-3B1A-8040-B16D-A6077A919CDE}" srcOrd="0" destOrd="1" presId="urn:microsoft.com/office/officeart/2005/8/layout/list1"/>
    <dgm:cxn modelId="{653D6C5D-6742-8043-A8F9-5E530845E6C8}" srcId="{F42A2911-2A7E-A148-A2F4-E41B40B22E7F}" destId="{444B1CCB-10A5-6D4C-A9DD-55DB7FA27AD6}" srcOrd="3" destOrd="0" parTransId="{A8C8D486-35B7-7042-AF3E-DAC484AFEA68}" sibTransId="{993E7696-17ED-2644-B2E7-845EB4974FEA}"/>
    <dgm:cxn modelId="{4A6DB364-12D4-D948-BBA0-D613116E66A8}" type="presOf" srcId="{F42A2911-2A7E-A148-A2F4-E41B40B22E7F}" destId="{6A48F331-D3B0-7B4C-AA00-83BE4458AB4C}" srcOrd="0" destOrd="0" presId="urn:microsoft.com/office/officeart/2005/8/layout/list1"/>
    <dgm:cxn modelId="{45371266-0BEE-4043-9A17-6307D2480DA0}" srcId="{3B3DCCCC-89CA-984A-93D2-E890D8C4BBFE}" destId="{AB6BD939-4779-F24E-B0D2-9EBEDD057316}" srcOrd="3" destOrd="0" parTransId="{F329E34A-0A1F-F148-BFC5-C874CEA09441}" sibTransId="{702A4F24-E870-1A40-9CCF-9482340DF504}"/>
    <dgm:cxn modelId="{189FAC66-F821-4744-A39C-8CA989D3D598}" type="presOf" srcId="{AB6BD939-4779-F24E-B0D2-9EBEDD057316}" destId="{9D0C08D2-5284-9F44-BC9A-CFA4604628A2}" srcOrd="0" destOrd="3" presId="urn:microsoft.com/office/officeart/2005/8/layout/list1"/>
    <dgm:cxn modelId="{6423D967-A95B-7345-BA38-6EE5926AB5A7}" type="presOf" srcId="{1AC16ACF-A958-8F42-9119-EFC744D07C3A}" destId="{9D0C08D2-5284-9F44-BC9A-CFA4604628A2}" srcOrd="0" destOrd="1" presId="urn:microsoft.com/office/officeart/2005/8/layout/list1"/>
    <dgm:cxn modelId="{E9D41A76-13FA-A14C-B190-6771C4B6EB29}" srcId="{F42A2911-2A7E-A148-A2F4-E41B40B22E7F}" destId="{1CA62DAB-5C18-434B-861F-71334539B63D}" srcOrd="2" destOrd="0" parTransId="{CD51AD76-B19B-F340-92D4-322F89082B76}" sibTransId="{30F35ADB-D995-924D-B155-897A9B36F58A}"/>
    <dgm:cxn modelId="{A17FA1A7-B544-E046-8351-AF4B1EABADFE}" type="presOf" srcId="{28D730A2-4E46-1D40-AA86-60ECF2D02C2E}" destId="{9D0C08D2-5284-9F44-BC9A-CFA4604628A2}" srcOrd="0" destOrd="0" presId="urn:microsoft.com/office/officeart/2005/8/layout/list1"/>
    <dgm:cxn modelId="{400BC9AB-1CA1-FB4E-A125-2E45906586E8}" srcId="{3B3DCCCC-89CA-984A-93D2-E890D8C4BBFE}" destId="{28D730A2-4E46-1D40-AA86-60ECF2D02C2E}" srcOrd="0" destOrd="0" parTransId="{D70613C1-4173-A845-89C7-67690C2DDC4C}" sibTransId="{8B56CEDB-02C1-394C-A46A-60121B2EA8AA}"/>
    <dgm:cxn modelId="{C86E03B5-2C02-FA46-970A-E67685AD737E}" type="presOf" srcId="{444B1CCB-10A5-6D4C-A9DD-55DB7FA27AD6}" destId="{36DEFEDB-3B1A-8040-B16D-A6077A919CDE}" srcOrd="0" destOrd="3" presId="urn:microsoft.com/office/officeart/2005/8/layout/list1"/>
    <dgm:cxn modelId="{80DE7FB6-D7D8-674F-A64C-336E93EB45A0}" type="presOf" srcId="{330F78F8-B09F-B543-9F75-72FE1065280C}" destId="{6DB9855D-FC54-CC4F-8F32-2550A822CC08}" srcOrd="0" destOrd="0" presId="urn:microsoft.com/office/officeart/2005/8/layout/list1"/>
    <dgm:cxn modelId="{6D367BBF-166C-0F41-B29F-A5B28C5CA103}" type="presOf" srcId="{F42A2911-2A7E-A148-A2F4-E41B40B22E7F}" destId="{6A2EC95E-A308-024D-86BA-B5A92A293E8C}" srcOrd="1" destOrd="0" presId="urn:microsoft.com/office/officeart/2005/8/layout/list1"/>
    <dgm:cxn modelId="{55DF7ECA-2DF6-F843-B205-C81A1AEF9BBC}" srcId="{330F78F8-B09F-B543-9F75-72FE1065280C}" destId="{F42A2911-2A7E-A148-A2F4-E41B40B22E7F}" srcOrd="0" destOrd="0" parTransId="{ECEE823F-2EE7-D843-A53E-1F0B7A58F01D}" sibTransId="{DB475F1F-A3EB-0C45-AFCD-6E9A3ECAAE45}"/>
    <dgm:cxn modelId="{2E3D3CE4-7D49-3F41-ADE2-54565449D36E}" type="presOf" srcId="{3CA2B524-1B61-544B-BE2B-8BA8EFB2BCEC}" destId="{36DEFEDB-3B1A-8040-B16D-A6077A919CDE}" srcOrd="0" destOrd="0" presId="urn:microsoft.com/office/officeart/2005/8/layout/list1"/>
    <dgm:cxn modelId="{A2926CE4-DF83-154F-9B85-17DA6169E217}" srcId="{F42A2911-2A7E-A148-A2F4-E41B40B22E7F}" destId="{B8E45FA1-B7CB-BE4F-B959-F654D1E1BA2F}" srcOrd="1" destOrd="0" parTransId="{C3035498-5BE3-7346-BF2F-668CDC26EE8F}" sibTransId="{B61DCB16-B5A1-0149-9214-18F7B0DD61A1}"/>
    <dgm:cxn modelId="{81234C13-BD6E-4B4F-B8C3-7DE695756410}" type="presParOf" srcId="{6DB9855D-FC54-CC4F-8F32-2550A822CC08}" destId="{61564012-DA15-AE46-B901-5CD738430A31}" srcOrd="0" destOrd="0" presId="urn:microsoft.com/office/officeart/2005/8/layout/list1"/>
    <dgm:cxn modelId="{7C94CBAC-B193-D246-A251-9D3833B9373B}" type="presParOf" srcId="{61564012-DA15-AE46-B901-5CD738430A31}" destId="{6A48F331-D3B0-7B4C-AA00-83BE4458AB4C}" srcOrd="0" destOrd="0" presId="urn:microsoft.com/office/officeart/2005/8/layout/list1"/>
    <dgm:cxn modelId="{8BB07225-CE75-2F4B-A235-996D6A4D80E9}" type="presParOf" srcId="{61564012-DA15-AE46-B901-5CD738430A31}" destId="{6A2EC95E-A308-024D-86BA-B5A92A293E8C}" srcOrd="1" destOrd="0" presId="urn:microsoft.com/office/officeart/2005/8/layout/list1"/>
    <dgm:cxn modelId="{4B0492EC-93BA-2B45-A001-C0733C8D620E}" type="presParOf" srcId="{6DB9855D-FC54-CC4F-8F32-2550A822CC08}" destId="{29836E2F-5083-9B4A-8DAC-9D02B54FD863}" srcOrd="1" destOrd="0" presId="urn:microsoft.com/office/officeart/2005/8/layout/list1"/>
    <dgm:cxn modelId="{4EC7B993-22B1-4241-A9FA-6231B6D71A8D}" type="presParOf" srcId="{6DB9855D-FC54-CC4F-8F32-2550A822CC08}" destId="{36DEFEDB-3B1A-8040-B16D-A6077A919CDE}" srcOrd="2" destOrd="0" presId="urn:microsoft.com/office/officeart/2005/8/layout/list1"/>
    <dgm:cxn modelId="{4B46641E-A397-AF49-8EB7-8FBFFA26514E}" type="presParOf" srcId="{6DB9855D-FC54-CC4F-8F32-2550A822CC08}" destId="{97485912-0569-7246-A40C-20D007103626}" srcOrd="3" destOrd="0" presId="urn:microsoft.com/office/officeart/2005/8/layout/list1"/>
    <dgm:cxn modelId="{CE879B13-AFBD-2449-96AB-C5357E06A0D9}" type="presParOf" srcId="{6DB9855D-FC54-CC4F-8F32-2550A822CC08}" destId="{5CAFD08A-63F5-A74F-BDF8-1B0C6A3B21BD}" srcOrd="4" destOrd="0" presId="urn:microsoft.com/office/officeart/2005/8/layout/list1"/>
    <dgm:cxn modelId="{DBE0D234-A7E0-7D4E-A6B1-5900B3AB3415}" type="presParOf" srcId="{5CAFD08A-63F5-A74F-BDF8-1B0C6A3B21BD}" destId="{D7A33448-5AE0-B246-8B35-196BA90E6FA3}" srcOrd="0" destOrd="0" presId="urn:microsoft.com/office/officeart/2005/8/layout/list1"/>
    <dgm:cxn modelId="{FD5D869A-8B96-034E-86A7-883925AC016F}" type="presParOf" srcId="{5CAFD08A-63F5-A74F-BDF8-1B0C6A3B21BD}" destId="{3B8EBE99-C56D-FE46-B5DC-E3EFF7837028}" srcOrd="1" destOrd="0" presId="urn:microsoft.com/office/officeart/2005/8/layout/list1"/>
    <dgm:cxn modelId="{C9D3B7F5-44C5-9241-A8C5-BEA36C82867A}" type="presParOf" srcId="{6DB9855D-FC54-CC4F-8F32-2550A822CC08}" destId="{272AE643-F558-574B-BCFB-5255C785851D}" srcOrd="5" destOrd="0" presId="urn:microsoft.com/office/officeart/2005/8/layout/list1"/>
    <dgm:cxn modelId="{98E9A57F-0D92-724C-95E9-D22E027B4D0C}" type="presParOf" srcId="{6DB9855D-FC54-CC4F-8F32-2550A822CC08}" destId="{9D0C08D2-5284-9F44-BC9A-CFA4604628A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F4D094-6409-7E4B-AF23-413ADCC31EAF}" type="doc">
      <dgm:prSet loTypeId="urn:microsoft.com/office/officeart/2005/8/layout/vProcess5" loCatId="" qsTypeId="urn:microsoft.com/office/officeart/2005/8/quickstyle/simple1" qsCatId="simple" csTypeId="urn:microsoft.com/office/officeart/2005/8/colors/accent5_5" csCatId="accent5" phldr="1"/>
      <dgm:spPr/>
      <dgm:t>
        <a:bodyPr/>
        <a:lstStyle/>
        <a:p>
          <a:endParaRPr lang="en-US"/>
        </a:p>
      </dgm:t>
    </dgm:pt>
    <dgm:pt modelId="{FB9D7E3A-3343-1A41-AB63-DCBB1297D2AB}">
      <dgm:prSet phldrT="[Text]"/>
      <dgm:spPr/>
      <dgm:t>
        <a:bodyPr/>
        <a:lstStyle/>
        <a:p>
          <a:r>
            <a:rPr lang="en-US" b="0" i="0" dirty="0"/>
            <a:t>To identify an </a:t>
          </a:r>
          <a:r>
            <a:rPr lang="en-US" b="0" i="0" u="sng" dirty="0"/>
            <a:t>initial safe dose </a:t>
          </a:r>
          <a:r>
            <a:rPr lang="en-US" b="0" i="0" dirty="0"/>
            <a:t>and subsequent dose escalation schemes in humans</a:t>
          </a:r>
          <a:endParaRPr lang="en-US" dirty="0"/>
        </a:p>
      </dgm:t>
    </dgm:pt>
    <dgm:pt modelId="{D895C63D-1376-2C4D-8A2B-D852549DFCBA}" type="parTrans" cxnId="{F8EEC8DB-4B95-814C-A48E-683D7A29FF77}">
      <dgm:prSet/>
      <dgm:spPr/>
      <dgm:t>
        <a:bodyPr/>
        <a:lstStyle/>
        <a:p>
          <a:endParaRPr lang="en-US"/>
        </a:p>
      </dgm:t>
    </dgm:pt>
    <dgm:pt modelId="{BD49D296-A235-3D43-A0AD-AEE5AF4DB67E}" type="sibTrans" cxnId="{F8EEC8DB-4B95-814C-A48E-683D7A29FF77}">
      <dgm:prSet/>
      <dgm:spPr/>
      <dgm:t>
        <a:bodyPr/>
        <a:lstStyle/>
        <a:p>
          <a:endParaRPr lang="en-US"/>
        </a:p>
      </dgm:t>
    </dgm:pt>
    <dgm:pt modelId="{472EE872-E707-1A4B-90B1-FD9FD1A921F8}">
      <dgm:prSet phldrT="[Text]"/>
      <dgm:spPr/>
      <dgm:t>
        <a:bodyPr/>
        <a:lstStyle/>
        <a:p>
          <a:r>
            <a:rPr lang="en-US" b="0" i="0" dirty="0"/>
            <a:t>To identify </a:t>
          </a:r>
          <a:r>
            <a:rPr lang="en-US" b="0" i="0" u="sng" dirty="0"/>
            <a:t>safety parameters for clinical monitoring</a:t>
          </a:r>
          <a:r>
            <a:rPr lang="en-US" b="0" i="0" dirty="0"/>
            <a:t>.</a:t>
          </a:r>
          <a:endParaRPr lang="en-US" dirty="0"/>
        </a:p>
      </dgm:t>
    </dgm:pt>
    <dgm:pt modelId="{810365EA-A4D2-D044-B23D-2619960D5648}" type="parTrans" cxnId="{7F8A5CB9-E4C4-2643-8837-2446DBCBBF83}">
      <dgm:prSet/>
      <dgm:spPr/>
      <dgm:t>
        <a:bodyPr/>
        <a:lstStyle/>
        <a:p>
          <a:endParaRPr lang="en-US"/>
        </a:p>
      </dgm:t>
    </dgm:pt>
    <dgm:pt modelId="{8FC7F554-9346-5E4C-8A8B-0FE278A2CFFB}" type="sibTrans" cxnId="{7F8A5CB9-E4C4-2643-8837-2446DBCBBF83}">
      <dgm:prSet/>
      <dgm:spPr/>
      <dgm:t>
        <a:bodyPr/>
        <a:lstStyle/>
        <a:p>
          <a:endParaRPr lang="en-US"/>
        </a:p>
      </dgm:t>
    </dgm:pt>
    <dgm:pt modelId="{A2297997-C753-8A40-A653-EC8212BBFE20}">
      <dgm:prSet/>
      <dgm:spPr/>
      <dgm:t>
        <a:bodyPr/>
        <a:lstStyle/>
        <a:p>
          <a:r>
            <a:rPr lang="en-US" b="0" i="0" dirty="0"/>
            <a:t>To identify </a:t>
          </a:r>
          <a:r>
            <a:rPr lang="en-US" b="0" i="0" u="sng" dirty="0"/>
            <a:t>potential target organs for toxicity </a:t>
          </a:r>
          <a:r>
            <a:rPr lang="en-US" b="0" i="0" dirty="0"/>
            <a:t>whether such toxicity is reversible; </a:t>
          </a:r>
          <a:endParaRPr lang="en-US" dirty="0"/>
        </a:p>
      </dgm:t>
    </dgm:pt>
    <dgm:pt modelId="{B3B85A3F-E035-FA4A-94D6-B9FF868000AD}" type="parTrans" cxnId="{D8F0B29E-E7F9-4946-A427-CF86990BAF93}">
      <dgm:prSet/>
      <dgm:spPr/>
      <dgm:t>
        <a:bodyPr/>
        <a:lstStyle/>
        <a:p>
          <a:endParaRPr lang="en-US"/>
        </a:p>
      </dgm:t>
    </dgm:pt>
    <dgm:pt modelId="{2709A30D-91A3-4F4A-86A2-69796570BA36}" type="sibTrans" cxnId="{D8F0B29E-E7F9-4946-A427-CF86990BAF93}">
      <dgm:prSet/>
      <dgm:spPr/>
      <dgm:t>
        <a:bodyPr/>
        <a:lstStyle/>
        <a:p>
          <a:endParaRPr lang="en-US"/>
        </a:p>
      </dgm:t>
    </dgm:pt>
    <dgm:pt modelId="{1840BFFA-BC1B-D243-B6F8-B2AB93AD0744}" type="pres">
      <dgm:prSet presAssocID="{5EF4D094-6409-7E4B-AF23-413ADCC31EAF}" presName="outerComposite" presStyleCnt="0">
        <dgm:presLayoutVars>
          <dgm:chMax val="5"/>
          <dgm:dir/>
          <dgm:resizeHandles val="exact"/>
        </dgm:presLayoutVars>
      </dgm:prSet>
      <dgm:spPr/>
    </dgm:pt>
    <dgm:pt modelId="{D3E31303-F5BC-4D42-B111-650C8AF2225B}" type="pres">
      <dgm:prSet presAssocID="{5EF4D094-6409-7E4B-AF23-413ADCC31EAF}" presName="dummyMaxCanvas" presStyleCnt="0">
        <dgm:presLayoutVars/>
      </dgm:prSet>
      <dgm:spPr/>
    </dgm:pt>
    <dgm:pt modelId="{AC5D5532-2E5F-1A41-BF77-F2FA2EE582E9}" type="pres">
      <dgm:prSet presAssocID="{5EF4D094-6409-7E4B-AF23-413ADCC31EAF}" presName="ThreeNodes_1" presStyleLbl="node1" presStyleIdx="0" presStyleCnt="3">
        <dgm:presLayoutVars>
          <dgm:bulletEnabled val="1"/>
        </dgm:presLayoutVars>
      </dgm:prSet>
      <dgm:spPr/>
    </dgm:pt>
    <dgm:pt modelId="{0C89C833-1D70-284D-AC29-F1CDA308BCF9}" type="pres">
      <dgm:prSet presAssocID="{5EF4D094-6409-7E4B-AF23-413ADCC31EAF}" presName="ThreeNodes_2" presStyleLbl="node1" presStyleIdx="1" presStyleCnt="3">
        <dgm:presLayoutVars>
          <dgm:bulletEnabled val="1"/>
        </dgm:presLayoutVars>
      </dgm:prSet>
      <dgm:spPr/>
    </dgm:pt>
    <dgm:pt modelId="{3D092887-8F94-A34B-BFCC-C7628A6CDD75}" type="pres">
      <dgm:prSet presAssocID="{5EF4D094-6409-7E4B-AF23-413ADCC31EAF}" presName="ThreeNodes_3" presStyleLbl="node1" presStyleIdx="2" presStyleCnt="3">
        <dgm:presLayoutVars>
          <dgm:bulletEnabled val="1"/>
        </dgm:presLayoutVars>
      </dgm:prSet>
      <dgm:spPr/>
    </dgm:pt>
    <dgm:pt modelId="{61EFB090-A9EB-F84E-833E-9FC0379DEBAD}" type="pres">
      <dgm:prSet presAssocID="{5EF4D094-6409-7E4B-AF23-413ADCC31EAF}" presName="ThreeConn_1-2" presStyleLbl="fgAccFollowNode1" presStyleIdx="0" presStyleCnt="2">
        <dgm:presLayoutVars>
          <dgm:bulletEnabled val="1"/>
        </dgm:presLayoutVars>
      </dgm:prSet>
      <dgm:spPr/>
    </dgm:pt>
    <dgm:pt modelId="{B6F1B57F-8FB7-8544-9407-1733B4016462}" type="pres">
      <dgm:prSet presAssocID="{5EF4D094-6409-7E4B-AF23-413ADCC31EAF}" presName="ThreeConn_2-3" presStyleLbl="fgAccFollowNode1" presStyleIdx="1" presStyleCnt="2">
        <dgm:presLayoutVars>
          <dgm:bulletEnabled val="1"/>
        </dgm:presLayoutVars>
      </dgm:prSet>
      <dgm:spPr/>
    </dgm:pt>
    <dgm:pt modelId="{78166A2C-16C1-3046-8E57-A0A5631F3CDB}" type="pres">
      <dgm:prSet presAssocID="{5EF4D094-6409-7E4B-AF23-413ADCC31EAF}" presName="ThreeNodes_1_text" presStyleLbl="node1" presStyleIdx="2" presStyleCnt="3">
        <dgm:presLayoutVars>
          <dgm:bulletEnabled val="1"/>
        </dgm:presLayoutVars>
      </dgm:prSet>
      <dgm:spPr/>
    </dgm:pt>
    <dgm:pt modelId="{F76A14FF-CB0E-E549-8C9B-FE8D5CE8A39A}" type="pres">
      <dgm:prSet presAssocID="{5EF4D094-6409-7E4B-AF23-413ADCC31EAF}" presName="ThreeNodes_2_text" presStyleLbl="node1" presStyleIdx="2" presStyleCnt="3">
        <dgm:presLayoutVars>
          <dgm:bulletEnabled val="1"/>
        </dgm:presLayoutVars>
      </dgm:prSet>
      <dgm:spPr/>
    </dgm:pt>
    <dgm:pt modelId="{13EA9942-BD20-E540-B168-7C3BD2FDB169}" type="pres">
      <dgm:prSet presAssocID="{5EF4D094-6409-7E4B-AF23-413ADCC31EAF}" presName="ThreeNodes_3_text" presStyleLbl="node1" presStyleIdx="2" presStyleCnt="3">
        <dgm:presLayoutVars>
          <dgm:bulletEnabled val="1"/>
        </dgm:presLayoutVars>
      </dgm:prSet>
      <dgm:spPr/>
    </dgm:pt>
  </dgm:ptLst>
  <dgm:cxnLst>
    <dgm:cxn modelId="{F436641F-EBE2-C04B-9783-5F39D28A9223}" type="presOf" srcId="{A2297997-C753-8A40-A653-EC8212BBFE20}" destId="{0C89C833-1D70-284D-AC29-F1CDA308BCF9}" srcOrd="0" destOrd="0" presId="urn:microsoft.com/office/officeart/2005/8/layout/vProcess5"/>
    <dgm:cxn modelId="{507EB13E-5C7C-3048-939D-8FF590219E7A}" type="presOf" srcId="{2709A30D-91A3-4F4A-86A2-69796570BA36}" destId="{B6F1B57F-8FB7-8544-9407-1733B4016462}" srcOrd="0" destOrd="0" presId="urn:microsoft.com/office/officeart/2005/8/layout/vProcess5"/>
    <dgm:cxn modelId="{A6B4F04B-D4E7-D345-8006-791FF4C10437}" type="presOf" srcId="{472EE872-E707-1A4B-90B1-FD9FD1A921F8}" destId="{13EA9942-BD20-E540-B168-7C3BD2FDB169}" srcOrd="1" destOrd="0" presId="urn:microsoft.com/office/officeart/2005/8/layout/vProcess5"/>
    <dgm:cxn modelId="{55176751-1929-954D-BF08-6BEC5278B16D}" type="presOf" srcId="{FB9D7E3A-3343-1A41-AB63-DCBB1297D2AB}" destId="{78166A2C-16C1-3046-8E57-A0A5631F3CDB}" srcOrd="1" destOrd="0" presId="urn:microsoft.com/office/officeart/2005/8/layout/vProcess5"/>
    <dgm:cxn modelId="{A6A3A176-A25D-4544-AAAE-E06EB33415AE}" type="presOf" srcId="{5EF4D094-6409-7E4B-AF23-413ADCC31EAF}" destId="{1840BFFA-BC1B-D243-B6F8-B2AB93AD0744}" srcOrd="0" destOrd="0" presId="urn:microsoft.com/office/officeart/2005/8/layout/vProcess5"/>
    <dgm:cxn modelId="{50849F8F-D3B4-DB4D-AF57-5A4C37282838}" type="presOf" srcId="{472EE872-E707-1A4B-90B1-FD9FD1A921F8}" destId="{3D092887-8F94-A34B-BFCC-C7628A6CDD75}" srcOrd="0" destOrd="0" presId="urn:microsoft.com/office/officeart/2005/8/layout/vProcess5"/>
    <dgm:cxn modelId="{D8F0B29E-E7F9-4946-A427-CF86990BAF93}" srcId="{5EF4D094-6409-7E4B-AF23-413ADCC31EAF}" destId="{A2297997-C753-8A40-A653-EC8212BBFE20}" srcOrd="1" destOrd="0" parTransId="{B3B85A3F-E035-FA4A-94D6-B9FF868000AD}" sibTransId="{2709A30D-91A3-4F4A-86A2-69796570BA36}"/>
    <dgm:cxn modelId="{7F8A5CB9-E4C4-2643-8837-2446DBCBBF83}" srcId="{5EF4D094-6409-7E4B-AF23-413ADCC31EAF}" destId="{472EE872-E707-1A4B-90B1-FD9FD1A921F8}" srcOrd="2" destOrd="0" parTransId="{810365EA-A4D2-D044-B23D-2619960D5648}" sibTransId="{8FC7F554-9346-5E4C-8A8B-0FE278A2CFFB}"/>
    <dgm:cxn modelId="{7ACF87BE-08EF-564B-A66F-15CF3FB98A3C}" type="presOf" srcId="{FB9D7E3A-3343-1A41-AB63-DCBB1297D2AB}" destId="{AC5D5532-2E5F-1A41-BF77-F2FA2EE582E9}" srcOrd="0" destOrd="0" presId="urn:microsoft.com/office/officeart/2005/8/layout/vProcess5"/>
    <dgm:cxn modelId="{994836C5-2FD5-B345-B40E-583CA290179A}" type="presOf" srcId="{BD49D296-A235-3D43-A0AD-AEE5AF4DB67E}" destId="{61EFB090-A9EB-F84E-833E-9FC0379DEBAD}" srcOrd="0" destOrd="0" presId="urn:microsoft.com/office/officeart/2005/8/layout/vProcess5"/>
    <dgm:cxn modelId="{B7117DCD-2441-2E42-A3AD-8E68CF652AF1}" type="presOf" srcId="{A2297997-C753-8A40-A653-EC8212BBFE20}" destId="{F76A14FF-CB0E-E549-8C9B-FE8D5CE8A39A}" srcOrd="1" destOrd="0" presId="urn:microsoft.com/office/officeart/2005/8/layout/vProcess5"/>
    <dgm:cxn modelId="{F8EEC8DB-4B95-814C-A48E-683D7A29FF77}" srcId="{5EF4D094-6409-7E4B-AF23-413ADCC31EAF}" destId="{FB9D7E3A-3343-1A41-AB63-DCBB1297D2AB}" srcOrd="0" destOrd="0" parTransId="{D895C63D-1376-2C4D-8A2B-D852549DFCBA}" sibTransId="{BD49D296-A235-3D43-A0AD-AEE5AF4DB67E}"/>
    <dgm:cxn modelId="{ED9C229A-92E4-2C46-A4D7-EBA76476CB4E}" type="presParOf" srcId="{1840BFFA-BC1B-D243-B6F8-B2AB93AD0744}" destId="{D3E31303-F5BC-4D42-B111-650C8AF2225B}" srcOrd="0" destOrd="0" presId="urn:microsoft.com/office/officeart/2005/8/layout/vProcess5"/>
    <dgm:cxn modelId="{4B1A935D-E994-9C49-8746-3BE58B48047A}" type="presParOf" srcId="{1840BFFA-BC1B-D243-B6F8-B2AB93AD0744}" destId="{AC5D5532-2E5F-1A41-BF77-F2FA2EE582E9}" srcOrd="1" destOrd="0" presId="urn:microsoft.com/office/officeart/2005/8/layout/vProcess5"/>
    <dgm:cxn modelId="{45BF6228-81EF-8B46-B5EA-23E8777316FA}" type="presParOf" srcId="{1840BFFA-BC1B-D243-B6F8-B2AB93AD0744}" destId="{0C89C833-1D70-284D-AC29-F1CDA308BCF9}" srcOrd="2" destOrd="0" presId="urn:microsoft.com/office/officeart/2005/8/layout/vProcess5"/>
    <dgm:cxn modelId="{D63BC141-0620-4540-9E82-9543709657A2}" type="presParOf" srcId="{1840BFFA-BC1B-D243-B6F8-B2AB93AD0744}" destId="{3D092887-8F94-A34B-BFCC-C7628A6CDD75}" srcOrd="3" destOrd="0" presId="urn:microsoft.com/office/officeart/2005/8/layout/vProcess5"/>
    <dgm:cxn modelId="{87208054-F286-A540-A846-E152A866707E}" type="presParOf" srcId="{1840BFFA-BC1B-D243-B6F8-B2AB93AD0744}" destId="{61EFB090-A9EB-F84E-833E-9FC0379DEBAD}" srcOrd="4" destOrd="0" presId="urn:microsoft.com/office/officeart/2005/8/layout/vProcess5"/>
    <dgm:cxn modelId="{2E2D6965-2164-0F45-BE0F-F62A43762F6B}" type="presParOf" srcId="{1840BFFA-BC1B-D243-B6F8-B2AB93AD0744}" destId="{B6F1B57F-8FB7-8544-9407-1733B4016462}" srcOrd="5" destOrd="0" presId="urn:microsoft.com/office/officeart/2005/8/layout/vProcess5"/>
    <dgm:cxn modelId="{0E06026E-5AA2-1249-B43A-73A5B852BED6}" type="presParOf" srcId="{1840BFFA-BC1B-D243-B6F8-B2AB93AD0744}" destId="{78166A2C-16C1-3046-8E57-A0A5631F3CDB}" srcOrd="6" destOrd="0" presId="urn:microsoft.com/office/officeart/2005/8/layout/vProcess5"/>
    <dgm:cxn modelId="{EB11F2D2-1898-5B4E-8379-2E961B4551F1}" type="presParOf" srcId="{1840BFFA-BC1B-D243-B6F8-B2AB93AD0744}" destId="{F76A14FF-CB0E-E549-8C9B-FE8D5CE8A39A}" srcOrd="7" destOrd="0" presId="urn:microsoft.com/office/officeart/2005/8/layout/vProcess5"/>
    <dgm:cxn modelId="{52D6AA9B-FDAF-A94C-A8EE-7D81A7FFBBC2}" type="presParOf" srcId="{1840BFFA-BC1B-D243-B6F8-B2AB93AD0744}" destId="{13EA9942-BD20-E540-B168-7C3BD2FDB16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6869D64-FC83-D743-90C1-DF3B01AF71F6}" type="doc">
      <dgm:prSet loTypeId="urn:microsoft.com/office/officeart/2005/8/layout/hProcess4" loCatId="" qsTypeId="urn:microsoft.com/office/officeart/2005/8/quickstyle/3d3" qsCatId="3D" csTypeId="urn:microsoft.com/office/officeart/2005/8/colors/accent5_5" csCatId="accent5" phldr="1"/>
      <dgm:spPr/>
      <dgm:t>
        <a:bodyPr/>
        <a:lstStyle/>
        <a:p>
          <a:endParaRPr lang="en-US"/>
        </a:p>
      </dgm:t>
    </dgm:pt>
    <dgm:pt modelId="{2B452856-C1ED-F045-B1C3-BCAA5E322D1B}">
      <dgm:prSet phldrT="[Text]" custT="1"/>
      <dgm:spPr/>
      <dgm:t>
        <a:bodyPr/>
        <a:lstStyle/>
        <a:p>
          <a:r>
            <a:rPr lang="en-US" sz="3200" dirty="0"/>
            <a:t>Step 1</a:t>
          </a:r>
        </a:p>
      </dgm:t>
    </dgm:pt>
    <dgm:pt modelId="{97B83FA7-A09F-6A43-9337-ECC7F27B6854}" type="parTrans" cxnId="{94F6368D-58E7-DF49-B60B-CC7336878CF9}">
      <dgm:prSet/>
      <dgm:spPr/>
      <dgm:t>
        <a:bodyPr/>
        <a:lstStyle/>
        <a:p>
          <a:endParaRPr lang="en-US"/>
        </a:p>
      </dgm:t>
    </dgm:pt>
    <dgm:pt modelId="{37769888-E8DE-DC40-9C46-1867F2815BF8}" type="sibTrans" cxnId="{94F6368D-58E7-DF49-B60B-CC7336878CF9}">
      <dgm:prSet/>
      <dgm:spPr/>
      <dgm:t>
        <a:bodyPr/>
        <a:lstStyle/>
        <a:p>
          <a:endParaRPr lang="en-US"/>
        </a:p>
      </dgm:t>
    </dgm:pt>
    <dgm:pt modelId="{5E166588-3965-E24C-8C6D-CC2BEFB05E98}">
      <dgm:prSet phldrT="[Text]" custT="1"/>
      <dgm:spPr/>
      <dgm:t>
        <a:bodyPr/>
        <a:lstStyle/>
        <a:p>
          <a:r>
            <a:rPr lang="en-US" sz="1500" dirty="0"/>
            <a:t>NOAEL: generally a </a:t>
          </a:r>
          <a:r>
            <a:rPr lang="en-US" sz="1500" u="sng" dirty="0"/>
            <a:t>benchmark for safety </a:t>
          </a:r>
          <a:r>
            <a:rPr lang="en-US" sz="1500" dirty="0"/>
            <a:t>when derived from appropriate animal studies </a:t>
          </a:r>
        </a:p>
      </dgm:t>
    </dgm:pt>
    <dgm:pt modelId="{472ED916-5FBC-304B-A869-44F09844D236}" type="parTrans" cxnId="{75CAD473-BF3B-CD49-ACCE-0ACA1462BE9A}">
      <dgm:prSet/>
      <dgm:spPr/>
      <dgm:t>
        <a:bodyPr/>
        <a:lstStyle/>
        <a:p>
          <a:endParaRPr lang="en-US"/>
        </a:p>
      </dgm:t>
    </dgm:pt>
    <dgm:pt modelId="{C731A6A0-C834-504C-9A80-F9AA45F559C0}" type="sibTrans" cxnId="{75CAD473-BF3B-CD49-ACCE-0ACA1462BE9A}">
      <dgm:prSet/>
      <dgm:spPr/>
      <dgm:t>
        <a:bodyPr/>
        <a:lstStyle/>
        <a:p>
          <a:endParaRPr lang="en-US"/>
        </a:p>
      </dgm:t>
    </dgm:pt>
    <dgm:pt modelId="{E3BB7BD0-44E5-EC41-818A-4DED03B1CD36}">
      <dgm:prSet phldrT="[Text]" custT="1"/>
      <dgm:spPr/>
      <dgm:t>
        <a:bodyPr/>
        <a:lstStyle/>
        <a:p>
          <a:r>
            <a:rPr lang="en-US" sz="1500" dirty="0"/>
            <a:t>Both </a:t>
          </a:r>
          <a:r>
            <a:rPr lang="en-US" sz="1500" u="sng" dirty="0"/>
            <a:t>statistically and clinically significant AEs </a:t>
          </a:r>
          <a:r>
            <a:rPr lang="en-US" sz="1500" dirty="0"/>
            <a:t>should be </a:t>
          </a:r>
          <a:r>
            <a:rPr lang="en-US" sz="1500" u="sng" dirty="0"/>
            <a:t>considered in determining NOAEL</a:t>
          </a:r>
        </a:p>
      </dgm:t>
    </dgm:pt>
    <dgm:pt modelId="{F68AEC5C-77FD-3A4F-99E7-5FFEB698D085}" type="parTrans" cxnId="{C919EABA-BDB3-864C-B1F1-3689EAC915E5}">
      <dgm:prSet/>
      <dgm:spPr/>
      <dgm:t>
        <a:bodyPr/>
        <a:lstStyle/>
        <a:p>
          <a:endParaRPr lang="en-US"/>
        </a:p>
      </dgm:t>
    </dgm:pt>
    <dgm:pt modelId="{966D887A-7096-ED4A-BAA5-A4F43C679A67}" type="sibTrans" cxnId="{C919EABA-BDB3-864C-B1F1-3689EAC915E5}">
      <dgm:prSet/>
      <dgm:spPr/>
      <dgm:t>
        <a:bodyPr/>
        <a:lstStyle/>
        <a:p>
          <a:endParaRPr lang="en-US"/>
        </a:p>
      </dgm:t>
    </dgm:pt>
    <dgm:pt modelId="{EAEE2631-67F6-A34A-99C8-CF91BF153324}">
      <dgm:prSet phldrT="[Text]" custT="1"/>
      <dgm:spPr/>
      <dgm:t>
        <a:bodyPr/>
        <a:lstStyle/>
        <a:p>
          <a:r>
            <a:rPr lang="en-US" sz="3200" dirty="0"/>
            <a:t>Step 2</a:t>
          </a:r>
        </a:p>
      </dgm:t>
    </dgm:pt>
    <dgm:pt modelId="{500FDEC0-DE1D-A54C-AA03-0702FCB82597}" type="parTrans" cxnId="{742DA680-62C5-6846-8A21-207230CD334C}">
      <dgm:prSet/>
      <dgm:spPr/>
      <dgm:t>
        <a:bodyPr/>
        <a:lstStyle/>
        <a:p>
          <a:endParaRPr lang="en-US"/>
        </a:p>
      </dgm:t>
    </dgm:pt>
    <dgm:pt modelId="{FF6810E2-3ADE-034E-82B6-ACCEC5970A2E}" type="sibTrans" cxnId="{742DA680-62C5-6846-8A21-207230CD334C}">
      <dgm:prSet/>
      <dgm:spPr/>
      <dgm:t>
        <a:bodyPr/>
        <a:lstStyle/>
        <a:p>
          <a:endParaRPr lang="en-US"/>
        </a:p>
      </dgm:t>
    </dgm:pt>
    <dgm:pt modelId="{7C349200-301E-8141-ABFA-3A18414053BD}">
      <dgm:prSet phldrT="[Text]" custT="1"/>
      <dgm:spPr/>
      <dgm:t>
        <a:bodyPr/>
        <a:lstStyle/>
        <a:p>
          <a:r>
            <a:rPr lang="en-US" sz="1500" dirty="0"/>
            <a:t>NOAELs in relevant animal studies are converted in HEDs with appropriate scaling factors </a:t>
          </a:r>
        </a:p>
      </dgm:t>
    </dgm:pt>
    <dgm:pt modelId="{AB9AB044-3718-5C4F-8E13-5ABBAFA250ED}" type="parTrans" cxnId="{62428559-BE3A-4744-8716-10829211EDB5}">
      <dgm:prSet/>
      <dgm:spPr/>
      <dgm:t>
        <a:bodyPr/>
        <a:lstStyle/>
        <a:p>
          <a:endParaRPr lang="en-US"/>
        </a:p>
      </dgm:t>
    </dgm:pt>
    <dgm:pt modelId="{5A5A2C5D-CF00-9441-95DA-ECCCB5685C63}" type="sibTrans" cxnId="{62428559-BE3A-4744-8716-10829211EDB5}">
      <dgm:prSet/>
      <dgm:spPr/>
      <dgm:t>
        <a:bodyPr/>
        <a:lstStyle/>
        <a:p>
          <a:endParaRPr lang="en-US"/>
        </a:p>
      </dgm:t>
    </dgm:pt>
    <dgm:pt modelId="{B0B4A1B8-11A8-8948-87C0-298EE8BD442A}">
      <dgm:prSet phldrT="[Text]" custT="1"/>
      <dgm:spPr/>
      <dgm:t>
        <a:bodyPr/>
        <a:lstStyle/>
        <a:p>
          <a:r>
            <a:rPr lang="en-US" sz="1500" dirty="0"/>
            <a:t>Assumption: LD10 and MTDs in non-rodents both correlate with Human MTD when the doses are normalized to the same administration schedule and expressed as mg/m</a:t>
          </a:r>
          <a:r>
            <a:rPr lang="en-US" sz="1500" baseline="30000" dirty="0"/>
            <a:t>2</a:t>
          </a:r>
          <a:r>
            <a:rPr lang="en-US" sz="1500" dirty="0"/>
            <a:t> </a:t>
          </a:r>
        </a:p>
      </dgm:t>
    </dgm:pt>
    <dgm:pt modelId="{4BA5E01C-B596-D94A-8D9A-571B356FEB2E}" type="parTrans" cxnId="{E9EFC991-87FC-8747-A3F5-7A7F8B9D9450}">
      <dgm:prSet/>
      <dgm:spPr/>
      <dgm:t>
        <a:bodyPr/>
        <a:lstStyle/>
        <a:p>
          <a:endParaRPr lang="en-US"/>
        </a:p>
      </dgm:t>
    </dgm:pt>
    <dgm:pt modelId="{7D39FABC-55BC-7E48-A172-42464D34EF33}" type="sibTrans" cxnId="{E9EFC991-87FC-8747-A3F5-7A7F8B9D9450}">
      <dgm:prSet/>
      <dgm:spPr/>
      <dgm:t>
        <a:bodyPr/>
        <a:lstStyle/>
        <a:p>
          <a:endParaRPr lang="en-US"/>
        </a:p>
      </dgm:t>
    </dgm:pt>
    <dgm:pt modelId="{5B5D2E99-315A-3848-A0D0-596A019805F4}">
      <dgm:prSet phldrT="[Text]" custT="1"/>
      <dgm:spPr/>
      <dgm:t>
        <a:bodyPr/>
        <a:lstStyle/>
        <a:p>
          <a:r>
            <a:rPr lang="en-US" sz="3200" dirty="0"/>
            <a:t>Step 3</a:t>
          </a:r>
        </a:p>
      </dgm:t>
    </dgm:pt>
    <dgm:pt modelId="{D5EE2D32-7FCA-9C42-B848-B7041F9D3080}" type="parTrans" cxnId="{28A9A6DD-1F4B-F645-A386-E65282E4ACB9}">
      <dgm:prSet/>
      <dgm:spPr/>
      <dgm:t>
        <a:bodyPr/>
        <a:lstStyle/>
        <a:p>
          <a:endParaRPr lang="en-US"/>
        </a:p>
      </dgm:t>
    </dgm:pt>
    <dgm:pt modelId="{ADB2E148-DB92-394E-B7AF-415D50AAC36E}" type="sibTrans" cxnId="{28A9A6DD-1F4B-F645-A386-E65282E4ACB9}">
      <dgm:prSet/>
      <dgm:spPr/>
      <dgm:t>
        <a:bodyPr/>
        <a:lstStyle/>
        <a:p>
          <a:endParaRPr lang="en-US"/>
        </a:p>
      </dgm:t>
    </dgm:pt>
    <dgm:pt modelId="{22761C67-B20E-1145-A0C8-CE5A7A605D7A}">
      <dgm:prSet phldrT="[Text]" custT="1"/>
      <dgm:spPr/>
      <dgm:t>
        <a:bodyPr/>
        <a:lstStyle/>
        <a:p>
          <a:r>
            <a:rPr lang="en-US" sz="1500" dirty="0"/>
            <a:t>HED should be chosen from most appropriate species (most sensitives)</a:t>
          </a:r>
        </a:p>
      </dgm:t>
    </dgm:pt>
    <dgm:pt modelId="{E9DB03A0-869C-D645-B6EF-D6ECC0DABDC5}" type="parTrans" cxnId="{60FAD51D-349C-6042-8328-873DE490065B}">
      <dgm:prSet/>
      <dgm:spPr/>
      <dgm:t>
        <a:bodyPr/>
        <a:lstStyle/>
        <a:p>
          <a:endParaRPr lang="en-US"/>
        </a:p>
      </dgm:t>
    </dgm:pt>
    <dgm:pt modelId="{6304C0A4-DF97-824F-81C1-07DB4C2AE66A}" type="sibTrans" cxnId="{60FAD51D-349C-6042-8328-873DE490065B}">
      <dgm:prSet/>
      <dgm:spPr/>
      <dgm:t>
        <a:bodyPr/>
        <a:lstStyle/>
        <a:p>
          <a:endParaRPr lang="en-US"/>
        </a:p>
      </dgm:t>
    </dgm:pt>
    <dgm:pt modelId="{55BF4213-47D1-2244-ABFC-2D90C7FF6B88}">
      <dgm:prSet phldrT="[Text]" custT="1"/>
      <dgm:spPr/>
      <dgm:t>
        <a:bodyPr/>
        <a:lstStyle/>
        <a:p>
          <a:r>
            <a:rPr lang="en-US" sz="1500" dirty="0"/>
            <a:t>Factors that could influence the choice of species: differences in absorption, distribution, metabolism, excretion </a:t>
          </a:r>
        </a:p>
      </dgm:t>
    </dgm:pt>
    <dgm:pt modelId="{C9666AAE-C52C-7646-8D3C-B3FAD5DAA31D}" type="parTrans" cxnId="{0FFD500B-6A16-FC40-8BEA-0D54B8FBCEE4}">
      <dgm:prSet/>
      <dgm:spPr/>
      <dgm:t>
        <a:bodyPr/>
        <a:lstStyle/>
        <a:p>
          <a:endParaRPr lang="en-US"/>
        </a:p>
      </dgm:t>
    </dgm:pt>
    <dgm:pt modelId="{A199783D-1E8F-EF44-9008-D6FB8C0FC7FF}" type="sibTrans" cxnId="{0FFD500B-6A16-FC40-8BEA-0D54B8FBCEE4}">
      <dgm:prSet/>
      <dgm:spPr/>
      <dgm:t>
        <a:bodyPr/>
        <a:lstStyle/>
        <a:p>
          <a:endParaRPr lang="en-US"/>
        </a:p>
      </dgm:t>
    </dgm:pt>
    <dgm:pt modelId="{58E99637-16E8-324F-9F70-ACD0A5C81E8D}" type="pres">
      <dgm:prSet presAssocID="{A6869D64-FC83-D743-90C1-DF3B01AF71F6}" presName="Name0" presStyleCnt="0">
        <dgm:presLayoutVars>
          <dgm:dir/>
          <dgm:animLvl val="lvl"/>
          <dgm:resizeHandles val="exact"/>
        </dgm:presLayoutVars>
      </dgm:prSet>
      <dgm:spPr/>
    </dgm:pt>
    <dgm:pt modelId="{B389761B-CE8F-2149-96C6-64FF83BD8107}" type="pres">
      <dgm:prSet presAssocID="{A6869D64-FC83-D743-90C1-DF3B01AF71F6}" presName="tSp" presStyleCnt="0"/>
      <dgm:spPr/>
    </dgm:pt>
    <dgm:pt modelId="{BDE48EC3-59C6-B14B-B7BC-016D0C8E16C6}" type="pres">
      <dgm:prSet presAssocID="{A6869D64-FC83-D743-90C1-DF3B01AF71F6}" presName="bSp" presStyleCnt="0"/>
      <dgm:spPr/>
    </dgm:pt>
    <dgm:pt modelId="{BAE81E9B-7C21-BB4A-9C4E-5C319AC1E016}" type="pres">
      <dgm:prSet presAssocID="{A6869D64-FC83-D743-90C1-DF3B01AF71F6}" presName="process" presStyleCnt="0"/>
      <dgm:spPr/>
    </dgm:pt>
    <dgm:pt modelId="{77E33DBD-DDEE-2341-A30E-D0AE719E5FE0}" type="pres">
      <dgm:prSet presAssocID="{2B452856-C1ED-F045-B1C3-BCAA5E322D1B}" presName="composite1" presStyleCnt="0"/>
      <dgm:spPr/>
    </dgm:pt>
    <dgm:pt modelId="{792CBF4C-9D49-BA4D-A0C7-ACEE4EF67881}" type="pres">
      <dgm:prSet presAssocID="{2B452856-C1ED-F045-B1C3-BCAA5E322D1B}" presName="dummyNode1" presStyleLbl="node1" presStyleIdx="0" presStyleCnt="3"/>
      <dgm:spPr/>
    </dgm:pt>
    <dgm:pt modelId="{E0314122-72A9-674D-99AB-F1E5A3B0E0B0}" type="pres">
      <dgm:prSet presAssocID="{2B452856-C1ED-F045-B1C3-BCAA5E322D1B}" presName="childNode1" presStyleLbl="bgAcc1" presStyleIdx="0" presStyleCnt="3" custScaleY="174021">
        <dgm:presLayoutVars>
          <dgm:bulletEnabled val="1"/>
        </dgm:presLayoutVars>
      </dgm:prSet>
      <dgm:spPr/>
    </dgm:pt>
    <dgm:pt modelId="{A68AC1E2-4A8D-9449-AFC9-8E33E06C769A}" type="pres">
      <dgm:prSet presAssocID="{2B452856-C1ED-F045-B1C3-BCAA5E322D1B}" presName="childNode1tx" presStyleLbl="bgAcc1" presStyleIdx="0" presStyleCnt="3">
        <dgm:presLayoutVars>
          <dgm:bulletEnabled val="1"/>
        </dgm:presLayoutVars>
      </dgm:prSet>
      <dgm:spPr/>
    </dgm:pt>
    <dgm:pt modelId="{EA929DB3-B275-8E41-B37E-31BCBF951BC1}" type="pres">
      <dgm:prSet presAssocID="{2B452856-C1ED-F045-B1C3-BCAA5E322D1B}" presName="parentNode1" presStyleLbl="node1" presStyleIdx="0" presStyleCnt="3" custLinFactNeighborX="-630" custLinFactNeighborY="25362">
        <dgm:presLayoutVars>
          <dgm:chMax val="1"/>
          <dgm:bulletEnabled val="1"/>
        </dgm:presLayoutVars>
      </dgm:prSet>
      <dgm:spPr/>
    </dgm:pt>
    <dgm:pt modelId="{74A60CAC-D5D4-B84B-ACAA-175D6433D5AC}" type="pres">
      <dgm:prSet presAssocID="{2B452856-C1ED-F045-B1C3-BCAA5E322D1B}" presName="connSite1" presStyleCnt="0"/>
      <dgm:spPr/>
    </dgm:pt>
    <dgm:pt modelId="{027D6885-AAC1-3147-AD28-E0EE5C087E84}" type="pres">
      <dgm:prSet presAssocID="{37769888-E8DE-DC40-9C46-1867F2815BF8}" presName="Name9" presStyleLbl="sibTrans2D1" presStyleIdx="0" presStyleCnt="2" custScaleX="38440" custLinFactNeighborX="-2730" custLinFactNeighborY="17475"/>
      <dgm:spPr/>
    </dgm:pt>
    <dgm:pt modelId="{3AA95658-8720-D74E-89C5-9E9122CBC5A4}" type="pres">
      <dgm:prSet presAssocID="{EAEE2631-67F6-A34A-99C8-CF91BF153324}" presName="composite2" presStyleCnt="0"/>
      <dgm:spPr/>
    </dgm:pt>
    <dgm:pt modelId="{CDB217AA-6485-4E4C-92B0-5E150CFE8768}" type="pres">
      <dgm:prSet presAssocID="{EAEE2631-67F6-A34A-99C8-CF91BF153324}" presName="dummyNode2" presStyleLbl="node1" presStyleIdx="0" presStyleCnt="3"/>
      <dgm:spPr/>
    </dgm:pt>
    <dgm:pt modelId="{086E4F38-4186-F044-937E-F9573923332C}" type="pres">
      <dgm:prSet presAssocID="{EAEE2631-67F6-A34A-99C8-CF91BF153324}" presName="childNode2" presStyleLbl="bgAcc1" presStyleIdx="1" presStyleCnt="3" custScaleY="235391">
        <dgm:presLayoutVars>
          <dgm:bulletEnabled val="1"/>
        </dgm:presLayoutVars>
      </dgm:prSet>
      <dgm:spPr/>
    </dgm:pt>
    <dgm:pt modelId="{80B16826-C8B3-564E-8DB1-05BE0FE67751}" type="pres">
      <dgm:prSet presAssocID="{EAEE2631-67F6-A34A-99C8-CF91BF153324}" presName="childNode2tx" presStyleLbl="bgAcc1" presStyleIdx="1" presStyleCnt="3">
        <dgm:presLayoutVars>
          <dgm:bulletEnabled val="1"/>
        </dgm:presLayoutVars>
      </dgm:prSet>
      <dgm:spPr/>
    </dgm:pt>
    <dgm:pt modelId="{013028DF-55EF-A044-AEE7-EDE9F48DAFF1}" type="pres">
      <dgm:prSet presAssocID="{EAEE2631-67F6-A34A-99C8-CF91BF153324}" presName="parentNode2" presStyleLbl="node1" presStyleIdx="1" presStyleCnt="3" custLinFactNeighborX="3782" custLinFactNeighborY="-96598">
        <dgm:presLayoutVars>
          <dgm:chMax val="0"/>
          <dgm:bulletEnabled val="1"/>
        </dgm:presLayoutVars>
      </dgm:prSet>
      <dgm:spPr/>
    </dgm:pt>
    <dgm:pt modelId="{F2D149C3-A584-694F-9BF4-6EE2E0DB8079}" type="pres">
      <dgm:prSet presAssocID="{EAEE2631-67F6-A34A-99C8-CF91BF153324}" presName="connSite2" presStyleCnt="0"/>
      <dgm:spPr/>
    </dgm:pt>
    <dgm:pt modelId="{1E2B499B-B4A9-B244-B005-065C5DF9CC89}" type="pres">
      <dgm:prSet presAssocID="{FF6810E2-3ADE-034E-82B6-ACCEC5970A2E}" presName="Name18" presStyleLbl="sibTrans2D1" presStyleIdx="1" presStyleCnt="2" custScaleX="28983" custScaleY="110397"/>
      <dgm:spPr/>
    </dgm:pt>
    <dgm:pt modelId="{94472EA6-6359-464B-8CF0-A92741F15138}" type="pres">
      <dgm:prSet presAssocID="{5B5D2E99-315A-3848-A0D0-596A019805F4}" presName="composite1" presStyleCnt="0"/>
      <dgm:spPr/>
    </dgm:pt>
    <dgm:pt modelId="{CD95E373-0AED-A84F-9807-9AB77D91B874}" type="pres">
      <dgm:prSet presAssocID="{5B5D2E99-315A-3848-A0D0-596A019805F4}" presName="dummyNode1" presStyleLbl="node1" presStyleIdx="1" presStyleCnt="3"/>
      <dgm:spPr/>
    </dgm:pt>
    <dgm:pt modelId="{ECA573D8-6C20-6F4F-AEF4-A307BCF8ED34}" type="pres">
      <dgm:prSet presAssocID="{5B5D2E99-315A-3848-A0D0-596A019805F4}" presName="childNode1" presStyleLbl="bgAcc1" presStyleIdx="2" presStyleCnt="3" custScaleY="201195">
        <dgm:presLayoutVars>
          <dgm:bulletEnabled val="1"/>
        </dgm:presLayoutVars>
      </dgm:prSet>
      <dgm:spPr/>
    </dgm:pt>
    <dgm:pt modelId="{F80FD371-B3F6-E149-B5DA-B6C7912F514B}" type="pres">
      <dgm:prSet presAssocID="{5B5D2E99-315A-3848-A0D0-596A019805F4}" presName="childNode1tx" presStyleLbl="bgAcc1" presStyleIdx="2" presStyleCnt="3">
        <dgm:presLayoutVars>
          <dgm:bulletEnabled val="1"/>
        </dgm:presLayoutVars>
      </dgm:prSet>
      <dgm:spPr/>
    </dgm:pt>
    <dgm:pt modelId="{B471DE9C-3206-C843-A42E-1FEEFC1449CB}" type="pres">
      <dgm:prSet presAssocID="{5B5D2E99-315A-3848-A0D0-596A019805F4}" presName="parentNode1" presStyleLbl="node1" presStyleIdx="2" presStyleCnt="3" custLinFactNeighborX="7" custLinFactNeighborY="45968">
        <dgm:presLayoutVars>
          <dgm:chMax val="1"/>
          <dgm:bulletEnabled val="1"/>
        </dgm:presLayoutVars>
      </dgm:prSet>
      <dgm:spPr/>
    </dgm:pt>
    <dgm:pt modelId="{D3A79A81-C07A-4D4D-B84C-D6636FD8B878}" type="pres">
      <dgm:prSet presAssocID="{5B5D2E99-315A-3848-A0D0-596A019805F4}" presName="connSite1" presStyleCnt="0"/>
      <dgm:spPr/>
    </dgm:pt>
  </dgm:ptLst>
  <dgm:cxnLst>
    <dgm:cxn modelId="{0FFD500B-6A16-FC40-8BEA-0D54B8FBCEE4}" srcId="{5B5D2E99-315A-3848-A0D0-596A019805F4}" destId="{55BF4213-47D1-2244-ABFC-2D90C7FF6B88}" srcOrd="1" destOrd="0" parTransId="{C9666AAE-C52C-7646-8D3C-B3FAD5DAA31D}" sibTransId="{A199783D-1E8F-EF44-9008-D6FB8C0FC7FF}"/>
    <dgm:cxn modelId="{183CEE17-08E8-6848-B1C6-3B531AB19F3E}" type="presOf" srcId="{EAEE2631-67F6-A34A-99C8-CF91BF153324}" destId="{013028DF-55EF-A044-AEE7-EDE9F48DAFF1}" srcOrd="0" destOrd="0" presId="urn:microsoft.com/office/officeart/2005/8/layout/hProcess4"/>
    <dgm:cxn modelId="{4CA4D71C-09B8-114D-981C-9073C86A0343}" type="presOf" srcId="{55BF4213-47D1-2244-ABFC-2D90C7FF6B88}" destId="{F80FD371-B3F6-E149-B5DA-B6C7912F514B}" srcOrd="1" destOrd="1" presId="urn:microsoft.com/office/officeart/2005/8/layout/hProcess4"/>
    <dgm:cxn modelId="{60FAD51D-349C-6042-8328-873DE490065B}" srcId="{5B5D2E99-315A-3848-A0D0-596A019805F4}" destId="{22761C67-B20E-1145-A0C8-CE5A7A605D7A}" srcOrd="0" destOrd="0" parTransId="{E9DB03A0-869C-D645-B6EF-D6ECC0DABDC5}" sibTransId="{6304C0A4-DF97-824F-81C1-07DB4C2AE66A}"/>
    <dgm:cxn modelId="{9B5BEE1F-6C16-C64D-BB6B-C2BF02ACCAAB}" type="presOf" srcId="{55BF4213-47D1-2244-ABFC-2D90C7FF6B88}" destId="{ECA573D8-6C20-6F4F-AEF4-A307BCF8ED34}" srcOrd="0" destOrd="1" presId="urn:microsoft.com/office/officeart/2005/8/layout/hProcess4"/>
    <dgm:cxn modelId="{EC796926-F767-6743-995E-2EF8573B0825}" type="presOf" srcId="{5E166588-3965-E24C-8C6D-CC2BEFB05E98}" destId="{A68AC1E2-4A8D-9449-AFC9-8E33E06C769A}" srcOrd="1" destOrd="0" presId="urn:microsoft.com/office/officeart/2005/8/layout/hProcess4"/>
    <dgm:cxn modelId="{704AFD29-D641-AF4F-832F-E54FF545603D}" type="presOf" srcId="{5E166588-3965-E24C-8C6D-CC2BEFB05E98}" destId="{E0314122-72A9-674D-99AB-F1E5A3B0E0B0}" srcOrd="0" destOrd="0" presId="urn:microsoft.com/office/officeart/2005/8/layout/hProcess4"/>
    <dgm:cxn modelId="{8D33BD2F-0E30-0E4C-A65A-DD3EA6730EE9}" type="presOf" srcId="{7C349200-301E-8141-ABFA-3A18414053BD}" destId="{80B16826-C8B3-564E-8DB1-05BE0FE67751}" srcOrd="1" destOrd="0" presId="urn:microsoft.com/office/officeart/2005/8/layout/hProcess4"/>
    <dgm:cxn modelId="{36C84842-2930-9045-A2D1-DBB30453F157}" type="presOf" srcId="{E3BB7BD0-44E5-EC41-818A-4DED03B1CD36}" destId="{A68AC1E2-4A8D-9449-AFC9-8E33E06C769A}" srcOrd="1" destOrd="1" presId="urn:microsoft.com/office/officeart/2005/8/layout/hProcess4"/>
    <dgm:cxn modelId="{62428559-BE3A-4744-8716-10829211EDB5}" srcId="{EAEE2631-67F6-A34A-99C8-CF91BF153324}" destId="{7C349200-301E-8141-ABFA-3A18414053BD}" srcOrd="0" destOrd="0" parTransId="{AB9AB044-3718-5C4F-8E13-5ABBAFA250ED}" sibTransId="{5A5A2C5D-CF00-9441-95DA-ECCCB5685C63}"/>
    <dgm:cxn modelId="{75CAD473-BF3B-CD49-ACCE-0ACA1462BE9A}" srcId="{2B452856-C1ED-F045-B1C3-BCAA5E322D1B}" destId="{5E166588-3965-E24C-8C6D-CC2BEFB05E98}" srcOrd="0" destOrd="0" parTransId="{472ED916-5FBC-304B-A869-44F09844D236}" sibTransId="{C731A6A0-C834-504C-9A80-F9AA45F559C0}"/>
    <dgm:cxn modelId="{ED64E573-3E51-344D-B0DE-C8DC18EC34B8}" type="presOf" srcId="{FF6810E2-3ADE-034E-82B6-ACCEC5970A2E}" destId="{1E2B499B-B4A9-B244-B005-065C5DF9CC89}" srcOrd="0" destOrd="0" presId="urn:microsoft.com/office/officeart/2005/8/layout/hProcess4"/>
    <dgm:cxn modelId="{A0FC7477-C8D3-FF4C-9CA2-131CE17A2E21}" type="presOf" srcId="{E3BB7BD0-44E5-EC41-818A-4DED03B1CD36}" destId="{E0314122-72A9-674D-99AB-F1E5A3B0E0B0}" srcOrd="0" destOrd="1" presId="urn:microsoft.com/office/officeart/2005/8/layout/hProcess4"/>
    <dgm:cxn modelId="{742DA680-62C5-6846-8A21-207230CD334C}" srcId="{A6869D64-FC83-D743-90C1-DF3B01AF71F6}" destId="{EAEE2631-67F6-A34A-99C8-CF91BF153324}" srcOrd="1" destOrd="0" parTransId="{500FDEC0-DE1D-A54C-AA03-0702FCB82597}" sibTransId="{FF6810E2-3ADE-034E-82B6-ACCEC5970A2E}"/>
    <dgm:cxn modelId="{7ECF4D87-5A96-E94F-B3F4-AC366025A499}" type="presOf" srcId="{5B5D2E99-315A-3848-A0D0-596A019805F4}" destId="{B471DE9C-3206-C843-A42E-1FEEFC1449CB}" srcOrd="0" destOrd="0" presId="urn:microsoft.com/office/officeart/2005/8/layout/hProcess4"/>
    <dgm:cxn modelId="{23921889-C7E0-784D-970A-F14086763D0A}" type="presOf" srcId="{22761C67-B20E-1145-A0C8-CE5A7A605D7A}" destId="{F80FD371-B3F6-E149-B5DA-B6C7912F514B}" srcOrd="1" destOrd="0" presId="urn:microsoft.com/office/officeart/2005/8/layout/hProcess4"/>
    <dgm:cxn modelId="{94F6368D-58E7-DF49-B60B-CC7336878CF9}" srcId="{A6869D64-FC83-D743-90C1-DF3B01AF71F6}" destId="{2B452856-C1ED-F045-B1C3-BCAA5E322D1B}" srcOrd="0" destOrd="0" parTransId="{97B83FA7-A09F-6A43-9337-ECC7F27B6854}" sibTransId="{37769888-E8DE-DC40-9C46-1867F2815BF8}"/>
    <dgm:cxn modelId="{69B4F78E-CFCF-4C4F-9E4A-B79C2FDCADF2}" type="presOf" srcId="{B0B4A1B8-11A8-8948-87C0-298EE8BD442A}" destId="{80B16826-C8B3-564E-8DB1-05BE0FE67751}" srcOrd="1" destOrd="1" presId="urn:microsoft.com/office/officeart/2005/8/layout/hProcess4"/>
    <dgm:cxn modelId="{E9EFC991-87FC-8747-A3F5-7A7F8B9D9450}" srcId="{EAEE2631-67F6-A34A-99C8-CF91BF153324}" destId="{B0B4A1B8-11A8-8948-87C0-298EE8BD442A}" srcOrd="1" destOrd="0" parTransId="{4BA5E01C-B596-D94A-8D9A-571B356FEB2E}" sibTransId="{7D39FABC-55BC-7E48-A172-42464D34EF33}"/>
    <dgm:cxn modelId="{3690E2A9-B09D-E648-B919-98DAD6B6C82D}" type="presOf" srcId="{B0B4A1B8-11A8-8948-87C0-298EE8BD442A}" destId="{086E4F38-4186-F044-937E-F9573923332C}" srcOrd="0" destOrd="1" presId="urn:microsoft.com/office/officeart/2005/8/layout/hProcess4"/>
    <dgm:cxn modelId="{6CB476AA-84EE-3249-8315-4ACCE47AC0F5}" type="presOf" srcId="{A6869D64-FC83-D743-90C1-DF3B01AF71F6}" destId="{58E99637-16E8-324F-9F70-ACD0A5C81E8D}" srcOrd="0" destOrd="0" presId="urn:microsoft.com/office/officeart/2005/8/layout/hProcess4"/>
    <dgm:cxn modelId="{294A0EB7-29DB-C140-9B26-F42722D2E939}" type="presOf" srcId="{7C349200-301E-8141-ABFA-3A18414053BD}" destId="{086E4F38-4186-F044-937E-F9573923332C}" srcOrd="0" destOrd="0" presId="urn:microsoft.com/office/officeart/2005/8/layout/hProcess4"/>
    <dgm:cxn modelId="{C919EABA-BDB3-864C-B1F1-3689EAC915E5}" srcId="{2B452856-C1ED-F045-B1C3-BCAA5E322D1B}" destId="{E3BB7BD0-44E5-EC41-818A-4DED03B1CD36}" srcOrd="1" destOrd="0" parTransId="{F68AEC5C-77FD-3A4F-99E7-5FFEB698D085}" sibTransId="{966D887A-7096-ED4A-BAA5-A4F43C679A67}"/>
    <dgm:cxn modelId="{6CDEC1D5-3254-C447-882F-1733D5E21451}" type="presOf" srcId="{2B452856-C1ED-F045-B1C3-BCAA5E322D1B}" destId="{EA929DB3-B275-8E41-B37E-31BCBF951BC1}" srcOrd="0" destOrd="0" presId="urn:microsoft.com/office/officeart/2005/8/layout/hProcess4"/>
    <dgm:cxn modelId="{28A9A6DD-1F4B-F645-A386-E65282E4ACB9}" srcId="{A6869D64-FC83-D743-90C1-DF3B01AF71F6}" destId="{5B5D2E99-315A-3848-A0D0-596A019805F4}" srcOrd="2" destOrd="0" parTransId="{D5EE2D32-7FCA-9C42-B848-B7041F9D3080}" sibTransId="{ADB2E148-DB92-394E-B7AF-415D50AAC36E}"/>
    <dgm:cxn modelId="{9E7E11EF-98E8-5141-BA2F-0BCA039DBDAA}" type="presOf" srcId="{37769888-E8DE-DC40-9C46-1867F2815BF8}" destId="{027D6885-AAC1-3147-AD28-E0EE5C087E84}" srcOrd="0" destOrd="0" presId="urn:microsoft.com/office/officeart/2005/8/layout/hProcess4"/>
    <dgm:cxn modelId="{92C654F7-4CA9-D949-8954-0B90858FE678}" type="presOf" srcId="{22761C67-B20E-1145-A0C8-CE5A7A605D7A}" destId="{ECA573D8-6C20-6F4F-AEF4-A307BCF8ED34}" srcOrd="0" destOrd="0" presId="urn:microsoft.com/office/officeart/2005/8/layout/hProcess4"/>
    <dgm:cxn modelId="{75485402-D973-154E-BF2A-D791ED4762DC}" type="presParOf" srcId="{58E99637-16E8-324F-9F70-ACD0A5C81E8D}" destId="{B389761B-CE8F-2149-96C6-64FF83BD8107}" srcOrd="0" destOrd="0" presId="urn:microsoft.com/office/officeart/2005/8/layout/hProcess4"/>
    <dgm:cxn modelId="{D4CD6DEE-0CB4-DD49-B254-2679CF399E2A}" type="presParOf" srcId="{58E99637-16E8-324F-9F70-ACD0A5C81E8D}" destId="{BDE48EC3-59C6-B14B-B7BC-016D0C8E16C6}" srcOrd="1" destOrd="0" presId="urn:microsoft.com/office/officeart/2005/8/layout/hProcess4"/>
    <dgm:cxn modelId="{AD3BA403-2265-7443-88C9-47C7996F6772}" type="presParOf" srcId="{58E99637-16E8-324F-9F70-ACD0A5C81E8D}" destId="{BAE81E9B-7C21-BB4A-9C4E-5C319AC1E016}" srcOrd="2" destOrd="0" presId="urn:microsoft.com/office/officeart/2005/8/layout/hProcess4"/>
    <dgm:cxn modelId="{BC847134-5F28-794E-B7B7-A90F2B5F9269}" type="presParOf" srcId="{BAE81E9B-7C21-BB4A-9C4E-5C319AC1E016}" destId="{77E33DBD-DDEE-2341-A30E-D0AE719E5FE0}" srcOrd="0" destOrd="0" presId="urn:microsoft.com/office/officeart/2005/8/layout/hProcess4"/>
    <dgm:cxn modelId="{C5637AF1-D347-7349-92E3-9778D07E9B95}" type="presParOf" srcId="{77E33DBD-DDEE-2341-A30E-D0AE719E5FE0}" destId="{792CBF4C-9D49-BA4D-A0C7-ACEE4EF67881}" srcOrd="0" destOrd="0" presId="urn:microsoft.com/office/officeart/2005/8/layout/hProcess4"/>
    <dgm:cxn modelId="{943596D2-6E21-1846-B5C3-D7A2853E9DCA}" type="presParOf" srcId="{77E33DBD-DDEE-2341-A30E-D0AE719E5FE0}" destId="{E0314122-72A9-674D-99AB-F1E5A3B0E0B0}" srcOrd="1" destOrd="0" presId="urn:microsoft.com/office/officeart/2005/8/layout/hProcess4"/>
    <dgm:cxn modelId="{F113C178-8CA8-964F-B2FF-A497782DA08E}" type="presParOf" srcId="{77E33DBD-DDEE-2341-A30E-D0AE719E5FE0}" destId="{A68AC1E2-4A8D-9449-AFC9-8E33E06C769A}" srcOrd="2" destOrd="0" presId="urn:microsoft.com/office/officeart/2005/8/layout/hProcess4"/>
    <dgm:cxn modelId="{868ED084-B294-8C47-A753-4A4929CECA2B}" type="presParOf" srcId="{77E33DBD-DDEE-2341-A30E-D0AE719E5FE0}" destId="{EA929DB3-B275-8E41-B37E-31BCBF951BC1}" srcOrd="3" destOrd="0" presId="urn:microsoft.com/office/officeart/2005/8/layout/hProcess4"/>
    <dgm:cxn modelId="{920476E5-9E4D-B14A-8B88-029F29B69612}" type="presParOf" srcId="{77E33DBD-DDEE-2341-A30E-D0AE719E5FE0}" destId="{74A60CAC-D5D4-B84B-ACAA-175D6433D5AC}" srcOrd="4" destOrd="0" presId="urn:microsoft.com/office/officeart/2005/8/layout/hProcess4"/>
    <dgm:cxn modelId="{771E8237-5DC3-0142-88DB-A7EF0AC8AF56}" type="presParOf" srcId="{BAE81E9B-7C21-BB4A-9C4E-5C319AC1E016}" destId="{027D6885-AAC1-3147-AD28-E0EE5C087E84}" srcOrd="1" destOrd="0" presId="urn:microsoft.com/office/officeart/2005/8/layout/hProcess4"/>
    <dgm:cxn modelId="{5054B6C3-DCA8-DF47-A7B0-77F94045E4E1}" type="presParOf" srcId="{BAE81E9B-7C21-BB4A-9C4E-5C319AC1E016}" destId="{3AA95658-8720-D74E-89C5-9E9122CBC5A4}" srcOrd="2" destOrd="0" presId="urn:microsoft.com/office/officeart/2005/8/layout/hProcess4"/>
    <dgm:cxn modelId="{9ECFCD3C-9647-3049-B8D1-086613A288A6}" type="presParOf" srcId="{3AA95658-8720-D74E-89C5-9E9122CBC5A4}" destId="{CDB217AA-6485-4E4C-92B0-5E150CFE8768}" srcOrd="0" destOrd="0" presId="urn:microsoft.com/office/officeart/2005/8/layout/hProcess4"/>
    <dgm:cxn modelId="{B1CB08CE-78F5-7F42-9382-C38101FEDB79}" type="presParOf" srcId="{3AA95658-8720-D74E-89C5-9E9122CBC5A4}" destId="{086E4F38-4186-F044-937E-F9573923332C}" srcOrd="1" destOrd="0" presId="urn:microsoft.com/office/officeart/2005/8/layout/hProcess4"/>
    <dgm:cxn modelId="{7BCE284E-5C9A-D44D-93FD-90DD245AEB2C}" type="presParOf" srcId="{3AA95658-8720-D74E-89C5-9E9122CBC5A4}" destId="{80B16826-C8B3-564E-8DB1-05BE0FE67751}" srcOrd="2" destOrd="0" presId="urn:microsoft.com/office/officeart/2005/8/layout/hProcess4"/>
    <dgm:cxn modelId="{976BB064-55EC-AA4F-8FC9-0CD3A1760B29}" type="presParOf" srcId="{3AA95658-8720-D74E-89C5-9E9122CBC5A4}" destId="{013028DF-55EF-A044-AEE7-EDE9F48DAFF1}" srcOrd="3" destOrd="0" presId="urn:microsoft.com/office/officeart/2005/8/layout/hProcess4"/>
    <dgm:cxn modelId="{ACFEC0FB-43DB-8549-8FDD-4A79A24BF3D0}" type="presParOf" srcId="{3AA95658-8720-D74E-89C5-9E9122CBC5A4}" destId="{F2D149C3-A584-694F-9BF4-6EE2E0DB8079}" srcOrd="4" destOrd="0" presId="urn:microsoft.com/office/officeart/2005/8/layout/hProcess4"/>
    <dgm:cxn modelId="{0CECE057-E77C-9947-A708-75DF55C9F47E}" type="presParOf" srcId="{BAE81E9B-7C21-BB4A-9C4E-5C319AC1E016}" destId="{1E2B499B-B4A9-B244-B005-065C5DF9CC89}" srcOrd="3" destOrd="0" presId="urn:microsoft.com/office/officeart/2005/8/layout/hProcess4"/>
    <dgm:cxn modelId="{797CA3D9-D1E2-1942-81A7-857B0448FBD1}" type="presParOf" srcId="{BAE81E9B-7C21-BB4A-9C4E-5C319AC1E016}" destId="{94472EA6-6359-464B-8CF0-A92741F15138}" srcOrd="4" destOrd="0" presId="urn:microsoft.com/office/officeart/2005/8/layout/hProcess4"/>
    <dgm:cxn modelId="{A3EBB884-D894-C54B-8B3C-E12726484F0B}" type="presParOf" srcId="{94472EA6-6359-464B-8CF0-A92741F15138}" destId="{CD95E373-0AED-A84F-9807-9AB77D91B874}" srcOrd="0" destOrd="0" presId="urn:microsoft.com/office/officeart/2005/8/layout/hProcess4"/>
    <dgm:cxn modelId="{17E81725-2C87-5E42-873E-68608A69FB91}" type="presParOf" srcId="{94472EA6-6359-464B-8CF0-A92741F15138}" destId="{ECA573D8-6C20-6F4F-AEF4-A307BCF8ED34}" srcOrd="1" destOrd="0" presId="urn:microsoft.com/office/officeart/2005/8/layout/hProcess4"/>
    <dgm:cxn modelId="{9A7AE3E6-A6DD-4C43-B325-45B7435BF732}" type="presParOf" srcId="{94472EA6-6359-464B-8CF0-A92741F15138}" destId="{F80FD371-B3F6-E149-B5DA-B6C7912F514B}" srcOrd="2" destOrd="0" presId="urn:microsoft.com/office/officeart/2005/8/layout/hProcess4"/>
    <dgm:cxn modelId="{514BD3D9-6DD7-0341-9EE8-64B1122F649A}" type="presParOf" srcId="{94472EA6-6359-464B-8CF0-A92741F15138}" destId="{B471DE9C-3206-C843-A42E-1FEEFC1449CB}" srcOrd="3" destOrd="0" presId="urn:microsoft.com/office/officeart/2005/8/layout/hProcess4"/>
    <dgm:cxn modelId="{7C1CD406-FF03-3C41-9609-89645A6A0DF3}" type="presParOf" srcId="{94472EA6-6359-464B-8CF0-A92741F15138}" destId="{D3A79A81-C07A-4D4D-B84C-D6636FD8B87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A6ABADD-4D77-FD43-BC26-BC4D88B14CD9}" type="doc">
      <dgm:prSet loTypeId="urn:microsoft.com/office/officeart/2005/8/layout/matrix1" loCatId="" qsTypeId="urn:microsoft.com/office/officeart/2005/8/quickstyle/3d1" qsCatId="3D" csTypeId="urn:microsoft.com/office/officeart/2005/8/colors/colorful4" csCatId="colorful" phldr="1"/>
      <dgm:spPr/>
      <dgm:t>
        <a:bodyPr/>
        <a:lstStyle/>
        <a:p>
          <a:endParaRPr lang="en-US"/>
        </a:p>
      </dgm:t>
    </dgm:pt>
    <dgm:pt modelId="{5FDDB18C-381D-F14A-9A22-4F877F620400}">
      <dgm:prSet phldrT="[Text]" custT="1"/>
      <dgm:spPr/>
      <dgm:t>
        <a:bodyPr/>
        <a:lstStyle/>
        <a:p>
          <a:r>
            <a:rPr lang="en-US" sz="3000" dirty="0"/>
            <a:t>Impact on Trial Design</a:t>
          </a:r>
        </a:p>
      </dgm:t>
    </dgm:pt>
    <dgm:pt modelId="{CDA9A65C-EF99-A340-A525-DE2596434EA1}" type="parTrans" cxnId="{9D45074C-D4FA-3042-B8E6-E11E36D16A36}">
      <dgm:prSet/>
      <dgm:spPr/>
      <dgm:t>
        <a:bodyPr/>
        <a:lstStyle/>
        <a:p>
          <a:endParaRPr lang="en-US"/>
        </a:p>
      </dgm:t>
    </dgm:pt>
    <dgm:pt modelId="{29B47B9D-488C-C243-8405-EB039EE73E29}" type="sibTrans" cxnId="{9D45074C-D4FA-3042-B8E6-E11E36D16A36}">
      <dgm:prSet/>
      <dgm:spPr/>
      <dgm:t>
        <a:bodyPr/>
        <a:lstStyle/>
        <a:p>
          <a:endParaRPr lang="en-US"/>
        </a:p>
      </dgm:t>
    </dgm:pt>
    <dgm:pt modelId="{10A2E8A9-138F-F842-AF3D-DBD8AC0DBFFC}">
      <dgm:prSet phldrT="[Text]" custT="1"/>
      <dgm:spPr/>
      <dgm:t>
        <a:bodyPr/>
        <a:lstStyle/>
        <a:p>
          <a:r>
            <a:rPr lang="en-US" sz="3000" dirty="0"/>
            <a:t>Provide proof of mechanism/concept</a:t>
          </a:r>
        </a:p>
      </dgm:t>
    </dgm:pt>
    <dgm:pt modelId="{35FF96A7-3B9A-8841-9BA3-557CEC1D55CD}" type="parTrans" cxnId="{476A2102-F74F-8B41-B3F8-7726788D667B}">
      <dgm:prSet/>
      <dgm:spPr/>
      <dgm:t>
        <a:bodyPr/>
        <a:lstStyle/>
        <a:p>
          <a:endParaRPr lang="en-US"/>
        </a:p>
      </dgm:t>
    </dgm:pt>
    <dgm:pt modelId="{7D3FC63A-BCB3-7F41-98D9-C32C0F6B660F}" type="sibTrans" cxnId="{476A2102-F74F-8B41-B3F8-7726788D667B}">
      <dgm:prSet/>
      <dgm:spPr/>
      <dgm:t>
        <a:bodyPr/>
        <a:lstStyle/>
        <a:p>
          <a:endParaRPr lang="en-US"/>
        </a:p>
      </dgm:t>
    </dgm:pt>
    <dgm:pt modelId="{E018C80F-2F3B-3D4C-82F4-A1E9128EF322}">
      <dgm:prSet phldrT="[Text]" custT="1"/>
      <dgm:spPr/>
      <dgm:t>
        <a:bodyPr/>
        <a:lstStyle/>
        <a:p>
          <a:r>
            <a:rPr lang="en-US" sz="3000" dirty="0"/>
            <a:t>Select patients</a:t>
          </a:r>
        </a:p>
      </dgm:t>
    </dgm:pt>
    <dgm:pt modelId="{4FBFB4D6-17BE-AD4B-AF22-A4CCEA00D78A}" type="parTrans" cxnId="{7C225C1E-1E82-B94C-BCA8-9451EAFAABEC}">
      <dgm:prSet/>
      <dgm:spPr/>
      <dgm:t>
        <a:bodyPr/>
        <a:lstStyle/>
        <a:p>
          <a:endParaRPr lang="en-US"/>
        </a:p>
      </dgm:t>
    </dgm:pt>
    <dgm:pt modelId="{C0C9931C-6566-2347-B775-1147D3B03351}" type="sibTrans" cxnId="{7C225C1E-1E82-B94C-BCA8-9451EAFAABEC}">
      <dgm:prSet/>
      <dgm:spPr/>
      <dgm:t>
        <a:bodyPr/>
        <a:lstStyle/>
        <a:p>
          <a:endParaRPr lang="en-US"/>
        </a:p>
      </dgm:t>
    </dgm:pt>
    <dgm:pt modelId="{B2ECD0B1-DCE8-0241-86CC-C5511D3019BE}">
      <dgm:prSet phldrT="[Text]" custT="1"/>
      <dgm:spPr/>
      <dgm:t>
        <a:bodyPr/>
        <a:lstStyle/>
        <a:p>
          <a:r>
            <a:rPr lang="en-US" sz="3000" dirty="0"/>
            <a:t>Tissue vs </a:t>
          </a:r>
        </a:p>
        <a:p>
          <a:r>
            <a:rPr lang="en-US" sz="3000" dirty="0"/>
            <a:t>“surrogate tissue”</a:t>
          </a:r>
        </a:p>
      </dgm:t>
    </dgm:pt>
    <dgm:pt modelId="{DFA54367-AFAA-D141-9D36-9A6134E1855C}" type="parTrans" cxnId="{15935F32-F0D9-1F4F-8FDA-78194F150867}">
      <dgm:prSet/>
      <dgm:spPr/>
      <dgm:t>
        <a:bodyPr/>
        <a:lstStyle/>
        <a:p>
          <a:endParaRPr lang="en-US"/>
        </a:p>
      </dgm:t>
    </dgm:pt>
    <dgm:pt modelId="{7FF6E600-A0ED-0648-B5EE-B81AF47C3471}" type="sibTrans" cxnId="{15935F32-F0D9-1F4F-8FDA-78194F150867}">
      <dgm:prSet/>
      <dgm:spPr/>
      <dgm:t>
        <a:bodyPr/>
        <a:lstStyle/>
        <a:p>
          <a:endParaRPr lang="en-US"/>
        </a:p>
      </dgm:t>
    </dgm:pt>
    <dgm:pt modelId="{106FB44F-C0C6-D846-992A-8367BC727A9C}">
      <dgm:prSet phldrT="[Text]" custT="1"/>
      <dgm:spPr/>
      <dgm:t>
        <a:bodyPr/>
        <a:lstStyle/>
        <a:p>
          <a:r>
            <a:rPr lang="en-US" sz="3000" dirty="0"/>
            <a:t>Implement in escalation vs expansion only</a:t>
          </a:r>
        </a:p>
      </dgm:t>
    </dgm:pt>
    <dgm:pt modelId="{3BDADF15-3A34-D04C-9B30-555B86DB766F}" type="parTrans" cxnId="{6C8CE396-C155-A548-8E21-55636CAF9463}">
      <dgm:prSet/>
      <dgm:spPr/>
      <dgm:t>
        <a:bodyPr/>
        <a:lstStyle/>
        <a:p>
          <a:endParaRPr lang="en-US"/>
        </a:p>
      </dgm:t>
    </dgm:pt>
    <dgm:pt modelId="{F759B430-FD61-D545-833A-22DBB3A01640}" type="sibTrans" cxnId="{6C8CE396-C155-A548-8E21-55636CAF9463}">
      <dgm:prSet/>
      <dgm:spPr/>
      <dgm:t>
        <a:bodyPr/>
        <a:lstStyle/>
        <a:p>
          <a:endParaRPr lang="en-US"/>
        </a:p>
      </dgm:t>
    </dgm:pt>
    <dgm:pt modelId="{80E13F4F-1673-AC4A-A486-1B1B17D19F82}" type="pres">
      <dgm:prSet presAssocID="{4A6ABADD-4D77-FD43-BC26-BC4D88B14CD9}" presName="diagram" presStyleCnt="0">
        <dgm:presLayoutVars>
          <dgm:chMax val="1"/>
          <dgm:dir/>
          <dgm:animLvl val="ctr"/>
          <dgm:resizeHandles val="exact"/>
        </dgm:presLayoutVars>
      </dgm:prSet>
      <dgm:spPr/>
    </dgm:pt>
    <dgm:pt modelId="{2BFAA5B5-2853-B94E-A4DA-E8653F8AD6F7}" type="pres">
      <dgm:prSet presAssocID="{4A6ABADD-4D77-FD43-BC26-BC4D88B14CD9}" presName="matrix" presStyleCnt="0"/>
      <dgm:spPr/>
    </dgm:pt>
    <dgm:pt modelId="{24151BFE-C236-0647-815D-C893DB6B18FF}" type="pres">
      <dgm:prSet presAssocID="{4A6ABADD-4D77-FD43-BC26-BC4D88B14CD9}" presName="tile1" presStyleLbl="node1" presStyleIdx="0" presStyleCnt="4"/>
      <dgm:spPr/>
    </dgm:pt>
    <dgm:pt modelId="{DEDE7292-7095-804B-96BF-377B0474D869}" type="pres">
      <dgm:prSet presAssocID="{4A6ABADD-4D77-FD43-BC26-BC4D88B14CD9}" presName="tile1text" presStyleLbl="node1" presStyleIdx="0" presStyleCnt="4">
        <dgm:presLayoutVars>
          <dgm:chMax val="0"/>
          <dgm:chPref val="0"/>
          <dgm:bulletEnabled val="1"/>
        </dgm:presLayoutVars>
      </dgm:prSet>
      <dgm:spPr/>
    </dgm:pt>
    <dgm:pt modelId="{8C9BD8E2-E1EB-194C-A49F-B7AF8408E968}" type="pres">
      <dgm:prSet presAssocID="{4A6ABADD-4D77-FD43-BC26-BC4D88B14CD9}" presName="tile2" presStyleLbl="node1" presStyleIdx="1" presStyleCnt="4"/>
      <dgm:spPr/>
    </dgm:pt>
    <dgm:pt modelId="{58D1ADA0-3AEA-2B4F-A91C-79E40B6FA7ED}" type="pres">
      <dgm:prSet presAssocID="{4A6ABADD-4D77-FD43-BC26-BC4D88B14CD9}" presName="tile2text" presStyleLbl="node1" presStyleIdx="1" presStyleCnt="4">
        <dgm:presLayoutVars>
          <dgm:chMax val="0"/>
          <dgm:chPref val="0"/>
          <dgm:bulletEnabled val="1"/>
        </dgm:presLayoutVars>
      </dgm:prSet>
      <dgm:spPr/>
    </dgm:pt>
    <dgm:pt modelId="{8BD19D21-78B1-AE48-BDE6-6C485BE5AA5C}" type="pres">
      <dgm:prSet presAssocID="{4A6ABADD-4D77-FD43-BC26-BC4D88B14CD9}" presName="tile3" presStyleLbl="node1" presStyleIdx="2" presStyleCnt="4"/>
      <dgm:spPr/>
    </dgm:pt>
    <dgm:pt modelId="{C38A67FC-975A-3D4D-A9BB-986909F1F229}" type="pres">
      <dgm:prSet presAssocID="{4A6ABADD-4D77-FD43-BC26-BC4D88B14CD9}" presName="tile3text" presStyleLbl="node1" presStyleIdx="2" presStyleCnt="4">
        <dgm:presLayoutVars>
          <dgm:chMax val="0"/>
          <dgm:chPref val="0"/>
          <dgm:bulletEnabled val="1"/>
        </dgm:presLayoutVars>
      </dgm:prSet>
      <dgm:spPr/>
    </dgm:pt>
    <dgm:pt modelId="{EB55DE2E-6324-7F4F-BACC-0A0729C93813}" type="pres">
      <dgm:prSet presAssocID="{4A6ABADD-4D77-FD43-BC26-BC4D88B14CD9}" presName="tile4" presStyleLbl="node1" presStyleIdx="3" presStyleCnt="4" custLinFactNeighborX="37942" custLinFactNeighborY="30706"/>
      <dgm:spPr/>
    </dgm:pt>
    <dgm:pt modelId="{A65DC30F-33D9-474B-914E-3E908EFA8FCD}" type="pres">
      <dgm:prSet presAssocID="{4A6ABADD-4D77-FD43-BC26-BC4D88B14CD9}" presName="tile4text" presStyleLbl="node1" presStyleIdx="3" presStyleCnt="4">
        <dgm:presLayoutVars>
          <dgm:chMax val="0"/>
          <dgm:chPref val="0"/>
          <dgm:bulletEnabled val="1"/>
        </dgm:presLayoutVars>
      </dgm:prSet>
      <dgm:spPr/>
    </dgm:pt>
    <dgm:pt modelId="{92FBE6F0-C695-E346-AECF-A89A64315F20}" type="pres">
      <dgm:prSet presAssocID="{4A6ABADD-4D77-FD43-BC26-BC4D88B14CD9}" presName="centerTile" presStyleLbl="fgShp" presStyleIdx="0" presStyleCnt="1">
        <dgm:presLayoutVars>
          <dgm:chMax val="0"/>
          <dgm:chPref val="0"/>
        </dgm:presLayoutVars>
      </dgm:prSet>
      <dgm:spPr/>
    </dgm:pt>
  </dgm:ptLst>
  <dgm:cxnLst>
    <dgm:cxn modelId="{476A2102-F74F-8B41-B3F8-7726788D667B}" srcId="{5FDDB18C-381D-F14A-9A22-4F877F620400}" destId="{10A2E8A9-138F-F842-AF3D-DBD8AC0DBFFC}" srcOrd="0" destOrd="0" parTransId="{35FF96A7-3B9A-8841-9BA3-557CEC1D55CD}" sibTransId="{7D3FC63A-BCB3-7F41-98D9-C32C0F6B660F}"/>
    <dgm:cxn modelId="{9BBD2B10-8C80-304C-8C45-6A06B0DB32F1}" type="presOf" srcId="{E018C80F-2F3B-3D4C-82F4-A1E9128EF322}" destId="{8C9BD8E2-E1EB-194C-A49F-B7AF8408E968}" srcOrd="0" destOrd="0" presId="urn:microsoft.com/office/officeart/2005/8/layout/matrix1"/>
    <dgm:cxn modelId="{F2B04315-049E-BF4B-9BB4-1305E98488E7}" type="presOf" srcId="{B2ECD0B1-DCE8-0241-86CC-C5511D3019BE}" destId="{8BD19D21-78B1-AE48-BDE6-6C485BE5AA5C}" srcOrd="0" destOrd="0" presId="urn:microsoft.com/office/officeart/2005/8/layout/matrix1"/>
    <dgm:cxn modelId="{7C225C1E-1E82-B94C-BCA8-9451EAFAABEC}" srcId="{5FDDB18C-381D-F14A-9A22-4F877F620400}" destId="{E018C80F-2F3B-3D4C-82F4-A1E9128EF322}" srcOrd="1" destOrd="0" parTransId="{4FBFB4D6-17BE-AD4B-AF22-A4CCEA00D78A}" sibTransId="{C0C9931C-6566-2347-B775-1147D3B03351}"/>
    <dgm:cxn modelId="{9E549B2E-9E9B-4448-9E1C-1B960C340678}" type="presOf" srcId="{4A6ABADD-4D77-FD43-BC26-BC4D88B14CD9}" destId="{80E13F4F-1673-AC4A-A486-1B1B17D19F82}" srcOrd="0" destOrd="0" presId="urn:microsoft.com/office/officeart/2005/8/layout/matrix1"/>
    <dgm:cxn modelId="{15935F32-F0D9-1F4F-8FDA-78194F150867}" srcId="{5FDDB18C-381D-F14A-9A22-4F877F620400}" destId="{B2ECD0B1-DCE8-0241-86CC-C5511D3019BE}" srcOrd="2" destOrd="0" parTransId="{DFA54367-AFAA-D141-9D36-9A6134E1855C}" sibTransId="{7FF6E600-A0ED-0648-B5EE-B81AF47C3471}"/>
    <dgm:cxn modelId="{47B4104A-766E-244C-A9E8-0819B32B4CC9}" type="presOf" srcId="{5FDDB18C-381D-F14A-9A22-4F877F620400}" destId="{92FBE6F0-C695-E346-AECF-A89A64315F20}" srcOrd="0" destOrd="0" presId="urn:microsoft.com/office/officeart/2005/8/layout/matrix1"/>
    <dgm:cxn modelId="{9D45074C-D4FA-3042-B8E6-E11E36D16A36}" srcId="{4A6ABADD-4D77-FD43-BC26-BC4D88B14CD9}" destId="{5FDDB18C-381D-F14A-9A22-4F877F620400}" srcOrd="0" destOrd="0" parTransId="{CDA9A65C-EF99-A340-A525-DE2596434EA1}" sibTransId="{29B47B9D-488C-C243-8405-EB039EE73E29}"/>
    <dgm:cxn modelId="{EBD95557-5798-4C48-AB20-895DF2AB0E92}" type="presOf" srcId="{10A2E8A9-138F-F842-AF3D-DBD8AC0DBFFC}" destId="{DEDE7292-7095-804B-96BF-377B0474D869}" srcOrd="1" destOrd="0" presId="urn:microsoft.com/office/officeart/2005/8/layout/matrix1"/>
    <dgm:cxn modelId="{9CA26262-7125-514E-9000-1F01E1D6B7BC}" type="presOf" srcId="{106FB44F-C0C6-D846-992A-8367BC727A9C}" destId="{A65DC30F-33D9-474B-914E-3E908EFA8FCD}" srcOrd="1" destOrd="0" presId="urn:microsoft.com/office/officeart/2005/8/layout/matrix1"/>
    <dgm:cxn modelId="{589F1B66-29A9-1A49-BD8E-F72F3831D84F}" type="presOf" srcId="{B2ECD0B1-DCE8-0241-86CC-C5511D3019BE}" destId="{C38A67FC-975A-3D4D-A9BB-986909F1F229}" srcOrd="1" destOrd="0" presId="urn:microsoft.com/office/officeart/2005/8/layout/matrix1"/>
    <dgm:cxn modelId="{73D4176B-BCE5-304A-893C-FC04E1B4F8E6}" type="presOf" srcId="{E018C80F-2F3B-3D4C-82F4-A1E9128EF322}" destId="{58D1ADA0-3AEA-2B4F-A91C-79E40B6FA7ED}" srcOrd="1" destOrd="0" presId="urn:microsoft.com/office/officeart/2005/8/layout/matrix1"/>
    <dgm:cxn modelId="{6C8CE396-C155-A548-8E21-55636CAF9463}" srcId="{5FDDB18C-381D-F14A-9A22-4F877F620400}" destId="{106FB44F-C0C6-D846-992A-8367BC727A9C}" srcOrd="3" destOrd="0" parTransId="{3BDADF15-3A34-D04C-9B30-555B86DB766F}" sibTransId="{F759B430-FD61-D545-833A-22DBB3A01640}"/>
    <dgm:cxn modelId="{920734AB-9BDF-2647-8458-E7D5004EEA89}" type="presOf" srcId="{10A2E8A9-138F-F842-AF3D-DBD8AC0DBFFC}" destId="{24151BFE-C236-0647-815D-C893DB6B18FF}" srcOrd="0" destOrd="0" presId="urn:microsoft.com/office/officeart/2005/8/layout/matrix1"/>
    <dgm:cxn modelId="{06AAF8CA-F602-E449-9F00-27CE20833C75}" type="presOf" srcId="{106FB44F-C0C6-D846-992A-8367BC727A9C}" destId="{EB55DE2E-6324-7F4F-BACC-0A0729C93813}" srcOrd="0" destOrd="0" presId="urn:microsoft.com/office/officeart/2005/8/layout/matrix1"/>
    <dgm:cxn modelId="{83ECD621-4A68-4A49-8A07-68116E2D03A8}" type="presParOf" srcId="{80E13F4F-1673-AC4A-A486-1B1B17D19F82}" destId="{2BFAA5B5-2853-B94E-A4DA-E8653F8AD6F7}" srcOrd="0" destOrd="0" presId="urn:microsoft.com/office/officeart/2005/8/layout/matrix1"/>
    <dgm:cxn modelId="{478EAE94-9A0D-9B49-ADD5-9D3C9C22C10C}" type="presParOf" srcId="{2BFAA5B5-2853-B94E-A4DA-E8653F8AD6F7}" destId="{24151BFE-C236-0647-815D-C893DB6B18FF}" srcOrd="0" destOrd="0" presId="urn:microsoft.com/office/officeart/2005/8/layout/matrix1"/>
    <dgm:cxn modelId="{CD32A709-FF81-CF45-A29E-8FAC26C40909}" type="presParOf" srcId="{2BFAA5B5-2853-B94E-A4DA-E8653F8AD6F7}" destId="{DEDE7292-7095-804B-96BF-377B0474D869}" srcOrd="1" destOrd="0" presId="urn:microsoft.com/office/officeart/2005/8/layout/matrix1"/>
    <dgm:cxn modelId="{0B043BF3-D82E-5948-B501-BE06F7D9DCA8}" type="presParOf" srcId="{2BFAA5B5-2853-B94E-A4DA-E8653F8AD6F7}" destId="{8C9BD8E2-E1EB-194C-A49F-B7AF8408E968}" srcOrd="2" destOrd="0" presId="urn:microsoft.com/office/officeart/2005/8/layout/matrix1"/>
    <dgm:cxn modelId="{05B4AE58-CB45-2C4E-B98F-0E98FA6D567D}" type="presParOf" srcId="{2BFAA5B5-2853-B94E-A4DA-E8653F8AD6F7}" destId="{58D1ADA0-3AEA-2B4F-A91C-79E40B6FA7ED}" srcOrd="3" destOrd="0" presId="urn:microsoft.com/office/officeart/2005/8/layout/matrix1"/>
    <dgm:cxn modelId="{D8CA627C-C547-AB49-BB9A-42C1396709FD}" type="presParOf" srcId="{2BFAA5B5-2853-B94E-A4DA-E8653F8AD6F7}" destId="{8BD19D21-78B1-AE48-BDE6-6C485BE5AA5C}" srcOrd="4" destOrd="0" presId="urn:microsoft.com/office/officeart/2005/8/layout/matrix1"/>
    <dgm:cxn modelId="{D6B8F6A0-2989-834F-99A9-440940439580}" type="presParOf" srcId="{2BFAA5B5-2853-B94E-A4DA-E8653F8AD6F7}" destId="{C38A67FC-975A-3D4D-A9BB-986909F1F229}" srcOrd="5" destOrd="0" presId="urn:microsoft.com/office/officeart/2005/8/layout/matrix1"/>
    <dgm:cxn modelId="{3EB10C9A-DC37-9543-B0EC-E748B380DF28}" type="presParOf" srcId="{2BFAA5B5-2853-B94E-A4DA-E8653F8AD6F7}" destId="{EB55DE2E-6324-7F4F-BACC-0A0729C93813}" srcOrd="6" destOrd="0" presId="urn:microsoft.com/office/officeart/2005/8/layout/matrix1"/>
    <dgm:cxn modelId="{938BCA05-12B8-3F44-A226-C44F61616ACF}" type="presParOf" srcId="{2BFAA5B5-2853-B94E-A4DA-E8653F8AD6F7}" destId="{A65DC30F-33D9-474B-914E-3E908EFA8FCD}" srcOrd="7" destOrd="0" presId="urn:microsoft.com/office/officeart/2005/8/layout/matrix1"/>
    <dgm:cxn modelId="{A55C0F83-30EB-A149-A2AF-F84806C7B50F}" type="presParOf" srcId="{80E13F4F-1673-AC4A-A486-1B1B17D19F82}" destId="{92FBE6F0-C695-E346-AECF-A89A64315F20}"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88FF74-1F88-9F49-A63C-7D648A3DC057}" type="doc">
      <dgm:prSet loTypeId="urn:microsoft.com/office/officeart/2005/8/layout/vList3" loCatId="" qsTypeId="urn:microsoft.com/office/officeart/2005/8/quickstyle/simple5" qsCatId="simple" csTypeId="urn:microsoft.com/office/officeart/2005/8/colors/colorful5" csCatId="colorful" phldr="1"/>
      <dgm:spPr/>
    </dgm:pt>
    <dgm:pt modelId="{6A8ED8FA-0A14-E040-B71C-B6BB6B5AC2BF}">
      <dgm:prSet phldrT="[Text]" custT="1"/>
      <dgm:spPr>
        <a:solidFill>
          <a:schemeClr val="bg1">
            <a:lumMod val="65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solidFill>
                <a:schemeClr val="bg1">
                  <a:lumMod val="75000"/>
                </a:schemeClr>
              </a:solidFill>
              <a:effectLst/>
              <a:cs typeface="Calibri" panose="020F0502020204030204" pitchFamily="34" charset="0"/>
            </a:rPr>
            <a:t>To describe the </a:t>
          </a:r>
          <a:r>
            <a:rPr lang="en-US" sz="2400" b="0" i="0" u="sng" dirty="0">
              <a:solidFill>
                <a:schemeClr val="bg1">
                  <a:lumMod val="75000"/>
                </a:schemeClr>
              </a:solidFill>
              <a:effectLst/>
              <a:cs typeface="Calibri" panose="020F0502020204030204" pitchFamily="34" charset="0"/>
            </a:rPr>
            <a:t>pre-clinical data </a:t>
          </a:r>
          <a:r>
            <a:rPr lang="en-US" sz="2400" b="0" i="0" dirty="0">
              <a:solidFill>
                <a:schemeClr val="bg1">
                  <a:lumMod val="75000"/>
                </a:schemeClr>
              </a:solidFill>
              <a:effectLst/>
              <a:cs typeface="Calibri" panose="020F0502020204030204" pitchFamily="34" charset="0"/>
            </a:rPr>
            <a:t>required to support the development of novel treatments into human trials</a:t>
          </a:r>
          <a:endParaRPr lang="en-US" sz="2400" dirty="0">
            <a:solidFill>
              <a:schemeClr val="bg1">
                <a:lumMod val="75000"/>
              </a:schemeClr>
            </a:solidFill>
            <a:cs typeface="Calibri" panose="020F0502020204030204" pitchFamily="34" charset="0"/>
          </a:endParaRPr>
        </a:p>
      </dgm:t>
    </dgm:pt>
    <dgm:pt modelId="{DE215AE8-7B4F-804C-BA6F-822D3A268626}" type="parTrans" cxnId="{3EC45BE5-C98F-EA4E-BFE2-9DC9B308251E}">
      <dgm:prSet/>
      <dgm:spPr/>
      <dgm:t>
        <a:bodyPr/>
        <a:lstStyle/>
        <a:p>
          <a:endParaRPr lang="en-US"/>
        </a:p>
      </dgm:t>
    </dgm:pt>
    <dgm:pt modelId="{7CAA92DC-E0A7-E046-9900-AEC55A39929D}" type="sibTrans" cxnId="{3EC45BE5-C98F-EA4E-BFE2-9DC9B308251E}">
      <dgm:prSet/>
      <dgm:spPr/>
      <dgm:t>
        <a:bodyPr/>
        <a:lstStyle/>
        <a:p>
          <a:endParaRPr lang="en-US"/>
        </a:p>
      </dgm:t>
    </dgm:pt>
    <dgm:pt modelId="{80699D19-1EDE-9C47-BA36-D0C6F6447268}">
      <dgm:prSet phldrT="[Text]"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effectLst/>
              <a:cs typeface="Calibri" panose="020F0502020204030204" pitchFamily="34" charset="0"/>
            </a:rPr>
            <a:t>To discuss the </a:t>
          </a:r>
          <a:r>
            <a:rPr lang="en-US" sz="2400" b="0" i="0" u="sng" dirty="0">
              <a:effectLst/>
              <a:cs typeface="Calibri" panose="020F0502020204030204" pitchFamily="34" charset="0"/>
            </a:rPr>
            <a:t>fundamentals of phase I </a:t>
          </a:r>
          <a:r>
            <a:rPr lang="en-US" sz="2400" b="0" i="0" dirty="0">
              <a:effectLst/>
              <a:cs typeface="Calibri" panose="020F0502020204030204" pitchFamily="34" charset="0"/>
            </a:rPr>
            <a:t>trial design</a:t>
          </a:r>
          <a:endParaRPr lang="en-US" sz="2400" dirty="0">
            <a:cs typeface="Calibri" panose="020F0502020204030204" pitchFamily="34" charset="0"/>
          </a:endParaRPr>
        </a:p>
      </dgm:t>
    </dgm:pt>
    <dgm:pt modelId="{AD3D875E-D60D-0848-B20A-1519DC5E4786}" type="parTrans" cxnId="{20230872-AE5D-724A-A81A-F17FFBBDD63A}">
      <dgm:prSet/>
      <dgm:spPr/>
      <dgm:t>
        <a:bodyPr/>
        <a:lstStyle/>
        <a:p>
          <a:endParaRPr lang="en-US"/>
        </a:p>
      </dgm:t>
    </dgm:pt>
    <dgm:pt modelId="{851F5672-4D0C-F34B-A0CE-CB61A1901753}" type="sibTrans" cxnId="{20230872-AE5D-724A-A81A-F17FFBBDD63A}">
      <dgm:prSet/>
      <dgm:spPr/>
      <dgm:t>
        <a:bodyPr/>
        <a:lstStyle/>
        <a:p>
          <a:endParaRPr lang="en-US"/>
        </a:p>
      </dgm:t>
    </dgm:pt>
    <dgm:pt modelId="{74CF96C4-95EC-F146-AEA1-573616C8F0E8}">
      <dgm:prSet phldrT="[Text]" custT="1"/>
      <dgm:spPr>
        <a:solidFill>
          <a:schemeClr val="bg1">
            <a:lumMod val="65000"/>
          </a:schemeClr>
        </a:solidFill>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2400" b="0" i="0" dirty="0">
              <a:solidFill>
                <a:schemeClr val="bg1">
                  <a:lumMod val="75000"/>
                </a:schemeClr>
              </a:solidFill>
              <a:effectLst/>
              <a:cs typeface="Calibri" panose="020F0502020204030204" pitchFamily="34" charset="0"/>
            </a:rPr>
            <a:t>To highlight the </a:t>
          </a:r>
          <a:r>
            <a:rPr lang="en-US" sz="2400" b="0" i="0" u="sng" dirty="0">
              <a:solidFill>
                <a:schemeClr val="bg1">
                  <a:lumMod val="75000"/>
                </a:schemeClr>
              </a:solidFill>
              <a:effectLst/>
              <a:cs typeface="Calibri" panose="020F0502020204030204" pitchFamily="34" charset="0"/>
            </a:rPr>
            <a:t>changes </a:t>
          </a:r>
          <a:r>
            <a:rPr lang="en-US" sz="2400" b="0" i="0" dirty="0">
              <a:solidFill>
                <a:schemeClr val="bg1">
                  <a:lumMod val="75000"/>
                </a:schemeClr>
              </a:solidFill>
              <a:effectLst/>
              <a:cs typeface="Calibri" panose="020F0502020204030204" pitchFamily="34" charset="0"/>
            </a:rPr>
            <a:t>in early phase drug development</a:t>
          </a:r>
        </a:p>
      </dgm:t>
    </dgm:pt>
    <dgm:pt modelId="{66A8549E-425F-A04B-A8D1-56CB82416CC6}" type="parTrans" cxnId="{78478EAD-0EE9-964B-AD3B-E1A8690E6D07}">
      <dgm:prSet/>
      <dgm:spPr/>
      <dgm:t>
        <a:bodyPr/>
        <a:lstStyle/>
        <a:p>
          <a:endParaRPr lang="en-US"/>
        </a:p>
      </dgm:t>
    </dgm:pt>
    <dgm:pt modelId="{7C0D9093-A8A8-6745-ADE8-50790191DB43}" type="sibTrans" cxnId="{78478EAD-0EE9-964B-AD3B-E1A8690E6D07}">
      <dgm:prSet/>
      <dgm:spPr/>
      <dgm:t>
        <a:bodyPr/>
        <a:lstStyle/>
        <a:p>
          <a:endParaRPr lang="en-US"/>
        </a:p>
      </dgm:t>
    </dgm:pt>
    <dgm:pt modelId="{6593F4A8-62AF-6447-A86C-6EF36D46DEA1}" type="pres">
      <dgm:prSet presAssocID="{9C88FF74-1F88-9F49-A63C-7D648A3DC057}" presName="linearFlow" presStyleCnt="0">
        <dgm:presLayoutVars>
          <dgm:dir/>
          <dgm:resizeHandles val="exact"/>
        </dgm:presLayoutVars>
      </dgm:prSet>
      <dgm:spPr/>
    </dgm:pt>
    <dgm:pt modelId="{FBF7943D-AFFF-364B-B8B2-BD252F31F7EF}" type="pres">
      <dgm:prSet presAssocID="{6A8ED8FA-0A14-E040-B71C-B6BB6B5AC2BF}" presName="composite" presStyleCnt="0"/>
      <dgm:spPr/>
    </dgm:pt>
    <dgm:pt modelId="{161309C0-9BDC-9948-8067-6E6BE4B3E36C}" type="pres">
      <dgm:prSet presAssocID="{6A8ED8FA-0A14-E040-B71C-B6BB6B5AC2B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dgm:spPr>
    </dgm:pt>
    <dgm:pt modelId="{92DC469B-69AE-BF4C-88B9-3A857406539D}" type="pres">
      <dgm:prSet presAssocID="{6A8ED8FA-0A14-E040-B71C-B6BB6B5AC2BF}" presName="txShp" presStyleLbl="node1" presStyleIdx="0" presStyleCnt="3">
        <dgm:presLayoutVars>
          <dgm:bulletEnabled val="1"/>
        </dgm:presLayoutVars>
      </dgm:prSet>
      <dgm:spPr/>
    </dgm:pt>
    <dgm:pt modelId="{C50D86C4-25DE-2A46-AA8A-0036306B3B5F}" type="pres">
      <dgm:prSet presAssocID="{7CAA92DC-E0A7-E046-9900-AEC55A39929D}" presName="spacing" presStyleCnt="0"/>
      <dgm:spPr/>
    </dgm:pt>
    <dgm:pt modelId="{1B215FCC-42C3-934A-B782-8F4D878F3022}" type="pres">
      <dgm:prSet presAssocID="{80699D19-1EDE-9C47-BA36-D0C6F6447268}" presName="composite" presStyleCnt="0"/>
      <dgm:spPr/>
    </dgm:pt>
    <dgm:pt modelId="{3E7F5405-4568-7C40-B4A5-F30CEED4E984}" type="pres">
      <dgm:prSet presAssocID="{80699D19-1EDE-9C47-BA36-D0C6F6447268}"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dgm:spPr>
    </dgm:pt>
    <dgm:pt modelId="{B263127A-1A1B-1841-8CB7-70CCFC8FDBA7}" type="pres">
      <dgm:prSet presAssocID="{80699D19-1EDE-9C47-BA36-D0C6F6447268}" presName="txShp" presStyleLbl="node1" presStyleIdx="1" presStyleCnt="3">
        <dgm:presLayoutVars>
          <dgm:bulletEnabled val="1"/>
        </dgm:presLayoutVars>
      </dgm:prSet>
      <dgm:spPr/>
    </dgm:pt>
    <dgm:pt modelId="{91C3B8B4-AD8C-3741-8BD3-77939071BC9E}" type="pres">
      <dgm:prSet presAssocID="{851F5672-4D0C-F34B-A0CE-CB61A1901753}" presName="spacing" presStyleCnt="0"/>
      <dgm:spPr/>
    </dgm:pt>
    <dgm:pt modelId="{A2C8E515-E253-664C-A1AC-1987847ED03F}" type="pres">
      <dgm:prSet presAssocID="{74CF96C4-95EC-F146-AEA1-573616C8F0E8}" presName="composite" presStyleCnt="0"/>
      <dgm:spPr/>
    </dgm:pt>
    <dgm:pt modelId="{8FEBF23F-432F-704F-A7CB-BF444CAE4359}" type="pres">
      <dgm:prSet presAssocID="{74CF96C4-95EC-F146-AEA1-573616C8F0E8}"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dgm:spPr>
    </dgm:pt>
    <dgm:pt modelId="{0EF74D28-0E60-B046-9564-737CB6B7B1F0}" type="pres">
      <dgm:prSet presAssocID="{74CF96C4-95EC-F146-AEA1-573616C8F0E8}" presName="txShp" presStyleLbl="node1" presStyleIdx="2" presStyleCnt="3">
        <dgm:presLayoutVars>
          <dgm:bulletEnabled val="1"/>
        </dgm:presLayoutVars>
      </dgm:prSet>
      <dgm:spPr/>
    </dgm:pt>
  </dgm:ptLst>
  <dgm:cxnLst>
    <dgm:cxn modelId="{CD683311-CACE-E44A-B811-CD1C651BB170}" type="presOf" srcId="{74CF96C4-95EC-F146-AEA1-573616C8F0E8}" destId="{0EF74D28-0E60-B046-9564-737CB6B7B1F0}" srcOrd="0" destOrd="0" presId="urn:microsoft.com/office/officeart/2005/8/layout/vList3"/>
    <dgm:cxn modelId="{59C0FC20-CA93-B643-A586-8F070F212749}" type="presOf" srcId="{80699D19-1EDE-9C47-BA36-D0C6F6447268}" destId="{B263127A-1A1B-1841-8CB7-70CCFC8FDBA7}" srcOrd="0" destOrd="0" presId="urn:microsoft.com/office/officeart/2005/8/layout/vList3"/>
    <dgm:cxn modelId="{20230872-AE5D-724A-A81A-F17FFBBDD63A}" srcId="{9C88FF74-1F88-9F49-A63C-7D648A3DC057}" destId="{80699D19-1EDE-9C47-BA36-D0C6F6447268}" srcOrd="1" destOrd="0" parTransId="{AD3D875E-D60D-0848-B20A-1519DC5E4786}" sibTransId="{851F5672-4D0C-F34B-A0CE-CB61A1901753}"/>
    <dgm:cxn modelId="{124D797B-135A-1F4D-8889-12026FB274FE}" type="presOf" srcId="{6A8ED8FA-0A14-E040-B71C-B6BB6B5AC2BF}" destId="{92DC469B-69AE-BF4C-88B9-3A857406539D}" srcOrd="0" destOrd="0" presId="urn:microsoft.com/office/officeart/2005/8/layout/vList3"/>
    <dgm:cxn modelId="{78478EAD-0EE9-964B-AD3B-E1A8690E6D07}" srcId="{9C88FF74-1F88-9F49-A63C-7D648A3DC057}" destId="{74CF96C4-95EC-F146-AEA1-573616C8F0E8}" srcOrd="2" destOrd="0" parTransId="{66A8549E-425F-A04B-A8D1-56CB82416CC6}" sibTransId="{7C0D9093-A8A8-6745-ADE8-50790191DB43}"/>
    <dgm:cxn modelId="{AE31C6E2-CA1C-3F43-95AD-C1AFB12D3F5A}" type="presOf" srcId="{9C88FF74-1F88-9F49-A63C-7D648A3DC057}" destId="{6593F4A8-62AF-6447-A86C-6EF36D46DEA1}" srcOrd="0" destOrd="0" presId="urn:microsoft.com/office/officeart/2005/8/layout/vList3"/>
    <dgm:cxn modelId="{3EC45BE5-C98F-EA4E-BFE2-9DC9B308251E}" srcId="{9C88FF74-1F88-9F49-A63C-7D648A3DC057}" destId="{6A8ED8FA-0A14-E040-B71C-B6BB6B5AC2BF}" srcOrd="0" destOrd="0" parTransId="{DE215AE8-7B4F-804C-BA6F-822D3A268626}" sibTransId="{7CAA92DC-E0A7-E046-9900-AEC55A39929D}"/>
    <dgm:cxn modelId="{5794D8B6-9CD7-5845-B838-CB74AA3ED580}" type="presParOf" srcId="{6593F4A8-62AF-6447-A86C-6EF36D46DEA1}" destId="{FBF7943D-AFFF-364B-B8B2-BD252F31F7EF}" srcOrd="0" destOrd="0" presId="urn:microsoft.com/office/officeart/2005/8/layout/vList3"/>
    <dgm:cxn modelId="{226F52D9-6D6C-5F4A-AF2E-C8A2A6D9936C}" type="presParOf" srcId="{FBF7943D-AFFF-364B-B8B2-BD252F31F7EF}" destId="{161309C0-9BDC-9948-8067-6E6BE4B3E36C}" srcOrd="0" destOrd="0" presId="urn:microsoft.com/office/officeart/2005/8/layout/vList3"/>
    <dgm:cxn modelId="{9C865EA8-7F33-B241-A8EB-342AA9EBC914}" type="presParOf" srcId="{FBF7943D-AFFF-364B-B8B2-BD252F31F7EF}" destId="{92DC469B-69AE-BF4C-88B9-3A857406539D}" srcOrd="1" destOrd="0" presId="urn:microsoft.com/office/officeart/2005/8/layout/vList3"/>
    <dgm:cxn modelId="{AD9B0441-65E3-9F4A-828A-8600DB9E9DB5}" type="presParOf" srcId="{6593F4A8-62AF-6447-A86C-6EF36D46DEA1}" destId="{C50D86C4-25DE-2A46-AA8A-0036306B3B5F}" srcOrd="1" destOrd="0" presId="urn:microsoft.com/office/officeart/2005/8/layout/vList3"/>
    <dgm:cxn modelId="{56B61278-29D0-6649-AD99-CEE6D5322FEF}" type="presParOf" srcId="{6593F4A8-62AF-6447-A86C-6EF36D46DEA1}" destId="{1B215FCC-42C3-934A-B782-8F4D878F3022}" srcOrd="2" destOrd="0" presId="urn:microsoft.com/office/officeart/2005/8/layout/vList3"/>
    <dgm:cxn modelId="{FB7C923E-D6D8-8546-9D91-A5921AFC60D4}" type="presParOf" srcId="{1B215FCC-42C3-934A-B782-8F4D878F3022}" destId="{3E7F5405-4568-7C40-B4A5-F30CEED4E984}" srcOrd="0" destOrd="0" presId="urn:microsoft.com/office/officeart/2005/8/layout/vList3"/>
    <dgm:cxn modelId="{9A59FDB2-0533-4946-BE38-722447CAAB8C}" type="presParOf" srcId="{1B215FCC-42C3-934A-B782-8F4D878F3022}" destId="{B263127A-1A1B-1841-8CB7-70CCFC8FDBA7}" srcOrd="1" destOrd="0" presId="urn:microsoft.com/office/officeart/2005/8/layout/vList3"/>
    <dgm:cxn modelId="{6135381E-AB2E-874D-B84A-1BC9B5D01475}" type="presParOf" srcId="{6593F4A8-62AF-6447-A86C-6EF36D46DEA1}" destId="{91C3B8B4-AD8C-3741-8BD3-77939071BC9E}" srcOrd="3" destOrd="0" presId="urn:microsoft.com/office/officeart/2005/8/layout/vList3"/>
    <dgm:cxn modelId="{7655DFBE-15EB-1C44-80D2-D7C09C0C1B85}" type="presParOf" srcId="{6593F4A8-62AF-6447-A86C-6EF36D46DEA1}" destId="{A2C8E515-E253-664C-A1AC-1987847ED03F}" srcOrd="4" destOrd="0" presId="urn:microsoft.com/office/officeart/2005/8/layout/vList3"/>
    <dgm:cxn modelId="{88DD94B6-0E75-FE4A-9E64-8A05CC23EA69}" type="presParOf" srcId="{A2C8E515-E253-664C-A1AC-1987847ED03F}" destId="{8FEBF23F-432F-704F-A7CB-BF444CAE4359}" srcOrd="0" destOrd="0" presId="urn:microsoft.com/office/officeart/2005/8/layout/vList3"/>
    <dgm:cxn modelId="{7A732011-431E-5E45-B5F2-630B2D0C36B9}" type="presParOf" srcId="{A2C8E515-E253-664C-A1AC-1987847ED03F}" destId="{0EF74D28-0E60-B046-9564-737CB6B7B1F0}"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E56939C-348A-124C-963B-0FDAF0435D5E}" type="doc">
      <dgm:prSet loTypeId="urn:microsoft.com/office/officeart/2005/8/layout/venn3" loCatId="" qsTypeId="urn:microsoft.com/office/officeart/2005/8/quickstyle/3d3" qsCatId="3D" csTypeId="urn:microsoft.com/office/officeart/2005/8/colors/accent1_4" csCatId="accent1" phldr="1"/>
      <dgm:spPr/>
      <dgm:t>
        <a:bodyPr/>
        <a:lstStyle/>
        <a:p>
          <a:endParaRPr lang="en-US"/>
        </a:p>
      </dgm:t>
    </dgm:pt>
    <dgm:pt modelId="{57502947-F07D-174A-80A8-BAE287C37556}">
      <dgm:prSet phldrT="[Text]"/>
      <dgm:spPr/>
      <dgm:t>
        <a:bodyPr/>
        <a:lstStyle/>
        <a:p>
          <a:r>
            <a:rPr lang="en-US" dirty="0"/>
            <a:t>Objectives</a:t>
          </a:r>
        </a:p>
      </dgm:t>
    </dgm:pt>
    <dgm:pt modelId="{E2081CFB-573A-BD4E-B0C2-3EC3B52AE65E}" type="parTrans" cxnId="{0EA75394-9D8F-A648-867B-C09E7925A842}">
      <dgm:prSet/>
      <dgm:spPr/>
      <dgm:t>
        <a:bodyPr/>
        <a:lstStyle/>
        <a:p>
          <a:endParaRPr lang="en-US"/>
        </a:p>
      </dgm:t>
    </dgm:pt>
    <dgm:pt modelId="{DA704014-1FAE-8545-BC74-FBF8A963CAA3}" type="sibTrans" cxnId="{0EA75394-9D8F-A648-867B-C09E7925A842}">
      <dgm:prSet/>
      <dgm:spPr/>
      <dgm:t>
        <a:bodyPr/>
        <a:lstStyle/>
        <a:p>
          <a:endParaRPr lang="en-US"/>
        </a:p>
      </dgm:t>
    </dgm:pt>
    <dgm:pt modelId="{022D8FEA-FB5B-5745-AA9E-97CD511E7347}">
      <dgm:prSet phldrT="[Text]"/>
      <dgm:spPr/>
      <dgm:t>
        <a:bodyPr/>
        <a:lstStyle/>
        <a:p>
          <a:r>
            <a:rPr lang="en-US" dirty="0"/>
            <a:t>Eligibility</a:t>
          </a:r>
        </a:p>
      </dgm:t>
    </dgm:pt>
    <dgm:pt modelId="{67BBABB4-FFF0-FB47-8375-2684B5401EA7}" type="parTrans" cxnId="{43AF5B34-4A6C-2D45-96F3-2D3406A35547}">
      <dgm:prSet/>
      <dgm:spPr/>
      <dgm:t>
        <a:bodyPr/>
        <a:lstStyle/>
        <a:p>
          <a:endParaRPr lang="en-US"/>
        </a:p>
      </dgm:t>
    </dgm:pt>
    <dgm:pt modelId="{44AE117A-76E5-EC42-998B-3E1A0E0570F8}" type="sibTrans" cxnId="{43AF5B34-4A6C-2D45-96F3-2D3406A35547}">
      <dgm:prSet/>
      <dgm:spPr/>
      <dgm:t>
        <a:bodyPr/>
        <a:lstStyle/>
        <a:p>
          <a:endParaRPr lang="en-US"/>
        </a:p>
      </dgm:t>
    </dgm:pt>
    <dgm:pt modelId="{B664BC03-E812-3944-BC8D-9C44DF40D155}">
      <dgm:prSet phldrT="[Text]"/>
      <dgm:spPr/>
      <dgm:t>
        <a:bodyPr/>
        <a:lstStyle/>
        <a:p>
          <a:r>
            <a:rPr lang="en-US" dirty="0"/>
            <a:t>CTCAE</a:t>
          </a:r>
        </a:p>
      </dgm:t>
    </dgm:pt>
    <dgm:pt modelId="{7FC20601-68DA-4A45-8971-C6F59B51397A}" type="parTrans" cxnId="{561A7590-2BA6-0245-A73A-7048D8E34B14}">
      <dgm:prSet/>
      <dgm:spPr/>
      <dgm:t>
        <a:bodyPr/>
        <a:lstStyle/>
        <a:p>
          <a:endParaRPr lang="en-US"/>
        </a:p>
      </dgm:t>
    </dgm:pt>
    <dgm:pt modelId="{03A68B4A-55CD-B941-8DBC-3592E056F5C9}" type="sibTrans" cxnId="{561A7590-2BA6-0245-A73A-7048D8E34B14}">
      <dgm:prSet/>
      <dgm:spPr/>
      <dgm:t>
        <a:bodyPr/>
        <a:lstStyle/>
        <a:p>
          <a:endParaRPr lang="en-US"/>
        </a:p>
      </dgm:t>
    </dgm:pt>
    <dgm:pt modelId="{74BF39AD-4C61-FE40-A860-EB109382F2E1}">
      <dgm:prSet phldrT="[Text]"/>
      <dgm:spPr/>
      <dgm:t>
        <a:bodyPr/>
        <a:lstStyle/>
        <a:p>
          <a:r>
            <a:rPr lang="en-US" dirty="0"/>
            <a:t>DLT</a:t>
          </a:r>
        </a:p>
      </dgm:t>
    </dgm:pt>
    <dgm:pt modelId="{6BC121AC-918C-9F46-8BB8-5056E107C0B8}" type="parTrans" cxnId="{49754C1A-8583-2444-8C63-2F80170BB360}">
      <dgm:prSet/>
      <dgm:spPr/>
      <dgm:t>
        <a:bodyPr/>
        <a:lstStyle/>
        <a:p>
          <a:endParaRPr lang="en-US"/>
        </a:p>
      </dgm:t>
    </dgm:pt>
    <dgm:pt modelId="{DF0E6287-E3C9-E04F-A9E5-C9E877A4AAB2}" type="sibTrans" cxnId="{49754C1A-8583-2444-8C63-2F80170BB360}">
      <dgm:prSet/>
      <dgm:spPr/>
      <dgm:t>
        <a:bodyPr/>
        <a:lstStyle/>
        <a:p>
          <a:endParaRPr lang="en-US"/>
        </a:p>
      </dgm:t>
    </dgm:pt>
    <dgm:pt modelId="{35BAB0CE-A6B7-3347-B904-9197DAF50891}">
      <dgm:prSet phldrT="[Text]"/>
      <dgm:spPr/>
      <dgm:t>
        <a:bodyPr/>
        <a:lstStyle/>
        <a:p>
          <a:r>
            <a:rPr lang="en-US" dirty="0"/>
            <a:t>RP2D</a:t>
          </a:r>
        </a:p>
      </dgm:t>
    </dgm:pt>
    <dgm:pt modelId="{FB22D486-9487-704F-8AE2-90145881F946}" type="parTrans" cxnId="{C3A05287-3864-9545-9B5C-341E8B25DF0F}">
      <dgm:prSet/>
      <dgm:spPr/>
      <dgm:t>
        <a:bodyPr/>
        <a:lstStyle/>
        <a:p>
          <a:endParaRPr lang="en-US"/>
        </a:p>
      </dgm:t>
    </dgm:pt>
    <dgm:pt modelId="{3E0F165C-8254-384F-BA45-2B5634112CC4}" type="sibTrans" cxnId="{C3A05287-3864-9545-9B5C-341E8B25DF0F}">
      <dgm:prSet/>
      <dgm:spPr/>
      <dgm:t>
        <a:bodyPr/>
        <a:lstStyle/>
        <a:p>
          <a:endParaRPr lang="en-US"/>
        </a:p>
      </dgm:t>
    </dgm:pt>
    <dgm:pt modelId="{78FE6419-3AEA-9949-98A2-94BF3FF17AD1}" type="pres">
      <dgm:prSet presAssocID="{3E56939C-348A-124C-963B-0FDAF0435D5E}" presName="Name0" presStyleCnt="0">
        <dgm:presLayoutVars>
          <dgm:dir/>
          <dgm:resizeHandles val="exact"/>
        </dgm:presLayoutVars>
      </dgm:prSet>
      <dgm:spPr/>
    </dgm:pt>
    <dgm:pt modelId="{8C7630D7-EEE1-EB49-8516-80D2A569B783}" type="pres">
      <dgm:prSet presAssocID="{57502947-F07D-174A-80A8-BAE287C37556}" presName="Name5" presStyleLbl="vennNode1" presStyleIdx="0" presStyleCnt="5">
        <dgm:presLayoutVars>
          <dgm:bulletEnabled val="1"/>
        </dgm:presLayoutVars>
      </dgm:prSet>
      <dgm:spPr/>
    </dgm:pt>
    <dgm:pt modelId="{248F9EC0-E08F-DE4C-A5CB-A45213C2EB96}" type="pres">
      <dgm:prSet presAssocID="{DA704014-1FAE-8545-BC74-FBF8A963CAA3}" presName="space" presStyleCnt="0"/>
      <dgm:spPr/>
    </dgm:pt>
    <dgm:pt modelId="{42723C96-448C-EF4B-8028-DBC71B3DA277}" type="pres">
      <dgm:prSet presAssocID="{022D8FEA-FB5B-5745-AA9E-97CD511E7347}" presName="Name5" presStyleLbl="vennNode1" presStyleIdx="1" presStyleCnt="5">
        <dgm:presLayoutVars>
          <dgm:bulletEnabled val="1"/>
        </dgm:presLayoutVars>
      </dgm:prSet>
      <dgm:spPr/>
    </dgm:pt>
    <dgm:pt modelId="{E090ADD1-F204-0D40-9603-5861B7B01A4B}" type="pres">
      <dgm:prSet presAssocID="{44AE117A-76E5-EC42-998B-3E1A0E0570F8}" presName="space" presStyleCnt="0"/>
      <dgm:spPr/>
    </dgm:pt>
    <dgm:pt modelId="{C626B207-9FD7-1645-B7A4-E662D324DCEE}" type="pres">
      <dgm:prSet presAssocID="{B664BC03-E812-3944-BC8D-9C44DF40D155}" presName="Name5" presStyleLbl="vennNode1" presStyleIdx="2" presStyleCnt="5">
        <dgm:presLayoutVars>
          <dgm:bulletEnabled val="1"/>
        </dgm:presLayoutVars>
      </dgm:prSet>
      <dgm:spPr/>
    </dgm:pt>
    <dgm:pt modelId="{D9ADA77D-0BD1-C043-9A36-67D3770EBBAA}" type="pres">
      <dgm:prSet presAssocID="{03A68B4A-55CD-B941-8DBC-3592E056F5C9}" presName="space" presStyleCnt="0"/>
      <dgm:spPr/>
    </dgm:pt>
    <dgm:pt modelId="{14C072D2-3B52-B24B-98C3-A804728852C0}" type="pres">
      <dgm:prSet presAssocID="{74BF39AD-4C61-FE40-A860-EB109382F2E1}" presName="Name5" presStyleLbl="vennNode1" presStyleIdx="3" presStyleCnt="5">
        <dgm:presLayoutVars>
          <dgm:bulletEnabled val="1"/>
        </dgm:presLayoutVars>
      </dgm:prSet>
      <dgm:spPr/>
    </dgm:pt>
    <dgm:pt modelId="{50DB607C-3C99-8C46-9938-4A5211456EED}" type="pres">
      <dgm:prSet presAssocID="{DF0E6287-E3C9-E04F-A9E5-C9E877A4AAB2}" presName="space" presStyleCnt="0"/>
      <dgm:spPr/>
    </dgm:pt>
    <dgm:pt modelId="{749B22AE-3470-4742-8075-AA50638F98C4}" type="pres">
      <dgm:prSet presAssocID="{35BAB0CE-A6B7-3347-B904-9197DAF50891}" presName="Name5" presStyleLbl="vennNode1" presStyleIdx="4" presStyleCnt="5">
        <dgm:presLayoutVars>
          <dgm:bulletEnabled val="1"/>
        </dgm:presLayoutVars>
      </dgm:prSet>
      <dgm:spPr/>
    </dgm:pt>
  </dgm:ptLst>
  <dgm:cxnLst>
    <dgm:cxn modelId="{49754C1A-8583-2444-8C63-2F80170BB360}" srcId="{3E56939C-348A-124C-963B-0FDAF0435D5E}" destId="{74BF39AD-4C61-FE40-A860-EB109382F2E1}" srcOrd="3" destOrd="0" parTransId="{6BC121AC-918C-9F46-8BB8-5056E107C0B8}" sibTransId="{DF0E6287-E3C9-E04F-A9E5-C9E877A4AAB2}"/>
    <dgm:cxn modelId="{57C25320-DD27-D04A-B4E7-714705DF4A68}" type="presOf" srcId="{022D8FEA-FB5B-5745-AA9E-97CD511E7347}" destId="{42723C96-448C-EF4B-8028-DBC71B3DA277}" srcOrd="0" destOrd="0" presId="urn:microsoft.com/office/officeart/2005/8/layout/venn3"/>
    <dgm:cxn modelId="{43AF5B34-4A6C-2D45-96F3-2D3406A35547}" srcId="{3E56939C-348A-124C-963B-0FDAF0435D5E}" destId="{022D8FEA-FB5B-5745-AA9E-97CD511E7347}" srcOrd="1" destOrd="0" parTransId="{67BBABB4-FFF0-FB47-8375-2684B5401EA7}" sibTransId="{44AE117A-76E5-EC42-998B-3E1A0E0570F8}"/>
    <dgm:cxn modelId="{EADC1664-9143-E04C-8E0C-E9F5E9F738F7}" type="presOf" srcId="{35BAB0CE-A6B7-3347-B904-9197DAF50891}" destId="{749B22AE-3470-4742-8075-AA50638F98C4}" srcOrd="0" destOrd="0" presId="urn:microsoft.com/office/officeart/2005/8/layout/venn3"/>
    <dgm:cxn modelId="{C3A05287-3864-9545-9B5C-341E8B25DF0F}" srcId="{3E56939C-348A-124C-963B-0FDAF0435D5E}" destId="{35BAB0CE-A6B7-3347-B904-9197DAF50891}" srcOrd="4" destOrd="0" parTransId="{FB22D486-9487-704F-8AE2-90145881F946}" sibTransId="{3E0F165C-8254-384F-BA45-2B5634112CC4}"/>
    <dgm:cxn modelId="{561A7590-2BA6-0245-A73A-7048D8E34B14}" srcId="{3E56939C-348A-124C-963B-0FDAF0435D5E}" destId="{B664BC03-E812-3944-BC8D-9C44DF40D155}" srcOrd="2" destOrd="0" parTransId="{7FC20601-68DA-4A45-8971-C6F59B51397A}" sibTransId="{03A68B4A-55CD-B941-8DBC-3592E056F5C9}"/>
    <dgm:cxn modelId="{0EA75394-9D8F-A648-867B-C09E7925A842}" srcId="{3E56939C-348A-124C-963B-0FDAF0435D5E}" destId="{57502947-F07D-174A-80A8-BAE287C37556}" srcOrd="0" destOrd="0" parTransId="{E2081CFB-573A-BD4E-B0C2-3EC3B52AE65E}" sibTransId="{DA704014-1FAE-8545-BC74-FBF8A963CAA3}"/>
    <dgm:cxn modelId="{214AE3C1-EA8C-E54C-9780-B1DD542D2085}" type="presOf" srcId="{3E56939C-348A-124C-963B-0FDAF0435D5E}" destId="{78FE6419-3AEA-9949-98A2-94BF3FF17AD1}" srcOrd="0" destOrd="0" presId="urn:microsoft.com/office/officeart/2005/8/layout/venn3"/>
    <dgm:cxn modelId="{156452D2-C686-074D-86DB-6301CB777426}" type="presOf" srcId="{74BF39AD-4C61-FE40-A860-EB109382F2E1}" destId="{14C072D2-3B52-B24B-98C3-A804728852C0}" srcOrd="0" destOrd="0" presId="urn:microsoft.com/office/officeart/2005/8/layout/venn3"/>
    <dgm:cxn modelId="{40A3ECE4-E787-B64F-83EA-0FD0B0A3B098}" type="presOf" srcId="{B664BC03-E812-3944-BC8D-9C44DF40D155}" destId="{C626B207-9FD7-1645-B7A4-E662D324DCEE}" srcOrd="0" destOrd="0" presId="urn:microsoft.com/office/officeart/2005/8/layout/venn3"/>
    <dgm:cxn modelId="{9E5D28F8-01CD-A841-B335-D6CE955AFE35}" type="presOf" srcId="{57502947-F07D-174A-80A8-BAE287C37556}" destId="{8C7630D7-EEE1-EB49-8516-80D2A569B783}" srcOrd="0" destOrd="0" presId="urn:microsoft.com/office/officeart/2005/8/layout/venn3"/>
    <dgm:cxn modelId="{2DE4CE6D-273C-B04B-BC63-DAACD32944A5}" type="presParOf" srcId="{78FE6419-3AEA-9949-98A2-94BF3FF17AD1}" destId="{8C7630D7-EEE1-EB49-8516-80D2A569B783}" srcOrd="0" destOrd="0" presId="urn:microsoft.com/office/officeart/2005/8/layout/venn3"/>
    <dgm:cxn modelId="{621CA0A9-32BE-0A4E-8674-4F3196C09702}" type="presParOf" srcId="{78FE6419-3AEA-9949-98A2-94BF3FF17AD1}" destId="{248F9EC0-E08F-DE4C-A5CB-A45213C2EB96}" srcOrd="1" destOrd="0" presId="urn:microsoft.com/office/officeart/2005/8/layout/venn3"/>
    <dgm:cxn modelId="{41CDCBE5-8D0D-3D44-940F-89B00C7660E6}" type="presParOf" srcId="{78FE6419-3AEA-9949-98A2-94BF3FF17AD1}" destId="{42723C96-448C-EF4B-8028-DBC71B3DA277}" srcOrd="2" destOrd="0" presId="urn:microsoft.com/office/officeart/2005/8/layout/venn3"/>
    <dgm:cxn modelId="{52E6D679-502D-BF4B-8BAA-1FB29BD2FCBB}" type="presParOf" srcId="{78FE6419-3AEA-9949-98A2-94BF3FF17AD1}" destId="{E090ADD1-F204-0D40-9603-5861B7B01A4B}" srcOrd="3" destOrd="0" presId="urn:microsoft.com/office/officeart/2005/8/layout/venn3"/>
    <dgm:cxn modelId="{D5747E47-E471-344A-B667-45CFB5B08CD1}" type="presParOf" srcId="{78FE6419-3AEA-9949-98A2-94BF3FF17AD1}" destId="{C626B207-9FD7-1645-B7A4-E662D324DCEE}" srcOrd="4" destOrd="0" presId="urn:microsoft.com/office/officeart/2005/8/layout/venn3"/>
    <dgm:cxn modelId="{0121FC73-4A21-5F48-BE0B-0461E5DE66C0}" type="presParOf" srcId="{78FE6419-3AEA-9949-98A2-94BF3FF17AD1}" destId="{D9ADA77D-0BD1-C043-9A36-67D3770EBBAA}" srcOrd="5" destOrd="0" presId="urn:microsoft.com/office/officeart/2005/8/layout/venn3"/>
    <dgm:cxn modelId="{AF01ADA9-2FD1-EA49-8A08-A3836F447F25}" type="presParOf" srcId="{78FE6419-3AEA-9949-98A2-94BF3FF17AD1}" destId="{14C072D2-3B52-B24B-98C3-A804728852C0}" srcOrd="6" destOrd="0" presId="urn:microsoft.com/office/officeart/2005/8/layout/venn3"/>
    <dgm:cxn modelId="{0FA74E63-E482-B147-8F29-8A3EF33A2BB0}" type="presParOf" srcId="{78FE6419-3AEA-9949-98A2-94BF3FF17AD1}" destId="{50DB607C-3C99-8C46-9938-4A5211456EED}" srcOrd="7" destOrd="0" presId="urn:microsoft.com/office/officeart/2005/8/layout/venn3"/>
    <dgm:cxn modelId="{B6E2FF51-12FC-2A43-9DA4-1277DCB9CE64}" type="presParOf" srcId="{78FE6419-3AEA-9949-98A2-94BF3FF17AD1}" destId="{749B22AE-3470-4742-8075-AA50638F98C4}"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2541A1-9F7C-3F43-9C11-2DB04A2BE43F}" type="doc">
      <dgm:prSet loTypeId="urn:microsoft.com/office/officeart/2005/8/layout/lProcess1" loCatId="" qsTypeId="urn:microsoft.com/office/officeart/2005/8/quickstyle/simple1" qsCatId="simple" csTypeId="urn:microsoft.com/office/officeart/2005/8/colors/accent1_3" csCatId="accent1" phldr="1"/>
      <dgm:spPr/>
      <dgm:t>
        <a:bodyPr/>
        <a:lstStyle/>
        <a:p>
          <a:endParaRPr lang="en-US"/>
        </a:p>
      </dgm:t>
    </dgm:pt>
    <dgm:pt modelId="{67A42733-FD92-FA43-982C-104215840EBF}">
      <dgm:prSet phldrT="[Text]"/>
      <dgm:spPr/>
      <dgm:t>
        <a:bodyPr/>
        <a:lstStyle/>
        <a:p>
          <a:r>
            <a:rPr lang="en-US" dirty="0"/>
            <a:t>Primary</a:t>
          </a:r>
        </a:p>
      </dgm:t>
    </dgm:pt>
    <dgm:pt modelId="{5413EE91-EB0A-5944-930B-2C46420A7C45}" type="parTrans" cxnId="{5B3EEBD6-BA99-274C-BCD2-B6A071A34250}">
      <dgm:prSet/>
      <dgm:spPr/>
      <dgm:t>
        <a:bodyPr/>
        <a:lstStyle/>
        <a:p>
          <a:endParaRPr lang="en-US"/>
        </a:p>
      </dgm:t>
    </dgm:pt>
    <dgm:pt modelId="{2E7D6D9A-DB20-344A-8EE7-6DC38E72A02C}" type="sibTrans" cxnId="{5B3EEBD6-BA99-274C-BCD2-B6A071A34250}">
      <dgm:prSet/>
      <dgm:spPr/>
      <dgm:t>
        <a:bodyPr/>
        <a:lstStyle/>
        <a:p>
          <a:endParaRPr lang="en-US"/>
        </a:p>
      </dgm:t>
    </dgm:pt>
    <dgm:pt modelId="{2717B6E5-BDF9-9C43-887F-F2954D945E0D}">
      <dgm:prSet phldrT="[Text]"/>
      <dgm:spPr/>
      <dgm:t>
        <a:bodyPr/>
        <a:lstStyle/>
        <a:p>
          <a:r>
            <a:rPr lang="en-US" dirty="0"/>
            <a:t>DLT</a:t>
          </a:r>
        </a:p>
      </dgm:t>
    </dgm:pt>
    <dgm:pt modelId="{FDB84739-ADBF-D14F-AB6B-ECB2C073CBDB}" type="parTrans" cxnId="{9508EDD9-93F9-A344-BABA-B3BD275F334F}">
      <dgm:prSet/>
      <dgm:spPr/>
      <dgm:t>
        <a:bodyPr/>
        <a:lstStyle/>
        <a:p>
          <a:endParaRPr lang="en-US"/>
        </a:p>
      </dgm:t>
    </dgm:pt>
    <dgm:pt modelId="{D38F6C99-4BF7-8D48-AF33-89B997533CCD}" type="sibTrans" cxnId="{9508EDD9-93F9-A344-BABA-B3BD275F334F}">
      <dgm:prSet/>
      <dgm:spPr/>
      <dgm:t>
        <a:bodyPr/>
        <a:lstStyle/>
        <a:p>
          <a:endParaRPr lang="en-US"/>
        </a:p>
      </dgm:t>
    </dgm:pt>
    <dgm:pt modelId="{D1E57D35-529B-974B-B7A6-60253FE1F1B8}">
      <dgm:prSet phldrT="[Text]"/>
      <dgm:spPr/>
      <dgm:t>
        <a:bodyPr/>
        <a:lstStyle/>
        <a:p>
          <a:r>
            <a:rPr lang="en-US" dirty="0"/>
            <a:t>RP2D</a:t>
          </a:r>
        </a:p>
      </dgm:t>
    </dgm:pt>
    <dgm:pt modelId="{055C1763-6883-F945-AAEF-66CB8EB1C18E}" type="parTrans" cxnId="{61E1FA2A-B730-A94A-9B50-54C6AD11C5A4}">
      <dgm:prSet/>
      <dgm:spPr/>
      <dgm:t>
        <a:bodyPr/>
        <a:lstStyle/>
        <a:p>
          <a:endParaRPr lang="en-US"/>
        </a:p>
      </dgm:t>
    </dgm:pt>
    <dgm:pt modelId="{CF2572B3-261D-3E49-AFA7-E7D5B55B84E4}" type="sibTrans" cxnId="{61E1FA2A-B730-A94A-9B50-54C6AD11C5A4}">
      <dgm:prSet/>
      <dgm:spPr/>
      <dgm:t>
        <a:bodyPr/>
        <a:lstStyle/>
        <a:p>
          <a:endParaRPr lang="en-US"/>
        </a:p>
      </dgm:t>
    </dgm:pt>
    <dgm:pt modelId="{6A20D974-0A7F-DC47-ABB3-927CEB9D9544}">
      <dgm:prSet phldrT="[Text]"/>
      <dgm:spPr>
        <a:solidFill>
          <a:schemeClr val="tx2">
            <a:lumMod val="50000"/>
            <a:lumOff val="50000"/>
          </a:schemeClr>
        </a:solidFill>
      </dgm:spPr>
      <dgm:t>
        <a:bodyPr/>
        <a:lstStyle/>
        <a:p>
          <a:r>
            <a:rPr lang="en-US" dirty="0"/>
            <a:t>Secondary</a:t>
          </a:r>
        </a:p>
      </dgm:t>
    </dgm:pt>
    <dgm:pt modelId="{708E97AE-12C2-0C4D-BF9B-C4816847A71E}" type="parTrans" cxnId="{FA84E9C1-CB59-074C-B5C4-938DB874ABA9}">
      <dgm:prSet/>
      <dgm:spPr/>
      <dgm:t>
        <a:bodyPr/>
        <a:lstStyle/>
        <a:p>
          <a:endParaRPr lang="en-US"/>
        </a:p>
      </dgm:t>
    </dgm:pt>
    <dgm:pt modelId="{49129A3C-8311-494A-A4E8-C363A35F7FDA}" type="sibTrans" cxnId="{FA84E9C1-CB59-074C-B5C4-938DB874ABA9}">
      <dgm:prSet/>
      <dgm:spPr/>
      <dgm:t>
        <a:bodyPr/>
        <a:lstStyle/>
        <a:p>
          <a:endParaRPr lang="en-US"/>
        </a:p>
      </dgm:t>
    </dgm:pt>
    <dgm:pt modelId="{9B13A4B0-E816-5F4D-858E-7615061D86B8}">
      <dgm:prSet phldrT="[Text]"/>
      <dgm:spPr/>
      <dgm:t>
        <a:bodyPr/>
        <a:lstStyle/>
        <a:p>
          <a:r>
            <a:rPr lang="en-US" dirty="0"/>
            <a:t>Describe Toxicity</a:t>
          </a:r>
        </a:p>
      </dgm:t>
    </dgm:pt>
    <dgm:pt modelId="{CCABD625-6365-4A4E-9CF3-49208C9177DA}" type="parTrans" cxnId="{1FD20578-E1F4-B942-B660-6B6DD3DF62C4}">
      <dgm:prSet/>
      <dgm:spPr/>
      <dgm:t>
        <a:bodyPr/>
        <a:lstStyle/>
        <a:p>
          <a:endParaRPr lang="en-US"/>
        </a:p>
      </dgm:t>
    </dgm:pt>
    <dgm:pt modelId="{8F727EAA-D0EB-C74D-9801-EAC467A4F16F}" type="sibTrans" cxnId="{1FD20578-E1F4-B942-B660-6B6DD3DF62C4}">
      <dgm:prSet/>
      <dgm:spPr/>
      <dgm:t>
        <a:bodyPr/>
        <a:lstStyle/>
        <a:p>
          <a:endParaRPr lang="en-US"/>
        </a:p>
      </dgm:t>
    </dgm:pt>
    <dgm:pt modelId="{E01FA3A7-8DDB-8E42-92CA-FD8D4FA45A64}">
      <dgm:prSet phldrT="[Text]"/>
      <dgm:spPr/>
      <dgm:t>
        <a:bodyPr/>
        <a:lstStyle/>
        <a:p>
          <a:r>
            <a:rPr lang="en-US" dirty="0"/>
            <a:t>PK</a:t>
          </a:r>
        </a:p>
      </dgm:t>
    </dgm:pt>
    <dgm:pt modelId="{66A18FFA-2E2C-8043-85AB-9E4531F7F470}" type="parTrans" cxnId="{1FE02CF9-CC01-364E-861D-C8D8B2EF4FC6}">
      <dgm:prSet/>
      <dgm:spPr/>
      <dgm:t>
        <a:bodyPr/>
        <a:lstStyle/>
        <a:p>
          <a:endParaRPr lang="en-US"/>
        </a:p>
      </dgm:t>
    </dgm:pt>
    <dgm:pt modelId="{D57ECFD1-E805-324F-9B21-2513536B3861}" type="sibTrans" cxnId="{1FE02CF9-CC01-364E-861D-C8D8B2EF4FC6}">
      <dgm:prSet/>
      <dgm:spPr/>
      <dgm:t>
        <a:bodyPr/>
        <a:lstStyle/>
        <a:p>
          <a:endParaRPr lang="en-US"/>
        </a:p>
      </dgm:t>
    </dgm:pt>
    <dgm:pt modelId="{F243DB5D-2ED2-F245-9E79-568BF2D9711B}">
      <dgm:prSet phldrT="[Text]"/>
      <dgm:spPr/>
      <dgm:t>
        <a:bodyPr/>
        <a:lstStyle/>
        <a:p>
          <a:r>
            <a:rPr lang="en-US" dirty="0"/>
            <a:t>PD</a:t>
          </a:r>
        </a:p>
      </dgm:t>
    </dgm:pt>
    <dgm:pt modelId="{065A3669-1AB4-E947-BBDD-61C7EA61728A}" type="parTrans" cxnId="{59C3C4EF-CD2D-B248-B786-75800F737571}">
      <dgm:prSet/>
      <dgm:spPr/>
      <dgm:t>
        <a:bodyPr/>
        <a:lstStyle/>
        <a:p>
          <a:endParaRPr lang="en-US"/>
        </a:p>
      </dgm:t>
    </dgm:pt>
    <dgm:pt modelId="{78BFB88F-C7B8-D343-8416-3361DAD116C6}" type="sibTrans" cxnId="{59C3C4EF-CD2D-B248-B786-75800F737571}">
      <dgm:prSet/>
      <dgm:spPr/>
      <dgm:t>
        <a:bodyPr/>
        <a:lstStyle/>
        <a:p>
          <a:endParaRPr lang="en-US"/>
        </a:p>
      </dgm:t>
    </dgm:pt>
    <dgm:pt modelId="{1E90EABB-BB67-034D-A4B9-CCFFEE2F5720}">
      <dgm:prSet phldrT="[Text]"/>
      <dgm:spPr/>
      <dgm:t>
        <a:bodyPr/>
        <a:lstStyle/>
        <a:p>
          <a:r>
            <a:rPr lang="en-US" dirty="0"/>
            <a:t>antitumor activity</a:t>
          </a:r>
        </a:p>
      </dgm:t>
    </dgm:pt>
    <dgm:pt modelId="{EEE039B5-D338-5D40-9E70-076DB4197925}" type="parTrans" cxnId="{C2A70FDA-54A6-A04B-8964-1B66C8EAA5EA}">
      <dgm:prSet/>
      <dgm:spPr/>
      <dgm:t>
        <a:bodyPr/>
        <a:lstStyle/>
        <a:p>
          <a:endParaRPr lang="en-US"/>
        </a:p>
      </dgm:t>
    </dgm:pt>
    <dgm:pt modelId="{CCF1A426-52BE-6E4E-B7E4-DDC4DAC7339F}" type="sibTrans" cxnId="{C2A70FDA-54A6-A04B-8964-1B66C8EAA5EA}">
      <dgm:prSet/>
      <dgm:spPr/>
      <dgm:t>
        <a:bodyPr/>
        <a:lstStyle/>
        <a:p>
          <a:endParaRPr lang="en-US"/>
        </a:p>
      </dgm:t>
    </dgm:pt>
    <dgm:pt modelId="{2A2F433C-5F7D-6B46-A3AB-8ABBDF0B3137}" type="pres">
      <dgm:prSet presAssocID="{8E2541A1-9F7C-3F43-9C11-2DB04A2BE43F}" presName="Name0" presStyleCnt="0">
        <dgm:presLayoutVars>
          <dgm:dir/>
          <dgm:animLvl val="lvl"/>
          <dgm:resizeHandles val="exact"/>
        </dgm:presLayoutVars>
      </dgm:prSet>
      <dgm:spPr/>
    </dgm:pt>
    <dgm:pt modelId="{6EEE75DB-684D-A14C-94E8-1C038F094F50}" type="pres">
      <dgm:prSet presAssocID="{67A42733-FD92-FA43-982C-104215840EBF}" presName="vertFlow" presStyleCnt="0"/>
      <dgm:spPr/>
    </dgm:pt>
    <dgm:pt modelId="{79D600D0-3650-3749-B5E8-0C55443683EC}" type="pres">
      <dgm:prSet presAssocID="{67A42733-FD92-FA43-982C-104215840EBF}" presName="header" presStyleLbl="node1" presStyleIdx="0" presStyleCnt="2"/>
      <dgm:spPr/>
    </dgm:pt>
    <dgm:pt modelId="{082D5B08-6DBD-254C-B4B9-E98F7DB5B777}" type="pres">
      <dgm:prSet presAssocID="{FDB84739-ADBF-D14F-AB6B-ECB2C073CBDB}" presName="parTrans" presStyleLbl="sibTrans2D1" presStyleIdx="0" presStyleCnt="6"/>
      <dgm:spPr/>
    </dgm:pt>
    <dgm:pt modelId="{BAE12381-0394-D647-906F-D617AA165A7E}" type="pres">
      <dgm:prSet presAssocID="{2717B6E5-BDF9-9C43-887F-F2954D945E0D}" presName="child" presStyleLbl="alignAccFollowNode1" presStyleIdx="0" presStyleCnt="6">
        <dgm:presLayoutVars>
          <dgm:chMax val="0"/>
          <dgm:bulletEnabled val="1"/>
        </dgm:presLayoutVars>
      </dgm:prSet>
      <dgm:spPr/>
    </dgm:pt>
    <dgm:pt modelId="{E03FDDBA-8877-5349-8BF4-9593E5BE59D0}" type="pres">
      <dgm:prSet presAssocID="{D38F6C99-4BF7-8D48-AF33-89B997533CCD}" presName="sibTrans" presStyleLbl="sibTrans2D1" presStyleIdx="1" presStyleCnt="6"/>
      <dgm:spPr/>
    </dgm:pt>
    <dgm:pt modelId="{98D4E8EC-C6F9-F644-A462-461D01B5D2EF}" type="pres">
      <dgm:prSet presAssocID="{D1E57D35-529B-974B-B7A6-60253FE1F1B8}" presName="child" presStyleLbl="alignAccFollowNode1" presStyleIdx="1" presStyleCnt="6">
        <dgm:presLayoutVars>
          <dgm:chMax val="0"/>
          <dgm:bulletEnabled val="1"/>
        </dgm:presLayoutVars>
      </dgm:prSet>
      <dgm:spPr/>
    </dgm:pt>
    <dgm:pt modelId="{DFC813DB-15BF-944B-B4AF-69A2B5CC5FE8}" type="pres">
      <dgm:prSet presAssocID="{67A42733-FD92-FA43-982C-104215840EBF}" presName="hSp" presStyleCnt="0"/>
      <dgm:spPr/>
    </dgm:pt>
    <dgm:pt modelId="{BBB23197-2A32-F745-B94F-6FA7F26D01C1}" type="pres">
      <dgm:prSet presAssocID="{6A20D974-0A7F-DC47-ABB3-927CEB9D9544}" presName="vertFlow" presStyleCnt="0"/>
      <dgm:spPr/>
    </dgm:pt>
    <dgm:pt modelId="{F295A2C9-5023-6949-900A-B970F68042BB}" type="pres">
      <dgm:prSet presAssocID="{6A20D974-0A7F-DC47-ABB3-927CEB9D9544}" presName="header" presStyleLbl="node1" presStyleIdx="1" presStyleCnt="2"/>
      <dgm:spPr/>
    </dgm:pt>
    <dgm:pt modelId="{22EA9F8E-9458-7A44-9E93-82EC809729D2}" type="pres">
      <dgm:prSet presAssocID="{CCABD625-6365-4A4E-9CF3-49208C9177DA}" presName="parTrans" presStyleLbl="sibTrans2D1" presStyleIdx="2" presStyleCnt="6"/>
      <dgm:spPr/>
    </dgm:pt>
    <dgm:pt modelId="{084B1831-9612-7B46-B6BD-ABFF8257C32E}" type="pres">
      <dgm:prSet presAssocID="{9B13A4B0-E816-5F4D-858E-7615061D86B8}" presName="child" presStyleLbl="alignAccFollowNode1" presStyleIdx="2" presStyleCnt="6">
        <dgm:presLayoutVars>
          <dgm:chMax val="0"/>
          <dgm:bulletEnabled val="1"/>
        </dgm:presLayoutVars>
      </dgm:prSet>
      <dgm:spPr/>
    </dgm:pt>
    <dgm:pt modelId="{5FF58906-19A9-8048-BBEC-3A80BD25914A}" type="pres">
      <dgm:prSet presAssocID="{8F727EAA-D0EB-C74D-9801-EAC467A4F16F}" presName="sibTrans" presStyleLbl="sibTrans2D1" presStyleIdx="3" presStyleCnt="6"/>
      <dgm:spPr/>
    </dgm:pt>
    <dgm:pt modelId="{735E897C-232A-B646-87C0-5FD8C0612AB8}" type="pres">
      <dgm:prSet presAssocID="{E01FA3A7-8DDB-8E42-92CA-FD8D4FA45A64}" presName="child" presStyleLbl="alignAccFollowNode1" presStyleIdx="3" presStyleCnt="6">
        <dgm:presLayoutVars>
          <dgm:chMax val="0"/>
          <dgm:bulletEnabled val="1"/>
        </dgm:presLayoutVars>
      </dgm:prSet>
      <dgm:spPr/>
    </dgm:pt>
    <dgm:pt modelId="{172EFF7F-608F-DE49-B52E-BC93F6062EE0}" type="pres">
      <dgm:prSet presAssocID="{D57ECFD1-E805-324F-9B21-2513536B3861}" presName="sibTrans" presStyleLbl="sibTrans2D1" presStyleIdx="4" presStyleCnt="6"/>
      <dgm:spPr/>
    </dgm:pt>
    <dgm:pt modelId="{06B62EB7-462A-3C4B-B668-DFE3BC1D490A}" type="pres">
      <dgm:prSet presAssocID="{F243DB5D-2ED2-F245-9E79-568BF2D9711B}" presName="child" presStyleLbl="alignAccFollowNode1" presStyleIdx="4" presStyleCnt="6">
        <dgm:presLayoutVars>
          <dgm:chMax val="0"/>
          <dgm:bulletEnabled val="1"/>
        </dgm:presLayoutVars>
      </dgm:prSet>
      <dgm:spPr/>
    </dgm:pt>
    <dgm:pt modelId="{8F004A3E-CFC5-B148-8F84-F531D53801C6}" type="pres">
      <dgm:prSet presAssocID="{78BFB88F-C7B8-D343-8416-3361DAD116C6}" presName="sibTrans" presStyleLbl="sibTrans2D1" presStyleIdx="5" presStyleCnt="6"/>
      <dgm:spPr/>
    </dgm:pt>
    <dgm:pt modelId="{0227C94C-1344-DF40-8FAB-9AEE900FCD1E}" type="pres">
      <dgm:prSet presAssocID="{1E90EABB-BB67-034D-A4B9-CCFFEE2F5720}" presName="child" presStyleLbl="alignAccFollowNode1" presStyleIdx="5" presStyleCnt="6">
        <dgm:presLayoutVars>
          <dgm:chMax val="0"/>
          <dgm:bulletEnabled val="1"/>
        </dgm:presLayoutVars>
      </dgm:prSet>
      <dgm:spPr/>
    </dgm:pt>
  </dgm:ptLst>
  <dgm:cxnLst>
    <dgm:cxn modelId="{82003115-8361-D24C-8892-0291FFE17619}" type="presOf" srcId="{6A20D974-0A7F-DC47-ABB3-927CEB9D9544}" destId="{F295A2C9-5023-6949-900A-B970F68042BB}" srcOrd="0" destOrd="0" presId="urn:microsoft.com/office/officeart/2005/8/layout/lProcess1"/>
    <dgm:cxn modelId="{61E1FA2A-B730-A94A-9B50-54C6AD11C5A4}" srcId="{67A42733-FD92-FA43-982C-104215840EBF}" destId="{D1E57D35-529B-974B-B7A6-60253FE1F1B8}" srcOrd="1" destOrd="0" parTransId="{055C1763-6883-F945-AAEF-66CB8EB1C18E}" sibTransId="{CF2572B3-261D-3E49-AFA7-E7D5B55B84E4}"/>
    <dgm:cxn modelId="{F9F84456-9B6E-CB46-B177-E4A6A8E36319}" type="presOf" srcId="{D38F6C99-4BF7-8D48-AF33-89B997533CCD}" destId="{E03FDDBA-8877-5349-8BF4-9593E5BE59D0}" srcOrd="0" destOrd="0" presId="urn:microsoft.com/office/officeart/2005/8/layout/lProcess1"/>
    <dgm:cxn modelId="{35C1275D-F89B-BD4E-8894-84E4799D284F}" type="presOf" srcId="{FDB84739-ADBF-D14F-AB6B-ECB2C073CBDB}" destId="{082D5B08-6DBD-254C-B4B9-E98F7DB5B777}" srcOrd="0" destOrd="0" presId="urn:microsoft.com/office/officeart/2005/8/layout/lProcess1"/>
    <dgm:cxn modelId="{1FD20578-E1F4-B942-B660-6B6DD3DF62C4}" srcId="{6A20D974-0A7F-DC47-ABB3-927CEB9D9544}" destId="{9B13A4B0-E816-5F4D-858E-7615061D86B8}" srcOrd="0" destOrd="0" parTransId="{CCABD625-6365-4A4E-9CF3-49208C9177DA}" sibTransId="{8F727EAA-D0EB-C74D-9801-EAC467A4F16F}"/>
    <dgm:cxn modelId="{C42B9DA7-26D8-6D46-8B06-0E8868E0657D}" type="presOf" srcId="{D1E57D35-529B-974B-B7A6-60253FE1F1B8}" destId="{98D4E8EC-C6F9-F644-A462-461D01B5D2EF}" srcOrd="0" destOrd="0" presId="urn:microsoft.com/office/officeart/2005/8/layout/lProcess1"/>
    <dgm:cxn modelId="{F975B5AE-0E33-834F-B7A9-0C1C4AA88240}" type="presOf" srcId="{CCABD625-6365-4A4E-9CF3-49208C9177DA}" destId="{22EA9F8E-9458-7A44-9E93-82EC809729D2}" srcOrd="0" destOrd="0" presId="urn:microsoft.com/office/officeart/2005/8/layout/lProcess1"/>
    <dgm:cxn modelId="{CCCD56B5-90A4-7B44-9042-0260A711424E}" type="presOf" srcId="{D57ECFD1-E805-324F-9B21-2513536B3861}" destId="{172EFF7F-608F-DE49-B52E-BC93F6062EE0}" srcOrd="0" destOrd="0" presId="urn:microsoft.com/office/officeart/2005/8/layout/lProcess1"/>
    <dgm:cxn modelId="{FA84E9C1-CB59-074C-B5C4-938DB874ABA9}" srcId="{8E2541A1-9F7C-3F43-9C11-2DB04A2BE43F}" destId="{6A20D974-0A7F-DC47-ABB3-927CEB9D9544}" srcOrd="1" destOrd="0" parTransId="{708E97AE-12C2-0C4D-BF9B-C4816847A71E}" sibTransId="{49129A3C-8311-494A-A4E8-C363A35F7FDA}"/>
    <dgm:cxn modelId="{B11272C7-51AB-2746-85B6-6437AE4E2149}" type="presOf" srcId="{67A42733-FD92-FA43-982C-104215840EBF}" destId="{79D600D0-3650-3749-B5E8-0C55443683EC}" srcOrd="0" destOrd="0" presId="urn:microsoft.com/office/officeart/2005/8/layout/lProcess1"/>
    <dgm:cxn modelId="{5B3EEBD6-BA99-274C-BCD2-B6A071A34250}" srcId="{8E2541A1-9F7C-3F43-9C11-2DB04A2BE43F}" destId="{67A42733-FD92-FA43-982C-104215840EBF}" srcOrd="0" destOrd="0" parTransId="{5413EE91-EB0A-5944-930B-2C46420A7C45}" sibTransId="{2E7D6D9A-DB20-344A-8EE7-6DC38E72A02C}"/>
    <dgm:cxn modelId="{CD2B37D8-811D-0547-8BAA-D7357BFED175}" type="presOf" srcId="{2717B6E5-BDF9-9C43-887F-F2954D945E0D}" destId="{BAE12381-0394-D647-906F-D617AA165A7E}" srcOrd="0" destOrd="0" presId="urn:microsoft.com/office/officeart/2005/8/layout/lProcess1"/>
    <dgm:cxn modelId="{9508EDD9-93F9-A344-BABA-B3BD275F334F}" srcId="{67A42733-FD92-FA43-982C-104215840EBF}" destId="{2717B6E5-BDF9-9C43-887F-F2954D945E0D}" srcOrd="0" destOrd="0" parTransId="{FDB84739-ADBF-D14F-AB6B-ECB2C073CBDB}" sibTransId="{D38F6C99-4BF7-8D48-AF33-89B997533CCD}"/>
    <dgm:cxn modelId="{C2A70FDA-54A6-A04B-8964-1B66C8EAA5EA}" srcId="{6A20D974-0A7F-DC47-ABB3-927CEB9D9544}" destId="{1E90EABB-BB67-034D-A4B9-CCFFEE2F5720}" srcOrd="3" destOrd="0" parTransId="{EEE039B5-D338-5D40-9E70-076DB4197925}" sibTransId="{CCF1A426-52BE-6E4E-B7E4-DDC4DAC7339F}"/>
    <dgm:cxn modelId="{18CF7ADF-B7CB-B244-B8DC-9F2548B99EE8}" type="presOf" srcId="{F243DB5D-2ED2-F245-9E79-568BF2D9711B}" destId="{06B62EB7-462A-3C4B-B668-DFE3BC1D490A}" srcOrd="0" destOrd="0" presId="urn:microsoft.com/office/officeart/2005/8/layout/lProcess1"/>
    <dgm:cxn modelId="{CCE98AE1-CD6A-A54F-83FB-DB8342A629A4}" type="presOf" srcId="{8E2541A1-9F7C-3F43-9C11-2DB04A2BE43F}" destId="{2A2F433C-5F7D-6B46-A3AB-8ABBDF0B3137}" srcOrd="0" destOrd="0" presId="urn:microsoft.com/office/officeart/2005/8/layout/lProcess1"/>
    <dgm:cxn modelId="{C79F03E3-6701-DE45-8091-3B21DF4146E1}" type="presOf" srcId="{78BFB88F-C7B8-D343-8416-3361DAD116C6}" destId="{8F004A3E-CFC5-B148-8F84-F531D53801C6}" srcOrd="0" destOrd="0" presId="urn:microsoft.com/office/officeart/2005/8/layout/lProcess1"/>
    <dgm:cxn modelId="{C6343CE4-E324-6D46-B738-2E98BD41A07B}" type="presOf" srcId="{9B13A4B0-E816-5F4D-858E-7615061D86B8}" destId="{084B1831-9612-7B46-B6BD-ABFF8257C32E}" srcOrd="0" destOrd="0" presId="urn:microsoft.com/office/officeart/2005/8/layout/lProcess1"/>
    <dgm:cxn modelId="{CFA83BEB-9F69-6A47-8275-46BE532AC52F}" type="presOf" srcId="{8F727EAA-D0EB-C74D-9801-EAC467A4F16F}" destId="{5FF58906-19A9-8048-BBEC-3A80BD25914A}" srcOrd="0" destOrd="0" presId="urn:microsoft.com/office/officeart/2005/8/layout/lProcess1"/>
    <dgm:cxn modelId="{38E593EB-6C89-ED45-AD76-817DEE5EF2DC}" type="presOf" srcId="{1E90EABB-BB67-034D-A4B9-CCFFEE2F5720}" destId="{0227C94C-1344-DF40-8FAB-9AEE900FCD1E}" srcOrd="0" destOrd="0" presId="urn:microsoft.com/office/officeart/2005/8/layout/lProcess1"/>
    <dgm:cxn modelId="{59C3C4EF-CD2D-B248-B786-75800F737571}" srcId="{6A20D974-0A7F-DC47-ABB3-927CEB9D9544}" destId="{F243DB5D-2ED2-F245-9E79-568BF2D9711B}" srcOrd="2" destOrd="0" parTransId="{065A3669-1AB4-E947-BBDD-61C7EA61728A}" sibTransId="{78BFB88F-C7B8-D343-8416-3361DAD116C6}"/>
    <dgm:cxn modelId="{1FE02CF9-CC01-364E-861D-C8D8B2EF4FC6}" srcId="{6A20D974-0A7F-DC47-ABB3-927CEB9D9544}" destId="{E01FA3A7-8DDB-8E42-92CA-FD8D4FA45A64}" srcOrd="1" destOrd="0" parTransId="{66A18FFA-2E2C-8043-85AB-9E4531F7F470}" sibTransId="{D57ECFD1-E805-324F-9B21-2513536B3861}"/>
    <dgm:cxn modelId="{C7C638FA-B806-4E4A-8119-01447B8682C7}" type="presOf" srcId="{E01FA3A7-8DDB-8E42-92CA-FD8D4FA45A64}" destId="{735E897C-232A-B646-87C0-5FD8C0612AB8}" srcOrd="0" destOrd="0" presId="urn:microsoft.com/office/officeart/2005/8/layout/lProcess1"/>
    <dgm:cxn modelId="{106E783A-D24A-E645-BC4D-EFAB1F088B9B}" type="presParOf" srcId="{2A2F433C-5F7D-6B46-A3AB-8ABBDF0B3137}" destId="{6EEE75DB-684D-A14C-94E8-1C038F094F50}" srcOrd="0" destOrd="0" presId="urn:microsoft.com/office/officeart/2005/8/layout/lProcess1"/>
    <dgm:cxn modelId="{EB40B26D-505D-4641-AECF-546A53B971F0}" type="presParOf" srcId="{6EEE75DB-684D-A14C-94E8-1C038F094F50}" destId="{79D600D0-3650-3749-B5E8-0C55443683EC}" srcOrd="0" destOrd="0" presId="urn:microsoft.com/office/officeart/2005/8/layout/lProcess1"/>
    <dgm:cxn modelId="{21F3C03B-6CFA-4B4E-B6D6-615B6A0BE69E}" type="presParOf" srcId="{6EEE75DB-684D-A14C-94E8-1C038F094F50}" destId="{082D5B08-6DBD-254C-B4B9-E98F7DB5B777}" srcOrd="1" destOrd="0" presId="urn:microsoft.com/office/officeart/2005/8/layout/lProcess1"/>
    <dgm:cxn modelId="{B396055C-A5C7-7E48-BD14-04527A42BFC5}" type="presParOf" srcId="{6EEE75DB-684D-A14C-94E8-1C038F094F50}" destId="{BAE12381-0394-D647-906F-D617AA165A7E}" srcOrd="2" destOrd="0" presId="urn:microsoft.com/office/officeart/2005/8/layout/lProcess1"/>
    <dgm:cxn modelId="{3BC1E381-BA6B-2D42-8DBD-3FCADF18BCA3}" type="presParOf" srcId="{6EEE75DB-684D-A14C-94E8-1C038F094F50}" destId="{E03FDDBA-8877-5349-8BF4-9593E5BE59D0}" srcOrd="3" destOrd="0" presId="urn:microsoft.com/office/officeart/2005/8/layout/lProcess1"/>
    <dgm:cxn modelId="{1D3C7C56-C43D-D54A-A6FB-8597F4FC5712}" type="presParOf" srcId="{6EEE75DB-684D-A14C-94E8-1C038F094F50}" destId="{98D4E8EC-C6F9-F644-A462-461D01B5D2EF}" srcOrd="4" destOrd="0" presId="urn:microsoft.com/office/officeart/2005/8/layout/lProcess1"/>
    <dgm:cxn modelId="{E2E42835-FA81-C347-AFE9-CC03431C2BA5}" type="presParOf" srcId="{2A2F433C-5F7D-6B46-A3AB-8ABBDF0B3137}" destId="{DFC813DB-15BF-944B-B4AF-69A2B5CC5FE8}" srcOrd="1" destOrd="0" presId="urn:microsoft.com/office/officeart/2005/8/layout/lProcess1"/>
    <dgm:cxn modelId="{BCA4E012-57E6-2942-8259-3F526E288874}" type="presParOf" srcId="{2A2F433C-5F7D-6B46-A3AB-8ABBDF0B3137}" destId="{BBB23197-2A32-F745-B94F-6FA7F26D01C1}" srcOrd="2" destOrd="0" presId="urn:microsoft.com/office/officeart/2005/8/layout/lProcess1"/>
    <dgm:cxn modelId="{A67360E4-18EF-3D45-93D4-B9D47ED7A437}" type="presParOf" srcId="{BBB23197-2A32-F745-B94F-6FA7F26D01C1}" destId="{F295A2C9-5023-6949-900A-B970F68042BB}" srcOrd="0" destOrd="0" presId="urn:microsoft.com/office/officeart/2005/8/layout/lProcess1"/>
    <dgm:cxn modelId="{282B0083-4CD6-2B43-A2CD-FF80470FBF3A}" type="presParOf" srcId="{BBB23197-2A32-F745-B94F-6FA7F26D01C1}" destId="{22EA9F8E-9458-7A44-9E93-82EC809729D2}" srcOrd="1" destOrd="0" presId="urn:microsoft.com/office/officeart/2005/8/layout/lProcess1"/>
    <dgm:cxn modelId="{6E850AF3-30C7-2446-81D1-18BFD649627F}" type="presParOf" srcId="{BBB23197-2A32-F745-B94F-6FA7F26D01C1}" destId="{084B1831-9612-7B46-B6BD-ABFF8257C32E}" srcOrd="2" destOrd="0" presId="urn:microsoft.com/office/officeart/2005/8/layout/lProcess1"/>
    <dgm:cxn modelId="{7B2C5464-D68F-B949-A978-22BD5DFC5B45}" type="presParOf" srcId="{BBB23197-2A32-F745-B94F-6FA7F26D01C1}" destId="{5FF58906-19A9-8048-BBEC-3A80BD25914A}" srcOrd="3" destOrd="0" presId="urn:microsoft.com/office/officeart/2005/8/layout/lProcess1"/>
    <dgm:cxn modelId="{34A4D979-1035-C24A-8F1B-9CC1122E151D}" type="presParOf" srcId="{BBB23197-2A32-F745-B94F-6FA7F26D01C1}" destId="{735E897C-232A-B646-87C0-5FD8C0612AB8}" srcOrd="4" destOrd="0" presId="urn:microsoft.com/office/officeart/2005/8/layout/lProcess1"/>
    <dgm:cxn modelId="{0CA1E88D-74BD-5E45-8EB1-A1E3A2D970A2}" type="presParOf" srcId="{BBB23197-2A32-F745-B94F-6FA7F26D01C1}" destId="{172EFF7F-608F-DE49-B52E-BC93F6062EE0}" srcOrd="5" destOrd="0" presId="urn:microsoft.com/office/officeart/2005/8/layout/lProcess1"/>
    <dgm:cxn modelId="{707AD303-EDF4-0747-ABA0-079AD7B4D997}" type="presParOf" srcId="{BBB23197-2A32-F745-B94F-6FA7F26D01C1}" destId="{06B62EB7-462A-3C4B-B668-DFE3BC1D490A}" srcOrd="6" destOrd="0" presId="urn:microsoft.com/office/officeart/2005/8/layout/lProcess1"/>
    <dgm:cxn modelId="{DAC6A179-8265-AA41-B529-20EE3F3BB7D2}" type="presParOf" srcId="{BBB23197-2A32-F745-B94F-6FA7F26D01C1}" destId="{8F004A3E-CFC5-B148-8F84-F531D53801C6}" srcOrd="7" destOrd="0" presId="urn:microsoft.com/office/officeart/2005/8/layout/lProcess1"/>
    <dgm:cxn modelId="{F7AE8521-9666-514D-BF72-A9FFCE9D6EF6}" type="presParOf" srcId="{BBB23197-2A32-F745-B94F-6FA7F26D01C1}" destId="{0227C94C-1344-DF40-8FAB-9AEE900FCD1E}" srcOrd="8" destOrd="0" presId="urn:microsoft.com/office/officeart/2005/8/layout/l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C469B-69AE-BF4C-88B9-3A857406539D}">
      <dsp:nvSpPr>
        <dsp:cNvPr id="0" name=""/>
        <dsp:cNvSpPr/>
      </dsp:nvSpPr>
      <dsp:spPr>
        <a:xfrm rot="10800000">
          <a:off x="2225677" y="2645"/>
          <a:ext cx="7638954" cy="120631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effectLst/>
              <a:cs typeface="Calibri" panose="020F0502020204030204" pitchFamily="34" charset="0"/>
            </a:rPr>
            <a:t>To describe the </a:t>
          </a:r>
          <a:r>
            <a:rPr lang="en-US" sz="2400" b="0" i="0" u="sng" kern="1200" dirty="0">
              <a:effectLst/>
              <a:cs typeface="Calibri" panose="020F0502020204030204" pitchFamily="34" charset="0"/>
            </a:rPr>
            <a:t>pre-clinical data </a:t>
          </a:r>
          <a:r>
            <a:rPr lang="en-US" sz="2400" b="0" i="0" kern="1200" dirty="0">
              <a:effectLst/>
              <a:cs typeface="Calibri" panose="020F0502020204030204" pitchFamily="34" charset="0"/>
            </a:rPr>
            <a:t>required to support the development of novel treatments into human trials</a:t>
          </a:r>
          <a:endParaRPr lang="en-US" sz="2400" kern="1200" dirty="0">
            <a:cs typeface="Calibri" panose="020F0502020204030204" pitchFamily="34" charset="0"/>
          </a:endParaRPr>
        </a:p>
      </dsp:txBody>
      <dsp:txXfrm rot="10800000">
        <a:off x="2527257" y="2645"/>
        <a:ext cx="7337374" cy="1206319"/>
      </dsp:txXfrm>
    </dsp:sp>
    <dsp:sp modelId="{161309C0-9BDC-9948-8067-6E6BE4B3E36C}">
      <dsp:nvSpPr>
        <dsp:cNvPr id="0" name=""/>
        <dsp:cNvSpPr/>
      </dsp:nvSpPr>
      <dsp:spPr>
        <a:xfrm>
          <a:off x="1622517" y="2645"/>
          <a:ext cx="1206319" cy="12063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263127A-1A1B-1841-8CB7-70CCFC8FDBA7}">
      <dsp:nvSpPr>
        <dsp:cNvPr id="0" name=""/>
        <dsp:cNvSpPr/>
      </dsp:nvSpPr>
      <dsp:spPr>
        <a:xfrm rot="10800000">
          <a:off x="2225677" y="1545786"/>
          <a:ext cx="7638954" cy="1206319"/>
        </a:xfrm>
        <a:prstGeom prst="homePlate">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effectLst/>
              <a:cs typeface="Calibri" panose="020F0502020204030204" pitchFamily="34" charset="0"/>
            </a:rPr>
            <a:t>To discuss the </a:t>
          </a:r>
          <a:r>
            <a:rPr lang="en-US" sz="2400" b="0" i="0" u="sng" kern="1200" dirty="0">
              <a:effectLst/>
              <a:cs typeface="Calibri" panose="020F0502020204030204" pitchFamily="34" charset="0"/>
            </a:rPr>
            <a:t>fundamentals of phase I </a:t>
          </a:r>
          <a:r>
            <a:rPr lang="en-US" sz="2400" b="0" i="0" kern="1200" dirty="0">
              <a:effectLst/>
              <a:cs typeface="Calibri" panose="020F0502020204030204" pitchFamily="34" charset="0"/>
            </a:rPr>
            <a:t>trial design</a:t>
          </a:r>
          <a:endParaRPr lang="en-US" sz="2400" kern="1200" dirty="0">
            <a:cs typeface="Calibri" panose="020F0502020204030204" pitchFamily="34" charset="0"/>
          </a:endParaRPr>
        </a:p>
      </dsp:txBody>
      <dsp:txXfrm rot="10800000">
        <a:off x="2527257" y="1545786"/>
        <a:ext cx="7337374" cy="1206319"/>
      </dsp:txXfrm>
    </dsp:sp>
    <dsp:sp modelId="{3E7F5405-4568-7C40-B4A5-F30CEED4E984}">
      <dsp:nvSpPr>
        <dsp:cNvPr id="0" name=""/>
        <dsp:cNvSpPr/>
      </dsp:nvSpPr>
      <dsp:spPr>
        <a:xfrm>
          <a:off x="1622517" y="1545786"/>
          <a:ext cx="1206319" cy="12063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EF74D28-0E60-B046-9564-737CB6B7B1F0}">
      <dsp:nvSpPr>
        <dsp:cNvPr id="0" name=""/>
        <dsp:cNvSpPr/>
      </dsp:nvSpPr>
      <dsp:spPr>
        <a:xfrm rot="10800000">
          <a:off x="2225677" y="3088927"/>
          <a:ext cx="7638954" cy="1206319"/>
        </a:xfrm>
        <a:prstGeom prst="homePlate">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effectLst/>
              <a:cs typeface="Calibri" panose="020F0502020204030204" pitchFamily="34" charset="0"/>
            </a:rPr>
            <a:t>To highlight the </a:t>
          </a:r>
          <a:r>
            <a:rPr lang="en-US" sz="2400" b="0" i="0" u="sng" kern="1200" dirty="0">
              <a:effectLst/>
              <a:cs typeface="Calibri" panose="020F0502020204030204" pitchFamily="34" charset="0"/>
            </a:rPr>
            <a:t>changes </a:t>
          </a:r>
          <a:r>
            <a:rPr lang="en-US" sz="2400" b="0" i="0" kern="1200" dirty="0">
              <a:effectLst/>
              <a:cs typeface="Calibri" panose="020F0502020204030204" pitchFamily="34" charset="0"/>
            </a:rPr>
            <a:t>in early phase drug development</a:t>
          </a:r>
        </a:p>
      </dsp:txBody>
      <dsp:txXfrm rot="10800000">
        <a:off x="2527257" y="3088927"/>
        <a:ext cx="7337374" cy="1206319"/>
      </dsp:txXfrm>
    </dsp:sp>
    <dsp:sp modelId="{8FEBF23F-432F-704F-A7CB-BF444CAE4359}">
      <dsp:nvSpPr>
        <dsp:cNvPr id="0" name=""/>
        <dsp:cNvSpPr/>
      </dsp:nvSpPr>
      <dsp:spPr>
        <a:xfrm>
          <a:off x="1622517" y="3088927"/>
          <a:ext cx="1206319" cy="12063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CAA3DC-C9E7-7D46-8145-D4ECFF13F9F3}">
      <dsp:nvSpPr>
        <dsp:cNvPr id="0" name=""/>
        <dsp:cNvSpPr/>
      </dsp:nvSpPr>
      <dsp:spPr>
        <a:xfrm rot="10800000">
          <a:off x="2439136" y="767"/>
          <a:ext cx="8808656" cy="881658"/>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878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Toxicity that is </a:t>
          </a:r>
          <a:r>
            <a:rPr lang="en-US" sz="2400" u="sng" kern="1200" dirty="0"/>
            <a:t>considered unacceptable </a:t>
          </a:r>
          <a:r>
            <a:rPr lang="en-US" sz="2400" kern="1200" dirty="0"/>
            <a:t>(due to severity and/or irreversibility) and limits further dose escalation</a:t>
          </a:r>
        </a:p>
      </dsp:txBody>
      <dsp:txXfrm rot="10800000">
        <a:off x="2659550" y="767"/>
        <a:ext cx="8588242" cy="881658"/>
      </dsp:txXfrm>
    </dsp:sp>
    <dsp:sp modelId="{9A4ED77A-F24C-4743-9D4B-80C782B1424B}">
      <dsp:nvSpPr>
        <dsp:cNvPr id="0" name=""/>
        <dsp:cNvSpPr/>
      </dsp:nvSpPr>
      <dsp:spPr>
        <a:xfrm>
          <a:off x="1998307" y="767"/>
          <a:ext cx="881658" cy="881658"/>
        </a:xfrm>
        <a:prstGeom prst="ellipse">
          <a:avLst/>
        </a:prstGeom>
        <a:blipFill>
          <a:blip xmlns:r="http://schemas.openxmlformats.org/officeDocument/2006/relationships" r:embed="rId1">
            <a:duotone>
              <a:schemeClr val="accent1">
                <a:shade val="45000"/>
                <a:satMod val="135000"/>
              </a:schemeClr>
              <a:prstClr val="white"/>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t="-2000" b="-2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B085DD1-583C-F04D-A1EF-D64C341915EB}">
      <dsp:nvSpPr>
        <dsp:cNvPr id="0" name=""/>
        <dsp:cNvSpPr/>
      </dsp:nvSpPr>
      <dsp:spPr>
        <a:xfrm rot="10800000">
          <a:off x="2439136" y="1102840"/>
          <a:ext cx="8808656" cy="881658"/>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878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Specified using </a:t>
          </a:r>
          <a:r>
            <a:rPr lang="en-US" sz="2400" u="sng" kern="1200" dirty="0"/>
            <a:t>standardized grading </a:t>
          </a:r>
          <a:r>
            <a:rPr lang="en-US" sz="2400" kern="1200" dirty="0"/>
            <a:t>criteria (</a:t>
          </a:r>
          <a:r>
            <a:rPr lang="en-US" sz="2400" kern="1200" dirty="0" err="1"/>
            <a:t>ie</a:t>
          </a:r>
          <a:r>
            <a:rPr lang="en-US" sz="2400" kern="1200" dirty="0"/>
            <a:t>. CTCAE)</a:t>
          </a:r>
        </a:p>
      </dsp:txBody>
      <dsp:txXfrm rot="10800000">
        <a:off x="2659550" y="1102840"/>
        <a:ext cx="8588242" cy="881658"/>
      </dsp:txXfrm>
    </dsp:sp>
    <dsp:sp modelId="{8D38B2FF-7300-8E40-AB9B-9BC354812F90}">
      <dsp:nvSpPr>
        <dsp:cNvPr id="0" name=""/>
        <dsp:cNvSpPr/>
      </dsp:nvSpPr>
      <dsp:spPr>
        <a:xfrm>
          <a:off x="1998307" y="1102840"/>
          <a:ext cx="881658" cy="881658"/>
        </a:xfrm>
        <a:prstGeom prst="ellipse">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t="-1000" b="-1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4D6F678C-9EA1-F642-8614-817B483A37D5}">
      <dsp:nvSpPr>
        <dsp:cNvPr id="0" name=""/>
        <dsp:cNvSpPr/>
      </dsp:nvSpPr>
      <dsp:spPr>
        <a:xfrm rot="10800000">
          <a:off x="2439136" y="2204913"/>
          <a:ext cx="8808656" cy="881658"/>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878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kern="1200" dirty="0"/>
            <a:t>DLT is </a:t>
          </a:r>
          <a:r>
            <a:rPr lang="en-US" sz="2400" u="sng" kern="1200" dirty="0"/>
            <a:t>defined in advance </a:t>
          </a:r>
          <a:r>
            <a:rPr lang="en-US" sz="2400" kern="1200" dirty="0"/>
            <a:t>prior to beginning the trial and is protocol-specific</a:t>
          </a:r>
        </a:p>
      </dsp:txBody>
      <dsp:txXfrm rot="10800000">
        <a:off x="2659550" y="2204913"/>
        <a:ext cx="8588242" cy="881658"/>
      </dsp:txXfrm>
    </dsp:sp>
    <dsp:sp modelId="{69C229D7-F0D7-8642-A2F4-93313A59C595}">
      <dsp:nvSpPr>
        <dsp:cNvPr id="0" name=""/>
        <dsp:cNvSpPr/>
      </dsp:nvSpPr>
      <dsp:spPr>
        <a:xfrm>
          <a:off x="1998307" y="2204913"/>
          <a:ext cx="881658" cy="881658"/>
        </a:xfrm>
        <a:prstGeom prst="ellipse">
          <a:avLst/>
        </a:prstGeom>
        <a:blipFill>
          <a:blip xmlns:r="http://schemas.openxmlformats.org/officeDocument/2006/relationships" r:embed="rId4">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8800"/>
                    </a14:imgEffect>
                  </a14:imgLayer>
                </a14:imgProps>
              </a:ext>
              <a:ext uri="{28A0092B-C50C-407E-A947-70E740481C1C}">
                <a14:useLocalDpi xmlns:a14="http://schemas.microsoft.com/office/drawing/2010/main" val="0"/>
              </a:ext>
            </a:extLst>
          </a:blip>
          <a:srcRect/>
          <a:stretch>
            <a:fillRect l="-9000" r="-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B02A0C9F-6D4D-9A40-BACA-0B2F4709BAAF}">
      <dsp:nvSpPr>
        <dsp:cNvPr id="0" name=""/>
        <dsp:cNvSpPr/>
      </dsp:nvSpPr>
      <dsp:spPr>
        <a:xfrm rot="10800000">
          <a:off x="2439136" y="3306986"/>
          <a:ext cx="8808656" cy="881658"/>
        </a:xfrm>
        <a:prstGeom prst="homePlat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88787" tIns="91440" rIns="170688" bIns="91440" numCol="1" spcCol="1270" anchor="ctr" anchorCtr="0">
          <a:noAutofit/>
        </a:bodyPr>
        <a:lstStyle/>
        <a:p>
          <a:pPr marL="0" lvl="0" indent="0" algn="l" defTabSz="1066800">
            <a:lnSpc>
              <a:spcPct val="90000"/>
            </a:lnSpc>
            <a:spcBef>
              <a:spcPct val="0"/>
            </a:spcBef>
            <a:spcAft>
              <a:spcPct val="35000"/>
            </a:spcAft>
            <a:buNone/>
          </a:pPr>
          <a:r>
            <a:rPr lang="en-US" sz="2400" u="none" kern="1200" dirty="0"/>
            <a:t>Typically</a:t>
          </a:r>
          <a:r>
            <a:rPr lang="en-US" sz="2400" kern="1200" dirty="0"/>
            <a:t> defined based on toxicity seen in the first cycle (</a:t>
          </a:r>
          <a:r>
            <a:rPr lang="en-US" sz="2400" u="sng" kern="1200" dirty="0"/>
            <a:t>DLT period</a:t>
          </a:r>
          <a:r>
            <a:rPr lang="en-US" sz="2400" kern="1200" dirty="0"/>
            <a:t>)</a:t>
          </a:r>
        </a:p>
      </dsp:txBody>
      <dsp:txXfrm rot="10800000">
        <a:off x="2659550" y="3306986"/>
        <a:ext cx="8588242" cy="881658"/>
      </dsp:txXfrm>
    </dsp:sp>
    <dsp:sp modelId="{33F042CD-0961-5D45-8AF3-F48451272422}">
      <dsp:nvSpPr>
        <dsp:cNvPr id="0" name=""/>
        <dsp:cNvSpPr/>
      </dsp:nvSpPr>
      <dsp:spPr>
        <a:xfrm>
          <a:off x="1998307" y="3306986"/>
          <a:ext cx="881658" cy="881658"/>
        </a:xfrm>
        <a:prstGeom prst="ellipse">
          <a:avLst/>
        </a:prstGeom>
        <a:blipFill>
          <a:blip xmlns:r="http://schemas.openxmlformats.org/officeDocument/2006/relationships"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l="-3000" r="-3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2BF76-8808-204E-B6CF-23EA1B42A3D0}">
      <dsp:nvSpPr>
        <dsp:cNvPr id="0" name=""/>
        <dsp:cNvSpPr/>
      </dsp:nvSpPr>
      <dsp:spPr>
        <a:xfrm rot="5400000">
          <a:off x="225842" y="835195"/>
          <a:ext cx="677992" cy="1128165"/>
        </a:xfrm>
        <a:prstGeom prst="corner">
          <a:avLst>
            <a:gd name="adj1" fmla="val 16120"/>
            <a:gd name="adj2" fmla="val 16110"/>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DCF18-FDB8-434E-A233-9F511DF0AD33}">
      <dsp:nvSpPr>
        <dsp:cNvPr id="0" name=""/>
        <dsp:cNvSpPr/>
      </dsp:nvSpPr>
      <dsp:spPr>
        <a:xfrm>
          <a:off x="112668" y="1172273"/>
          <a:ext cx="1018513" cy="89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DL1</a:t>
          </a:r>
        </a:p>
      </dsp:txBody>
      <dsp:txXfrm>
        <a:off x="112668" y="1172273"/>
        <a:ext cx="1018513" cy="892786"/>
      </dsp:txXfrm>
    </dsp:sp>
    <dsp:sp modelId="{BC503EE4-B937-3E47-8F7E-DB771CBC4472}">
      <dsp:nvSpPr>
        <dsp:cNvPr id="0" name=""/>
        <dsp:cNvSpPr/>
      </dsp:nvSpPr>
      <dsp:spPr>
        <a:xfrm>
          <a:off x="939009" y="752138"/>
          <a:ext cx="192172" cy="192172"/>
        </a:xfrm>
        <a:prstGeom prst="triangle">
          <a:avLst>
            <a:gd name="adj" fmla="val 100000"/>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E461C3-F4B3-064D-91FE-6C0C820256F0}">
      <dsp:nvSpPr>
        <dsp:cNvPr id="0" name=""/>
        <dsp:cNvSpPr/>
      </dsp:nvSpPr>
      <dsp:spPr>
        <a:xfrm rot="5400000">
          <a:off x="1472702" y="526658"/>
          <a:ext cx="677992" cy="1128165"/>
        </a:xfrm>
        <a:prstGeom prst="corner">
          <a:avLst>
            <a:gd name="adj1" fmla="val 16120"/>
            <a:gd name="adj2" fmla="val 16110"/>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0DE13E-3E00-AF48-8064-D8926D465519}">
      <dsp:nvSpPr>
        <dsp:cNvPr id="0" name=""/>
        <dsp:cNvSpPr/>
      </dsp:nvSpPr>
      <dsp:spPr>
        <a:xfrm>
          <a:off x="1359528" y="863737"/>
          <a:ext cx="1018513" cy="89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DL2</a:t>
          </a:r>
        </a:p>
      </dsp:txBody>
      <dsp:txXfrm>
        <a:off x="1359528" y="863737"/>
        <a:ext cx="1018513" cy="892786"/>
      </dsp:txXfrm>
    </dsp:sp>
    <dsp:sp modelId="{C5EB7AA0-41F4-A543-AA71-C9C0F6742EF2}">
      <dsp:nvSpPr>
        <dsp:cNvPr id="0" name=""/>
        <dsp:cNvSpPr/>
      </dsp:nvSpPr>
      <dsp:spPr>
        <a:xfrm>
          <a:off x="2185869" y="443602"/>
          <a:ext cx="192172" cy="192172"/>
        </a:xfrm>
        <a:prstGeom prst="triangle">
          <a:avLst>
            <a:gd name="adj" fmla="val 100000"/>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4DF3E1-E2CA-F247-A586-4BA9E8F2F218}">
      <dsp:nvSpPr>
        <dsp:cNvPr id="0" name=""/>
        <dsp:cNvSpPr/>
      </dsp:nvSpPr>
      <dsp:spPr>
        <a:xfrm rot="5400000">
          <a:off x="2719561" y="218122"/>
          <a:ext cx="677992" cy="1128165"/>
        </a:xfrm>
        <a:prstGeom prst="corner">
          <a:avLst>
            <a:gd name="adj1" fmla="val 16120"/>
            <a:gd name="adj2" fmla="val 16110"/>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B5CA10-9C23-154B-89D9-84AC93226137}">
      <dsp:nvSpPr>
        <dsp:cNvPr id="0" name=""/>
        <dsp:cNvSpPr/>
      </dsp:nvSpPr>
      <dsp:spPr>
        <a:xfrm>
          <a:off x="2606387" y="555200"/>
          <a:ext cx="1018513" cy="89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en-US" sz="3400" kern="1200" dirty="0"/>
            <a:t>DL3</a:t>
          </a:r>
        </a:p>
      </dsp:txBody>
      <dsp:txXfrm>
        <a:off x="2606387" y="555200"/>
        <a:ext cx="1018513" cy="8927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C469B-69AE-BF4C-88B9-3A857406539D}">
      <dsp:nvSpPr>
        <dsp:cNvPr id="0" name=""/>
        <dsp:cNvSpPr/>
      </dsp:nvSpPr>
      <dsp:spPr>
        <a:xfrm rot="10800000">
          <a:off x="2225677" y="2645"/>
          <a:ext cx="7638954" cy="1206319"/>
        </a:xfrm>
        <a:prstGeom prst="homePlate">
          <a:avLst/>
        </a:prstGeom>
        <a:solidFill>
          <a:schemeClr val="bg1">
            <a:lumMod val="65000"/>
          </a:schemeClr>
        </a:solidFill>
        <a:ln w="1905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solidFill>
                <a:schemeClr val="bg1">
                  <a:lumMod val="50000"/>
                </a:schemeClr>
              </a:solidFill>
              <a:effectLst/>
              <a:cs typeface="Calibri" panose="020F0502020204030204" pitchFamily="34" charset="0"/>
            </a:rPr>
            <a:t>To describe the </a:t>
          </a:r>
          <a:r>
            <a:rPr lang="en-US" sz="2400" b="0" i="0" u="sng" kern="1200" dirty="0">
              <a:solidFill>
                <a:schemeClr val="bg1">
                  <a:lumMod val="50000"/>
                </a:schemeClr>
              </a:solidFill>
              <a:effectLst/>
              <a:cs typeface="Calibri" panose="020F0502020204030204" pitchFamily="34" charset="0"/>
            </a:rPr>
            <a:t>pre-clinical data </a:t>
          </a:r>
          <a:r>
            <a:rPr lang="en-US" sz="2400" b="0" i="0" kern="1200" dirty="0">
              <a:solidFill>
                <a:schemeClr val="bg1">
                  <a:lumMod val="50000"/>
                </a:schemeClr>
              </a:solidFill>
              <a:effectLst/>
              <a:cs typeface="Calibri" panose="020F0502020204030204" pitchFamily="34" charset="0"/>
            </a:rPr>
            <a:t>required to support the development of novel treatments into human trials</a:t>
          </a:r>
          <a:endParaRPr lang="en-US" sz="2400" kern="1200" dirty="0">
            <a:solidFill>
              <a:schemeClr val="bg1">
                <a:lumMod val="50000"/>
              </a:schemeClr>
            </a:solidFill>
            <a:cs typeface="Calibri" panose="020F0502020204030204" pitchFamily="34" charset="0"/>
          </a:endParaRPr>
        </a:p>
      </dsp:txBody>
      <dsp:txXfrm rot="10800000">
        <a:off x="2527257" y="2645"/>
        <a:ext cx="7337374" cy="1206319"/>
      </dsp:txXfrm>
    </dsp:sp>
    <dsp:sp modelId="{161309C0-9BDC-9948-8067-6E6BE4B3E36C}">
      <dsp:nvSpPr>
        <dsp:cNvPr id="0" name=""/>
        <dsp:cNvSpPr/>
      </dsp:nvSpPr>
      <dsp:spPr>
        <a:xfrm>
          <a:off x="1622517" y="2645"/>
          <a:ext cx="1206319" cy="12063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63127A-1A1B-1841-8CB7-70CCFC8FDBA7}">
      <dsp:nvSpPr>
        <dsp:cNvPr id="0" name=""/>
        <dsp:cNvSpPr/>
      </dsp:nvSpPr>
      <dsp:spPr>
        <a:xfrm rot="10800000">
          <a:off x="2225677" y="1545786"/>
          <a:ext cx="7638954" cy="1206319"/>
        </a:xfrm>
        <a:prstGeom prst="homePlate">
          <a:avLst/>
        </a:prstGeom>
        <a:solidFill>
          <a:schemeClr val="bg1">
            <a:lumMod val="65000"/>
          </a:schemeClr>
        </a:solidFill>
        <a:ln w="19050" cap="flat" cmpd="sng" algn="ctr">
          <a:solidFill>
            <a:schemeClr val="bg1">
              <a:lumMod val="6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solidFill>
                <a:schemeClr val="bg1">
                  <a:lumMod val="50000"/>
                </a:schemeClr>
              </a:solidFill>
              <a:effectLst/>
              <a:cs typeface="Calibri" panose="020F0502020204030204" pitchFamily="34" charset="0"/>
            </a:rPr>
            <a:t>To discuss the </a:t>
          </a:r>
          <a:r>
            <a:rPr lang="en-US" sz="2400" b="0" i="0" u="sng" kern="1200" dirty="0">
              <a:solidFill>
                <a:schemeClr val="bg1">
                  <a:lumMod val="50000"/>
                </a:schemeClr>
              </a:solidFill>
              <a:effectLst/>
              <a:cs typeface="Calibri" panose="020F0502020204030204" pitchFamily="34" charset="0"/>
            </a:rPr>
            <a:t>fundamentals of phase I </a:t>
          </a:r>
          <a:r>
            <a:rPr lang="en-US" sz="2400" b="0" i="0" kern="1200" dirty="0">
              <a:solidFill>
                <a:schemeClr val="bg1">
                  <a:lumMod val="50000"/>
                </a:schemeClr>
              </a:solidFill>
              <a:effectLst/>
              <a:cs typeface="Calibri" panose="020F0502020204030204" pitchFamily="34" charset="0"/>
            </a:rPr>
            <a:t>trial design</a:t>
          </a:r>
          <a:endParaRPr lang="en-US" sz="2400" kern="1200" dirty="0">
            <a:solidFill>
              <a:schemeClr val="bg1">
                <a:lumMod val="50000"/>
              </a:schemeClr>
            </a:solidFill>
            <a:cs typeface="Calibri" panose="020F0502020204030204" pitchFamily="34" charset="0"/>
          </a:endParaRPr>
        </a:p>
      </dsp:txBody>
      <dsp:txXfrm rot="10800000">
        <a:off x="2527257" y="1545786"/>
        <a:ext cx="7337374" cy="1206319"/>
      </dsp:txXfrm>
    </dsp:sp>
    <dsp:sp modelId="{3E7F5405-4568-7C40-B4A5-F30CEED4E984}">
      <dsp:nvSpPr>
        <dsp:cNvPr id="0" name=""/>
        <dsp:cNvSpPr/>
      </dsp:nvSpPr>
      <dsp:spPr>
        <a:xfrm>
          <a:off x="1622517" y="1545786"/>
          <a:ext cx="1206319" cy="12063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F74D28-0E60-B046-9564-737CB6B7B1F0}">
      <dsp:nvSpPr>
        <dsp:cNvPr id="0" name=""/>
        <dsp:cNvSpPr/>
      </dsp:nvSpPr>
      <dsp:spPr>
        <a:xfrm rot="10800000">
          <a:off x="2225677" y="3088927"/>
          <a:ext cx="7638954" cy="1206319"/>
        </a:xfrm>
        <a:prstGeom prst="homePlate">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effectLst/>
              <a:cs typeface="Calibri" panose="020F0502020204030204" pitchFamily="34" charset="0"/>
            </a:rPr>
            <a:t>To highlight the </a:t>
          </a:r>
          <a:r>
            <a:rPr lang="en-US" sz="2400" b="0" i="0" u="sng" kern="1200" dirty="0">
              <a:effectLst/>
              <a:cs typeface="Calibri" panose="020F0502020204030204" pitchFamily="34" charset="0"/>
            </a:rPr>
            <a:t>changes </a:t>
          </a:r>
          <a:r>
            <a:rPr lang="en-US" sz="2400" b="0" i="0" kern="1200" dirty="0">
              <a:effectLst/>
              <a:cs typeface="Calibri" panose="020F0502020204030204" pitchFamily="34" charset="0"/>
            </a:rPr>
            <a:t>in early phase drug development</a:t>
          </a:r>
        </a:p>
      </dsp:txBody>
      <dsp:txXfrm rot="10800000">
        <a:off x="2527257" y="3088927"/>
        <a:ext cx="7337374" cy="1206319"/>
      </dsp:txXfrm>
    </dsp:sp>
    <dsp:sp modelId="{8FEBF23F-432F-704F-A7CB-BF444CAE4359}">
      <dsp:nvSpPr>
        <dsp:cNvPr id="0" name=""/>
        <dsp:cNvSpPr/>
      </dsp:nvSpPr>
      <dsp:spPr>
        <a:xfrm>
          <a:off x="1622517" y="3088927"/>
          <a:ext cx="1206319" cy="12063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EA9228-43D1-B249-A51D-0E543DA06437}">
      <dsp:nvSpPr>
        <dsp:cNvPr id="0" name=""/>
        <dsp:cNvSpPr/>
      </dsp:nvSpPr>
      <dsp:spPr>
        <a:xfrm>
          <a:off x="1261" y="1627487"/>
          <a:ext cx="2460024" cy="2460024"/>
        </a:xfrm>
        <a:prstGeom prst="ellipse">
          <a:avLst/>
        </a:prstGeom>
        <a:solidFill>
          <a:schemeClr val="accent3">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5383" tIns="24130" rIns="135383" bIns="24130" numCol="1" spcCol="1270" anchor="ctr" anchorCtr="0">
          <a:noAutofit/>
        </a:bodyPr>
        <a:lstStyle/>
        <a:p>
          <a:pPr marL="0" lvl="0" indent="0" algn="ctr" defTabSz="844550">
            <a:lnSpc>
              <a:spcPct val="90000"/>
            </a:lnSpc>
            <a:spcBef>
              <a:spcPct val="0"/>
            </a:spcBef>
            <a:spcAft>
              <a:spcPct val="35000"/>
            </a:spcAft>
            <a:buNone/>
          </a:pPr>
          <a:r>
            <a:rPr lang="en-US" sz="1900" kern="1200" dirty="0"/>
            <a:t>Increased Knowledge of molecular biology</a:t>
          </a:r>
        </a:p>
      </dsp:txBody>
      <dsp:txXfrm>
        <a:off x="361523" y="1987749"/>
        <a:ext cx="1739500" cy="1739500"/>
      </dsp:txXfrm>
    </dsp:sp>
    <dsp:sp modelId="{71F25B3D-ECAC-8F41-8D15-861CEC15CB96}">
      <dsp:nvSpPr>
        <dsp:cNvPr id="0" name=""/>
        <dsp:cNvSpPr/>
      </dsp:nvSpPr>
      <dsp:spPr>
        <a:xfrm>
          <a:off x="1969280" y="1627487"/>
          <a:ext cx="2460024" cy="2460024"/>
        </a:xfrm>
        <a:prstGeom prst="ellipse">
          <a:avLst/>
        </a:prstGeom>
        <a:solidFill>
          <a:schemeClr val="accent3">
            <a:shade val="80000"/>
            <a:alpha val="50000"/>
            <a:hueOff val="109"/>
            <a:satOff val="-325"/>
            <a:lumOff val="696"/>
            <a:alphaOff val="7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5383" tIns="24130" rIns="135383" bIns="24130" numCol="1" spcCol="1270" anchor="ctr" anchorCtr="0">
          <a:noAutofit/>
        </a:bodyPr>
        <a:lstStyle/>
        <a:p>
          <a:pPr marL="0" lvl="0" indent="0" algn="ctr" defTabSz="844550">
            <a:lnSpc>
              <a:spcPct val="90000"/>
            </a:lnSpc>
            <a:spcBef>
              <a:spcPct val="0"/>
            </a:spcBef>
            <a:spcAft>
              <a:spcPct val="35000"/>
            </a:spcAft>
            <a:buNone/>
          </a:pPr>
          <a:r>
            <a:rPr lang="en-US" sz="1900" kern="1200" dirty="0"/>
            <a:t>Rapidly advancing technology</a:t>
          </a:r>
        </a:p>
      </dsp:txBody>
      <dsp:txXfrm>
        <a:off x="2329542" y="1987749"/>
        <a:ext cx="1739500" cy="1739500"/>
      </dsp:txXfrm>
    </dsp:sp>
    <dsp:sp modelId="{4CDF0F33-930F-B745-BC55-32F1F3D17F6B}">
      <dsp:nvSpPr>
        <dsp:cNvPr id="0" name=""/>
        <dsp:cNvSpPr/>
      </dsp:nvSpPr>
      <dsp:spPr>
        <a:xfrm>
          <a:off x="3937300" y="1627487"/>
          <a:ext cx="2460024" cy="2460024"/>
        </a:xfrm>
        <a:prstGeom prst="ellipse">
          <a:avLst/>
        </a:prstGeom>
        <a:solidFill>
          <a:schemeClr val="accent3">
            <a:shade val="80000"/>
            <a:alpha val="50000"/>
            <a:hueOff val="219"/>
            <a:satOff val="-651"/>
            <a:lumOff val="1393"/>
            <a:alphaOff val="15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5383" tIns="24130" rIns="135383" bIns="24130" numCol="1" spcCol="1270" anchor="ctr" anchorCtr="0">
          <a:noAutofit/>
        </a:bodyPr>
        <a:lstStyle/>
        <a:p>
          <a:pPr marL="0" lvl="0" indent="0" algn="ctr" defTabSz="844550">
            <a:lnSpc>
              <a:spcPct val="90000"/>
            </a:lnSpc>
            <a:spcBef>
              <a:spcPct val="0"/>
            </a:spcBef>
            <a:spcAft>
              <a:spcPct val="35000"/>
            </a:spcAft>
            <a:buNone/>
          </a:pPr>
          <a:r>
            <a:rPr lang="en-US" sz="1900" kern="1200" dirty="0"/>
            <a:t>Patient &amp; infrastructure resources are limited</a:t>
          </a:r>
        </a:p>
      </dsp:txBody>
      <dsp:txXfrm>
        <a:off x="4297562" y="1987749"/>
        <a:ext cx="1739500" cy="1739500"/>
      </dsp:txXfrm>
    </dsp:sp>
    <dsp:sp modelId="{D95C866E-66AA-E047-AF07-AD5167ED66D0}">
      <dsp:nvSpPr>
        <dsp:cNvPr id="0" name=""/>
        <dsp:cNvSpPr/>
      </dsp:nvSpPr>
      <dsp:spPr>
        <a:xfrm>
          <a:off x="5905319" y="1627487"/>
          <a:ext cx="2460024" cy="2460024"/>
        </a:xfrm>
        <a:prstGeom prst="ellipse">
          <a:avLst/>
        </a:prstGeom>
        <a:solidFill>
          <a:schemeClr val="accent3">
            <a:shade val="80000"/>
            <a:alpha val="50000"/>
            <a:hueOff val="328"/>
            <a:satOff val="-976"/>
            <a:lumOff val="2089"/>
            <a:alphaOff val="225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5383" tIns="24130" rIns="135383" bIns="24130" numCol="1" spcCol="1270" anchor="ctr" anchorCtr="0">
          <a:noAutofit/>
        </a:bodyPr>
        <a:lstStyle/>
        <a:p>
          <a:pPr marL="0" lvl="0" indent="0" algn="ctr" defTabSz="844550">
            <a:lnSpc>
              <a:spcPct val="90000"/>
            </a:lnSpc>
            <a:spcBef>
              <a:spcPct val="0"/>
            </a:spcBef>
            <a:spcAft>
              <a:spcPct val="35000"/>
            </a:spcAft>
            <a:buNone/>
          </a:pPr>
          <a:r>
            <a:rPr lang="en-US" sz="1900" kern="1200"/>
            <a:t>Accelerated regulatory approval for compelling results</a:t>
          </a:r>
          <a:endParaRPr lang="en-US" sz="1900" kern="1200" dirty="0"/>
        </a:p>
      </dsp:txBody>
      <dsp:txXfrm>
        <a:off x="6265581" y="1987749"/>
        <a:ext cx="1739500" cy="1739500"/>
      </dsp:txXfrm>
    </dsp:sp>
    <dsp:sp modelId="{05EEF53E-F965-504F-8AD4-67400A468E68}">
      <dsp:nvSpPr>
        <dsp:cNvPr id="0" name=""/>
        <dsp:cNvSpPr/>
      </dsp:nvSpPr>
      <dsp:spPr>
        <a:xfrm>
          <a:off x="7873339" y="1627487"/>
          <a:ext cx="2460024" cy="2460024"/>
        </a:xfrm>
        <a:prstGeom prst="ellipse">
          <a:avLst/>
        </a:prstGeom>
        <a:solidFill>
          <a:schemeClr val="accent3">
            <a:shade val="80000"/>
            <a:alpha val="50000"/>
            <a:hueOff val="438"/>
            <a:satOff val="-1302"/>
            <a:lumOff val="2785"/>
            <a:alphaOff val="3000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35383" tIns="24130" rIns="135383" bIns="24130" numCol="1" spcCol="1270" anchor="ctr" anchorCtr="0">
          <a:noAutofit/>
        </a:bodyPr>
        <a:lstStyle/>
        <a:p>
          <a:pPr marL="0" lvl="0" indent="0" algn="ctr" defTabSz="844550">
            <a:lnSpc>
              <a:spcPct val="90000"/>
            </a:lnSpc>
            <a:spcBef>
              <a:spcPct val="0"/>
            </a:spcBef>
            <a:spcAft>
              <a:spcPct val="35000"/>
            </a:spcAft>
            <a:buNone/>
          </a:pPr>
          <a:r>
            <a:rPr lang="en-US" sz="1900" kern="1200" dirty="0"/>
            <a:t>Bring more active compounds in clinic </a:t>
          </a:r>
        </a:p>
      </dsp:txBody>
      <dsp:txXfrm>
        <a:off x="8233601" y="1987749"/>
        <a:ext cx="1739500" cy="173950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7C69BC-3809-6547-B6D3-E6A0D54FF166}">
      <dsp:nvSpPr>
        <dsp:cNvPr id="0" name=""/>
        <dsp:cNvSpPr/>
      </dsp:nvSpPr>
      <dsp:spPr>
        <a:xfrm>
          <a:off x="3869" y="0"/>
          <a:ext cx="2321814" cy="2145792"/>
        </a:xfrm>
        <a:prstGeom prst="upArrow">
          <a:avLst/>
        </a:prstGeom>
        <a:solidFill>
          <a:schemeClr val="accent3">
            <a:shade val="8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D71446E-8A6E-1B4F-A1DD-3ED596558E3D}">
      <dsp:nvSpPr>
        <dsp:cNvPr id="0" name=""/>
        <dsp:cNvSpPr/>
      </dsp:nvSpPr>
      <dsp:spPr>
        <a:xfrm>
          <a:off x="2395338" y="0"/>
          <a:ext cx="3940048" cy="214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Overall sample size</a:t>
          </a:r>
        </a:p>
        <a:p>
          <a:pPr marL="0" lvl="0" indent="0" algn="l" defTabSz="933450">
            <a:lnSpc>
              <a:spcPct val="90000"/>
            </a:lnSpc>
            <a:spcBef>
              <a:spcPct val="0"/>
            </a:spcBef>
            <a:spcAft>
              <a:spcPct val="35000"/>
            </a:spcAft>
            <a:buNone/>
          </a:pPr>
          <a:r>
            <a:rPr lang="en-US" sz="2100" kern="1200" dirty="0"/>
            <a:t>Number of sites </a:t>
          </a:r>
        </a:p>
        <a:p>
          <a:pPr marL="0" lvl="0" indent="0" algn="l" defTabSz="933450">
            <a:lnSpc>
              <a:spcPct val="90000"/>
            </a:lnSpc>
            <a:spcBef>
              <a:spcPct val="0"/>
            </a:spcBef>
            <a:spcAft>
              <a:spcPct val="35000"/>
            </a:spcAft>
            <a:buNone/>
          </a:pPr>
          <a:r>
            <a:rPr lang="en-US" sz="2100" kern="1200" dirty="0"/>
            <a:t>Trial complexity</a:t>
          </a:r>
        </a:p>
        <a:p>
          <a:pPr marL="0" lvl="0" indent="0" algn="l" defTabSz="933450">
            <a:lnSpc>
              <a:spcPct val="90000"/>
            </a:lnSpc>
            <a:spcBef>
              <a:spcPct val="0"/>
            </a:spcBef>
            <a:spcAft>
              <a:spcPct val="35000"/>
            </a:spcAft>
            <a:buNone/>
          </a:pPr>
          <a:r>
            <a:rPr lang="en-US" sz="2100" kern="1200" dirty="0"/>
            <a:t>Trial duration</a:t>
          </a:r>
        </a:p>
        <a:p>
          <a:pPr marL="0" lvl="0" indent="0" algn="l" defTabSz="933450">
            <a:lnSpc>
              <a:spcPct val="90000"/>
            </a:lnSpc>
            <a:spcBef>
              <a:spcPct val="0"/>
            </a:spcBef>
            <a:spcAft>
              <a:spcPct val="35000"/>
            </a:spcAft>
            <a:buNone/>
          </a:pPr>
          <a:r>
            <a:rPr lang="en-US" sz="2100" kern="1200" dirty="0"/>
            <a:t>Costs to conduct the trials</a:t>
          </a:r>
        </a:p>
      </dsp:txBody>
      <dsp:txXfrm>
        <a:off x="2395338" y="0"/>
        <a:ext cx="3940048" cy="2145792"/>
      </dsp:txXfrm>
    </dsp:sp>
    <dsp:sp modelId="{90265BA8-8BD5-264A-894C-652555C9BEB1}">
      <dsp:nvSpPr>
        <dsp:cNvPr id="0" name=""/>
        <dsp:cNvSpPr/>
      </dsp:nvSpPr>
      <dsp:spPr>
        <a:xfrm>
          <a:off x="1320779" y="2593186"/>
          <a:ext cx="1081083" cy="1608635"/>
        </a:xfrm>
        <a:prstGeom prst="downArrow">
          <a:avLst/>
        </a:prstGeom>
        <a:solidFill>
          <a:schemeClr val="accent3">
            <a:shade val="80000"/>
            <a:hueOff val="-257998"/>
            <a:satOff val="-52986"/>
            <a:lumOff val="3976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44941DF-A7E1-1940-89D1-A5D3B0DBD765}">
      <dsp:nvSpPr>
        <dsp:cNvPr id="0" name=""/>
        <dsp:cNvSpPr/>
      </dsp:nvSpPr>
      <dsp:spPr>
        <a:xfrm>
          <a:off x="2431490" y="2324608"/>
          <a:ext cx="3940048" cy="21457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0" rIns="149352" bIns="149352" numCol="1" spcCol="1270" anchor="ctr" anchorCtr="0">
          <a:noAutofit/>
        </a:bodyPr>
        <a:lstStyle/>
        <a:p>
          <a:pPr marL="0" lvl="0" indent="0" algn="l" defTabSz="933450">
            <a:lnSpc>
              <a:spcPct val="90000"/>
            </a:lnSpc>
            <a:spcBef>
              <a:spcPct val="0"/>
            </a:spcBef>
            <a:spcAft>
              <a:spcPct val="35000"/>
            </a:spcAft>
            <a:buNone/>
          </a:pPr>
          <a:r>
            <a:rPr lang="en-US" sz="2100" kern="1200" dirty="0"/>
            <a:t>Recruitment per site</a:t>
          </a:r>
        </a:p>
      </dsp:txBody>
      <dsp:txXfrm>
        <a:off x="2431490" y="2324608"/>
        <a:ext cx="3940048" cy="214579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CD4E76-79E7-574B-BE7D-E302EE43CB68}">
      <dsp:nvSpPr>
        <dsp:cNvPr id="0" name=""/>
        <dsp:cNvSpPr/>
      </dsp:nvSpPr>
      <dsp:spPr>
        <a:xfrm>
          <a:off x="0" y="208065"/>
          <a:ext cx="10960099" cy="752374"/>
        </a:xfrm>
        <a:prstGeom prst="roundRect">
          <a:avLst>
            <a:gd name="adj" fmla="val 10000"/>
          </a:avLst>
        </a:prstGeom>
        <a:solidFill>
          <a:schemeClr val="accent3"/>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1910" tIns="27940" rIns="41910" bIns="279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200" b="0" i="0" kern="1200" dirty="0">
              <a:solidFill>
                <a:schemeClr val="bg1"/>
              </a:solidFill>
              <a:effectLst/>
            </a:rPr>
            <a:t>Reform the dose optimization and dose selection paradigm in oncology drug development</a:t>
          </a:r>
        </a:p>
      </dsp:txBody>
      <dsp:txXfrm>
        <a:off x="22036" y="230101"/>
        <a:ext cx="10916027" cy="708302"/>
      </dsp:txXfrm>
    </dsp:sp>
    <dsp:sp modelId="{159954EE-2AA1-AC4D-A662-0598CA849A70}">
      <dsp:nvSpPr>
        <dsp:cNvPr id="0" name=""/>
        <dsp:cNvSpPr/>
      </dsp:nvSpPr>
      <dsp:spPr>
        <a:xfrm>
          <a:off x="0" y="1218517"/>
          <a:ext cx="1324835" cy="941693"/>
        </a:xfrm>
        <a:prstGeom prst="roundRect">
          <a:avLst>
            <a:gd name="adj" fmla="val 16670"/>
          </a:avLst>
        </a:prstGeom>
        <a:blipFill>
          <a:blip xmlns:r="http://schemas.openxmlformats.org/officeDocument/2006/relationships" r:embed="rId1">
            <a:duotone>
              <a:schemeClr val="accent3">
                <a:shade val="45000"/>
                <a:satMod val="135000"/>
              </a:schemeClr>
              <a:prstClr val="white"/>
            </a:duotone>
            <a:extLst>
              <a:ext uri="{28A0092B-C50C-407E-A947-70E740481C1C}">
                <a14:useLocalDpi xmlns:a14="http://schemas.microsoft.com/office/drawing/2010/main" val="0"/>
              </a:ext>
            </a:extLst>
          </a:blip>
          <a:srcRect/>
          <a:stretch>
            <a:fillRect t="-24000" b="-24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1D97B5-FF8B-744F-9331-C09B84639486}">
      <dsp:nvSpPr>
        <dsp:cNvPr id="0" name=""/>
        <dsp:cNvSpPr/>
      </dsp:nvSpPr>
      <dsp:spPr>
        <a:xfrm>
          <a:off x="1404325" y="1218517"/>
          <a:ext cx="9555774" cy="941693"/>
        </a:xfrm>
        <a:prstGeom prst="roundRect">
          <a:avLst>
            <a:gd name="adj" fmla="val 16670"/>
          </a:avLst>
        </a:prstGeom>
        <a:gradFill rotWithShape="0">
          <a:gsLst>
            <a:gs pos="0">
              <a:schemeClr val="accent3">
                <a:shade val="80000"/>
                <a:hueOff val="0"/>
                <a:satOff val="0"/>
                <a:lumOff val="0"/>
                <a:alphaOff val="0"/>
                <a:lumMod val="110000"/>
                <a:satMod val="105000"/>
                <a:tint val="67000"/>
              </a:schemeClr>
            </a:gs>
            <a:gs pos="50000">
              <a:schemeClr val="accent3">
                <a:shade val="80000"/>
                <a:hueOff val="0"/>
                <a:satOff val="0"/>
                <a:lumOff val="0"/>
                <a:alphaOff val="0"/>
                <a:lumMod val="105000"/>
                <a:satMod val="103000"/>
                <a:tint val="73000"/>
              </a:schemeClr>
            </a:gs>
            <a:gs pos="100000">
              <a:schemeClr val="accent3">
                <a:shade val="80000"/>
                <a:hueOff val="0"/>
                <a:satOff val="0"/>
                <a:lumOff val="0"/>
                <a:alphaOff val="0"/>
                <a:lumMod val="105000"/>
                <a:satMod val="109000"/>
                <a:tint val="81000"/>
              </a:schemeClr>
            </a:gs>
          </a:gsLst>
          <a:lin ang="5400000" scaled="0"/>
        </a:gradFill>
        <a:ln w="1270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i="0" u="sng" kern="1200" dirty="0">
              <a:effectLst/>
            </a:rPr>
            <a:t>Communicate expectations </a:t>
          </a:r>
          <a:r>
            <a:rPr lang="en-US" sz="1800" b="0" i="0" kern="1200" dirty="0">
              <a:effectLst/>
            </a:rPr>
            <a:t>for dose-finding and dose optimization, through Guidance, workshops, other public meetings</a:t>
          </a:r>
        </a:p>
      </dsp:txBody>
      <dsp:txXfrm>
        <a:off x="1450303" y="1264495"/>
        <a:ext cx="9463818" cy="849737"/>
      </dsp:txXfrm>
    </dsp:sp>
    <dsp:sp modelId="{3D2F1804-CC69-9A4E-8A54-E188EA50A7F9}">
      <dsp:nvSpPr>
        <dsp:cNvPr id="0" name=""/>
        <dsp:cNvSpPr/>
      </dsp:nvSpPr>
      <dsp:spPr>
        <a:xfrm>
          <a:off x="0" y="2319190"/>
          <a:ext cx="1324835" cy="1324835"/>
        </a:xfrm>
        <a:prstGeom prst="roundRect">
          <a:avLst>
            <a:gd name="adj" fmla="val 16670"/>
          </a:avLst>
        </a:prstGeom>
        <a:blipFill>
          <a:blip xmlns:r="http://schemas.openxmlformats.org/officeDocument/2006/relationships"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l="-16000" r="-16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428C0F6-9FAC-624C-80FC-6209842D9A44}">
      <dsp:nvSpPr>
        <dsp:cNvPr id="0" name=""/>
        <dsp:cNvSpPr/>
      </dsp:nvSpPr>
      <dsp:spPr>
        <a:xfrm>
          <a:off x="1404325" y="2319190"/>
          <a:ext cx="9555774" cy="1324835"/>
        </a:xfrm>
        <a:prstGeom prst="roundRect">
          <a:avLst>
            <a:gd name="adj" fmla="val 16670"/>
          </a:avLst>
        </a:prstGeom>
        <a:gradFill rotWithShape="0">
          <a:gsLst>
            <a:gs pos="0">
              <a:schemeClr val="accent3">
                <a:shade val="80000"/>
                <a:hueOff val="-128999"/>
                <a:satOff val="-26493"/>
                <a:lumOff val="19882"/>
                <a:alphaOff val="0"/>
                <a:lumMod val="110000"/>
                <a:satMod val="105000"/>
                <a:tint val="67000"/>
              </a:schemeClr>
            </a:gs>
            <a:gs pos="50000">
              <a:schemeClr val="accent3">
                <a:shade val="80000"/>
                <a:hueOff val="-128999"/>
                <a:satOff val="-26493"/>
                <a:lumOff val="19882"/>
                <a:alphaOff val="0"/>
                <a:lumMod val="105000"/>
                <a:satMod val="103000"/>
                <a:tint val="73000"/>
              </a:schemeClr>
            </a:gs>
            <a:gs pos="100000">
              <a:schemeClr val="accent3">
                <a:shade val="80000"/>
                <a:hueOff val="-128999"/>
                <a:satOff val="-26493"/>
                <a:lumOff val="19882"/>
                <a:alphaOff val="0"/>
                <a:lumMod val="105000"/>
                <a:satMod val="109000"/>
                <a:tint val="81000"/>
              </a:schemeClr>
            </a:gs>
          </a:gsLst>
          <a:lin ang="5400000" scaled="0"/>
        </a:gradFill>
        <a:ln w="1270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i="0" kern="1200" dirty="0">
              <a:effectLst/>
            </a:rPr>
            <a:t>Provide opportunities for and encourage drug developers to </a:t>
          </a:r>
          <a:r>
            <a:rPr lang="en-US" sz="1800" b="0" i="0" u="sng" kern="1200" dirty="0">
              <a:effectLst/>
            </a:rPr>
            <a:t>meet</a:t>
          </a:r>
          <a:r>
            <a:rPr lang="en-US" sz="1800" b="0" i="0" kern="1200" dirty="0">
              <a:effectLst/>
            </a:rPr>
            <a:t> with FDA Oncology Review Divisions </a:t>
          </a:r>
          <a:r>
            <a:rPr lang="en-US" sz="1800" b="0" i="0" u="sng" kern="1200" dirty="0">
              <a:effectLst/>
            </a:rPr>
            <a:t>early</a:t>
          </a:r>
          <a:r>
            <a:rPr lang="en-US" sz="1800" b="0" i="0" kern="1200" dirty="0">
              <a:effectLst/>
            </a:rPr>
            <a:t>, well before conducting trials intended for registration, to discuss dose-finding and dose optimization.</a:t>
          </a:r>
          <a:endParaRPr lang="en-US" sz="1800" kern="1200" dirty="0"/>
        </a:p>
      </dsp:txBody>
      <dsp:txXfrm>
        <a:off x="1469010" y="2383875"/>
        <a:ext cx="9426404" cy="1195465"/>
      </dsp:txXfrm>
    </dsp:sp>
    <dsp:sp modelId="{B674FF3F-7745-DF43-812B-C9D72F315F19}">
      <dsp:nvSpPr>
        <dsp:cNvPr id="0" name=""/>
        <dsp:cNvSpPr/>
      </dsp:nvSpPr>
      <dsp:spPr>
        <a:xfrm>
          <a:off x="0" y="3818122"/>
          <a:ext cx="1324835" cy="1238429"/>
        </a:xfrm>
        <a:prstGeom prst="roundRect">
          <a:avLst>
            <a:gd name="adj" fmla="val 16670"/>
          </a:avLst>
        </a:prstGeom>
        <a:blipFill>
          <a:blip xmlns:r="http://schemas.openxmlformats.org/officeDocument/2006/relationships"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l="-2000" r="-2000"/>
          </a:stretch>
        </a:blip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3BDDC92-2AF4-AF4E-A286-D718B360A5B4}">
      <dsp:nvSpPr>
        <dsp:cNvPr id="0" name=""/>
        <dsp:cNvSpPr/>
      </dsp:nvSpPr>
      <dsp:spPr>
        <a:xfrm>
          <a:off x="1404325" y="3803006"/>
          <a:ext cx="9555774" cy="1268662"/>
        </a:xfrm>
        <a:prstGeom prst="roundRect">
          <a:avLst>
            <a:gd name="adj" fmla="val 16670"/>
          </a:avLst>
        </a:prstGeom>
        <a:gradFill rotWithShape="0">
          <a:gsLst>
            <a:gs pos="0">
              <a:schemeClr val="accent3">
                <a:shade val="80000"/>
                <a:hueOff val="-257998"/>
                <a:satOff val="-52986"/>
                <a:lumOff val="39763"/>
                <a:alphaOff val="0"/>
                <a:lumMod val="110000"/>
                <a:satMod val="105000"/>
                <a:tint val="67000"/>
              </a:schemeClr>
            </a:gs>
            <a:gs pos="50000">
              <a:schemeClr val="accent3">
                <a:shade val="80000"/>
                <a:hueOff val="-257998"/>
                <a:satOff val="-52986"/>
                <a:lumOff val="39763"/>
                <a:alphaOff val="0"/>
                <a:lumMod val="105000"/>
                <a:satMod val="103000"/>
                <a:tint val="73000"/>
              </a:schemeClr>
            </a:gs>
            <a:gs pos="100000">
              <a:schemeClr val="accent3">
                <a:shade val="80000"/>
                <a:hueOff val="-257998"/>
                <a:satOff val="-52986"/>
                <a:lumOff val="39763"/>
                <a:alphaOff val="0"/>
                <a:lumMod val="105000"/>
                <a:satMod val="109000"/>
                <a:tint val="81000"/>
              </a:schemeClr>
            </a:gs>
          </a:gsLst>
          <a:lin ang="5400000" scaled="0"/>
        </a:gradFill>
        <a:ln w="1270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28016" tIns="128016" rIns="128016" bIns="128016"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800" b="0" i="0" u="sng" kern="1200" dirty="0">
              <a:effectLst/>
            </a:rPr>
            <a:t>Develop strategies for dose finding and dose optimization</a:t>
          </a:r>
          <a:r>
            <a:rPr lang="en-US" sz="1800" b="0" i="0" kern="1200" dirty="0">
              <a:effectLst/>
            </a:rPr>
            <a:t> that leverages non-clinical and clinical data in dose selection, including randomized evaluations of a range of doses in trials. Perform these studies as early and efficiently as possible in the development program to bring promising new therapies to patients.</a:t>
          </a:r>
        </a:p>
      </dsp:txBody>
      <dsp:txXfrm>
        <a:off x="1466267" y="3864948"/>
        <a:ext cx="9431890" cy="114477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F52BB-B54E-7F48-B433-1A863567C3CE}">
      <dsp:nvSpPr>
        <dsp:cNvPr id="0" name=""/>
        <dsp:cNvSpPr/>
      </dsp:nvSpPr>
      <dsp:spPr>
        <a:xfrm>
          <a:off x="0" y="0"/>
          <a:ext cx="2694781" cy="5418667"/>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a:t>Drug is poorly-tolerated at the approved recommended dosage</a:t>
          </a:r>
        </a:p>
        <a:p>
          <a:pPr marL="0" lvl="0" algn="ctr" defTabSz="2889250">
            <a:lnSpc>
              <a:spcPct val="90000"/>
            </a:lnSpc>
            <a:spcBef>
              <a:spcPct val="0"/>
            </a:spcBef>
            <a:spcAft>
              <a:spcPct val="35000"/>
            </a:spcAft>
            <a:buNone/>
          </a:pPr>
          <a:endParaRPr lang="en-US" sz="1900" kern="1200" dirty="0"/>
        </a:p>
      </dsp:txBody>
      <dsp:txXfrm>
        <a:off x="0" y="0"/>
        <a:ext cx="2694781" cy="1625600"/>
      </dsp:txXfrm>
    </dsp:sp>
    <dsp:sp modelId="{3A25738E-B81E-674A-83EA-DBE87E8C5AA8}">
      <dsp:nvSpPr>
        <dsp:cNvPr id="0" name=""/>
        <dsp:cNvSpPr/>
      </dsp:nvSpPr>
      <dsp:spPr>
        <a:xfrm>
          <a:off x="273480" y="1627187"/>
          <a:ext cx="2155825" cy="1633802"/>
        </a:xfrm>
        <a:prstGeom prst="roundRect">
          <a:avLst>
            <a:gd name="adj" fmla="val 10000"/>
          </a:avLst>
        </a:prstGeom>
        <a:gradFill rotWithShape="0">
          <a:gsLst>
            <a:gs pos="0">
              <a:schemeClr val="accent3">
                <a:shade val="80000"/>
                <a:hueOff val="0"/>
                <a:satOff val="0"/>
                <a:lumOff val="0"/>
                <a:alphaOff val="0"/>
                <a:satMod val="103000"/>
                <a:lumMod val="102000"/>
                <a:tint val="94000"/>
              </a:schemeClr>
            </a:gs>
            <a:gs pos="50000">
              <a:schemeClr val="accent3">
                <a:shade val="80000"/>
                <a:hueOff val="0"/>
                <a:satOff val="0"/>
                <a:lumOff val="0"/>
                <a:alphaOff val="0"/>
                <a:satMod val="110000"/>
                <a:lumMod val="100000"/>
                <a:shade val="100000"/>
              </a:schemeClr>
            </a:gs>
            <a:gs pos="100000">
              <a:schemeClr val="accent3">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t>Patients may stop taking a potentially effective drug</a:t>
          </a:r>
        </a:p>
        <a:p>
          <a:pPr marL="0" algn="ctr" defTabSz="2578100">
            <a:lnSpc>
              <a:spcPct val="90000"/>
            </a:lnSpc>
            <a:spcBef>
              <a:spcPct val="0"/>
            </a:spcBef>
            <a:spcAft>
              <a:spcPct val="35000"/>
            </a:spcAft>
            <a:buNone/>
          </a:pPr>
          <a:endParaRPr lang="en-US" sz="1700" kern="1200" dirty="0"/>
        </a:p>
      </dsp:txBody>
      <dsp:txXfrm>
        <a:off x="321332" y="1675039"/>
        <a:ext cx="2060121" cy="1538098"/>
      </dsp:txXfrm>
    </dsp:sp>
    <dsp:sp modelId="{B0DCAC78-2F03-D045-A82B-F14EA8565298}">
      <dsp:nvSpPr>
        <dsp:cNvPr id="0" name=""/>
        <dsp:cNvSpPr/>
      </dsp:nvSpPr>
      <dsp:spPr>
        <a:xfrm>
          <a:off x="273480" y="3512343"/>
          <a:ext cx="2155825" cy="1633802"/>
        </a:xfrm>
        <a:prstGeom prst="roundRect">
          <a:avLst>
            <a:gd name="adj" fmla="val 10000"/>
          </a:avLst>
        </a:prstGeom>
        <a:gradFill rotWithShape="0">
          <a:gsLst>
            <a:gs pos="0">
              <a:schemeClr val="accent3">
                <a:shade val="80000"/>
                <a:hueOff val="-85999"/>
                <a:satOff val="-17662"/>
                <a:lumOff val="13254"/>
                <a:alphaOff val="0"/>
                <a:satMod val="103000"/>
                <a:lumMod val="102000"/>
                <a:tint val="94000"/>
              </a:schemeClr>
            </a:gs>
            <a:gs pos="50000">
              <a:schemeClr val="accent3">
                <a:shade val="80000"/>
                <a:hueOff val="-85999"/>
                <a:satOff val="-17662"/>
                <a:lumOff val="13254"/>
                <a:alphaOff val="0"/>
                <a:satMod val="110000"/>
                <a:lumMod val="100000"/>
                <a:shade val="100000"/>
              </a:schemeClr>
            </a:gs>
            <a:gs pos="100000">
              <a:schemeClr val="accent3">
                <a:shade val="80000"/>
                <a:hueOff val="-85999"/>
                <a:satOff val="-17662"/>
                <a:lumOff val="1325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t>Patients choose to try a different drug</a:t>
          </a:r>
        </a:p>
        <a:p>
          <a:pPr marL="0" algn="ctr" defTabSz="844550">
            <a:lnSpc>
              <a:spcPct val="90000"/>
            </a:lnSpc>
            <a:spcBef>
              <a:spcPct val="0"/>
            </a:spcBef>
            <a:spcAft>
              <a:spcPct val="35000"/>
            </a:spcAft>
            <a:buNone/>
          </a:pPr>
          <a:endParaRPr lang="en-US" sz="1700" kern="1200" dirty="0"/>
        </a:p>
      </dsp:txBody>
      <dsp:txXfrm>
        <a:off x="321332" y="3560195"/>
        <a:ext cx="2060121" cy="1538098"/>
      </dsp:txXfrm>
    </dsp:sp>
    <dsp:sp modelId="{0133356D-A7BC-E14F-88E8-B2CBB7812A52}">
      <dsp:nvSpPr>
        <dsp:cNvPr id="0" name=""/>
        <dsp:cNvSpPr/>
      </dsp:nvSpPr>
      <dsp:spPr>
        <a:xfrm>
          <a:off x="2900891" y="986983"/>
          <a:ext cx="2326216" cy="3561310"/>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endParaRPr lang="en-US" sz="1800" kern="1200" dirty="0"/>
        </a:p>
        <a:p>
          <a:pPr marL="0" lvl="0" indent="0" algn="ctr" defTabSz="800100">
            <a:lnSpc>
              <a:spcPct val="90000"/>
            </a:lnSpc>
            <a:spcBef>
              <a:spcPct val="0"/>
            </a:spcBef>
            <a:spcAft>
              <a:spcPct val="35000"/>
            </a:spcAft>
            <a:buNone/>
          </a:pPr>
          <a:r>
            <a:rPr lang="en-US" sz="1800" kern="1200" dirty="0"/>
            <a:t>Drug does not make it to market or must be withdrawn from the market</a:t>
          </a:r>
          <a:endParaRPr lang="en-US" kern="1200" dirty="0"/>
        </a:p>
      </dsp:txBody>
      <dsp:txXfrm>
        <a:off x="2900891" y="986983"/>
        <a:ext cx="2326216" cy="1068393"/>
      </dsp:txXfrm>
    </dsp:sp>
    <dsp:sp modelId="{A2993012-63D4-1345-BA48-BEA7AAC6341F}">
      <dsp:nvSpPr>
        <dsp:cNvPr id="0" name=""/>
        <dsp:cNvSpPr/>
      </dsp:nvSpPr>
      <dsp:spPr>
        <a:xfrm>
          <a:off x="5429216" y="0"/>
          <a:ext cx="2694781" cy="5418667"/>
        </a:xfrm>
        <a:prstGeom prst="roundRect">
          <a:avLst>
            <a:gd name="adj" fmla="val 10000"/>
          </a:avLst>
        </a:prstGeom>
        <a:gradFill rotWithShape="0">
          <a:gsLst>
            <a:gs pos="0">
              <a:schemeClr val="accent3">
                <a:tint val="40000"/>
                <a:hueOff val="0"/>
                <a:satOff val="0"/>
                <a:lumOff val="0"/>
                <a:alphaOff val="0"/>
                <a:satMod val="103000"/>
                <a:lumMod val="102000"/>
                <a:tint val="94000"/>
              </a:schemeClr>
            </a:gs>
            <a:gs pos="50000">
              <a:schemeClr val="accent3">
                <a:tint val="40000"/>
                <a:hueOff val="0"/>
                <a:satOff val="0"/>
                <a:lumOff val="0"/>
                <a:alphaOff val="0"/>
                <a:satMod val="110000"/>
                <a:lumMod val="100000"/>
                <a:shade val="100000"/>
              </a:schemeClr>
            </a:gs>
            <a:gs pos="100000">
              <a:schemeClr val="accent3">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900" kern="1200" dirty="0"/>
            <a:t>It takes long time to evaluate alternative dosages following approval </a:t>
          </a:r>
        </a:p>
        <a:p>
          <a:pPr marL="0" lvl="0" algn="ctr" defTabSz="844550">
            <a:lnSpc>
              <a:spcPct val="90000"/>
            </a:lnSpc>
            <a:spcBef>
              <a:spcPct val="0"/>
            </a:spcBef>
            <a:spcAft>
              <a:spcPct val="35000"/>
            </a:spcAft>
            <a:buNone/>
          </a:pPr>
          <a:endParaRPr lang="en-US" sz="1900" kern="1200" dirty="0"/>
        </a:p>
      </dsp:txBody>
      <dsp:txXfrm>
        <a:off x="5429216" y="0"/>
        <a:ext cx="2694781" cy="1625600"/>
      </dsp:txXfrm>
    </dsp:sp>
    <dsp:sp modelId="{F42ABB0D-66F8-F948-99CE-BAF9CFDDC2FB}">
      <dsp:nvSpPr>
        <dsp:cNvPr id="0" name=""/>
        <dsp:cNvSpPr/>
      </dsp:nvSpPr>
      <dsp:spPr>
        <a:xfrm>
          <a:off x="5698694" y="1627187"/>
          <a:ext cx="2155825" cy="1633802"/>
        </a:xfrm>
        <a:prstGeom prst="roundRect">
          <a:avLst>
            <a:gd name="adj" fmla="val 10000"/>
          </a:avLst>
        </a:prstGeom>
        <a:gradFill rotWithShape="0">
          <a:gsLst>
            <a:gs pos="0">
              <a:schemeClr val="accent3">
                <a:shade val="80000"/>
                <a:hueOff val="-171999"/>
                <a:satOff val="-35324"/>
                <a:lumOff val="26509"/>
                <a:alphaOff val="0"/>
                <a:satMod val="103000"/>
                <a:lumMod val="102000"/>
                <a:tint val="94000"/>
              </a:schemeClr>
            </a:gs>
            <a:gs pos="50000">
              <a:schemeClr val="accent3">
                <a:shade val="80000"/>
                <a:hueOff val="-171999"/>
                <a:satOff val="-35324"/>
                <a:lumOff val="26509"/>
                <a:alphaOff val="0"/>
                <a:satMod val="110000"/>
                <a:lumMod val="100000"/>
                <a:shade val="100000"/>
              </a:schemeClr>
            </a:gs>
            <a:gs pos="100000">
              <a:schemeClr val="accent3">
                <a:shade val="80000"/>
                <a:hueOff val="-171999"/>
                <a:satOff val="-35324"/>
                <a:lumOff val="2650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t>Patients may not want to participate in trial if commercially available</a:t>
          </a:r>
        </a:p>
        <a:p>
          <a:pPr marL="0" algn="ctr" defTabSz="844550">
            <a:lnSpc>
              <a:spcPct val="90000"/>
            </a:lnSpc>
            <a:spcBef>
              <a:spcPct val="0"/>
            </a:spcBef>
            <a:spcAft>
              <a:spcPct val="35000"/>
            </a:spcAft>
            <a:buNone/>
          </a:pPr>
          <a:endParaRPr lang="en-US" sz="1700" kern="1200" dirty="0"/>
        </a:p>
      </dsp:txBody>
      <dsp:txXfrm>
        <a:off x="5746546" y="1675039"/>
        <a:ext cx="2060121" cy="1538098"/>
      </dsp:txXfrm>
    </dsp:sp>
    <dsp:sp modelId="{A53FDD83-D658-774B-BD06-9E8DD897FEE5}">
      <dsp:nvSpPr>
        <dsp:cNvPr id="0" name=""/>
        <dsp:cNvSpPr/>
      </dsp:nvSpPr>
      <dsp:spPr>
        <a:xfrm>
          <a:off x="5698694" y="3512343"/>
          <a:ext cx="2155825" cy="1633802"/>
        </a:xfrm>
        <a:prstGeom prst="roundRect">
          <a:avLst>
            <a:gd name="adj" fmla="val 10000"/>
          </a:avLst>
        </a:prstGeom>
        <a:gradFill rotWithShape="0">
          <a:gsLst>
            <a:gs pos="0">
              <a:schemeClr val="accent3">
                <a:shade val="80000"/>
                <a:hueOff val="-257998"/>
                <a:satOff val="-52986"/>
                <a:lumOff val="39763"/>
                <a:alphaOff val="0"/>
                <a:satMod val="103000"/>
                <a:lumMod val="102000"/>
                <a:tint val="94000"/>
              </a:schemeClr>
            </a:gs>
            <a:gs pos="50000">
              <a:schemeClr val="accent3">
                <a:shade val="80000"/>
                <a:hueOff val="-257998"/>
                <a:satOff val="-52986"/>
                <a:lumOff val="39763"/>
                <a:alphaOff val="0"/>
                <a:satMod val="110000"/>
                <a:lumMod val="100000"/>
                <a:shade val="100000"/>
              </a:schemeClr>
            </a:gs>
            <a:gs pos="100000">
              <a:schemeClr val="accent3">
                <a:shade val="80000"/>
                <a:hueOff val="-257998"/>
                <a:satOff val="-52986"/>
                <a:lumOff val="397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0" tIns="32385" rIns="43180" bIns="3238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700" kern="1200" dirty="0"/>
            <a:t>Disease area moves on to other treatments</a:t>
          </a:r>
        </a:p>
        <a:p>
          <a:pPr marL="0" algn="ctr" defTabSz="711200">
            <a:lnSpc>
              <a:spcPct val="90000"/>
            </a:lnSpc>
            <a:spcBef>
              <a:spcPct val="0"/>
            </a:spcBef>
            <a:spcAft>
              <a:spcPct val="35000"/>
            </a:spcAft>
            <a:buNone/>
          </a:pPr>
          <a:endParaRPr lang="en-US" sz="1700" kern="1200" dirty="0"/>
        </a:p>
      </dsp:txBody>
      <dsp:txXfrm>
        <a:off x="5746546" y="3560195"/>
        <a:ext cx="2060121" cy="153809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B5C89A-9620-084E-9B80-6C36A570FC10}">
      <dsp:nvSpPr>
        <dsp:cNvPr id="0" name=""/>
        <dsp:cNvSpPr/>
      </dsp:nvSpPr>
      <dsp:spPr>
        <a:xfrm>
          <a:off x="5222051" y="3955618"/>
          <a:ext cx="3622970" cy="1141318"/>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None/>
          </a:pPr>
          <a:r>
            <a:rPr lang="en-US" sz="1400" kern="1200" dirty="0"/>
            <a:t>	then further evaluate several dosages (ideally in a randomized trial)</a:t>
          </a:r>
        </a:p>
      </dsp:txBody>
      <dsp:txXfrm>
        <a:off x="6334013" y="4266018"/>
        <a:ext cx="2485937" cy="805846"/>
      </dsp:txXfrm>
    </dsp:sp>
    <dsp:sp modelId="{31678877-B966-404B-9DE3-5B636C8C6CB9}">
      <dsp:nvSpPr>
        <dsp:cNvPr id="0" name=""/>
        <dsp:cNvSpPr/>
      </dsp:nvSpPr>
      <dsp:spPr>
        <a:xfrm>
          <a:off x="756179" y="3993722"/>
          <a:ext cx="2676821" cy="1115915"/>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None/>
          </a:pPr>
          <a:r>
            <a:rPr lang="en-US" sz="1400" kern="1200" dirty="0"/>
            <a:t>For efficacy and toxicity</a:t>
          </a:r>
        </a:p>
      </dsp:txBody>
      <dsp:txXfrm>
        <a:off x="780692" y="4297214"/>
        <a:ext cx="1824749" cy="787910"/>
      </dsp:txXfrm>
    </dsp:sp>
    <dsp:sp modelId="{14077050-6C0B-8641-AE40-F806C5B44073}">
      <dsp:nvSpPr>
        <dsp:cNvPr id="0" name=""/>
        <dsp:cNvSpPr/>
      </dsp:nvSpPr>
      <dsp:spPr>
        <a:xfrm>
          <a:off x="5543015" y="136194"/>
          <a:ext cx="3341449" cy="1474900"/>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kern="1200" dirty="0"/>
            <a:t>low-grade symptomatic toxicities, dosage modification frequencies, patient-generated data for treatment-related symptoms</a:t>
          </a:r>
        </a:p>
        <a:p>
          <a:pPr marL="57150" lvl="1" indent="0" algn="l" defTabSz="488950">
            <a:spcBef>
              <a:spcPct val="0"/>
            </a:spcBef>
            <a:spcAft>
              <a:spcPct val="15000"/>
            </a:spcAft>
          </a:pPr>
          <a:endParaRPr lang="en-US" kern="1200" dirty="0"/>
        </a:p>
      </dsp:txBody>
      <dsp:txXfrm>
        <a:off x="6577849" y="168593"/>
        <a:ext cx="2274216" cy="1041377"/>
      </dsp:txXfrm>
    </dsp:sp>
    <dsp:sp modelId="{EFDD32B2-E80A-DA47-A911-61D2119784D3}">
      <dsp:nvSpPr>
        <dsp:cNvPr id="0" name=""/>
        <dsp:cNvSpPr/>
      </dsp:nvSpPr>
      <dsp:spPr>
        <a:xfrm>
          <a:off x="756179" y="205735"/>
          <a:ext cx="2676821" cy="1322501"/>
        </a:xfrm>
        <a:prstGeom prst="roundRect">
          <a:avLst>
            <a:gd name="adj" fmla="val 10000"/>
          </a:avLst>
        </a:prstGeom>
        <a:solidFill>
          <a:schemeClr val="lt1">
            <a:alpha val="90000"/>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kern="1200" dirty="0"/>
            <a:t>PK,  PD, activity/efficacy, safety, and tolerability data at each step</a:t>
          </a:r>
        </a:p>
      </dsp:txBody>
      <dsp:txXfrm>
        <a:off x="785230" y="234786"/>
        <a:ext cx="1815673" cy="933774"/>
      </dsp:txXfrm>
    </dsp:sp>
    <dsp:sp modelId="{E2DAEBA9-5735-C14D-A22E-99A184E8DC1A}">
      <dsp:nvSpPr>
        <dsp:cNvPr id="0" name=""/>
        <dsp:cNvSpPr/>
      </dsp:nvSpPr>
      <dsp:spPr>
        <a:xfrm>
          <a:off x="2114380" y="308864"/>
          <a:ext cx="2346282" cy="2346282"/>
        </a:xfrm>
        <a:prstGeom prst="pieWedg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Consider all data </a:t>
          </a:r>
        </a:p>
      </dsp:txBody>
      <dsp:txXfrm>
        <a:off x="2801590" y="996074"/>
        <a:ext cx="1659072" cy="1659072"/>
      </dsp:txXfrm>
    </dsp:sp>
    <dsp:sp modelId="{2CFDFC8D-CFA2-9342-A16B-4C29D4EFE731}">
      <dsp:nvSpPr>
        <dsp:cNvPr id="0" name=""/>
        <dsp:cNvSpPr/>
      </dsp:nvSpPr>
      <dsp:spPr>
        <a:xfrm rot="5400000">
          <a:off x="4569036" y="308864"/>
          <a:ext cx="2346282" cy="2346282"/>
        </a:xfrm>
        <a:prstGeom prst="pieWedg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Evaluate safety info beyond DLTs</a:t>
          </a:r>
        </a:p>
      </dsp:txBody>
      <dsp:txXfrm rot="-5400000">
        <a:off x="4569036" y="996074"/>
        <a:ext cx="1659072" cy="1659072"/>
      </dsp:txXfrm>
    </dsp:sp>
    <dsp:sp modelId="{AEDB7DF3-41E0-7C4E-B1EC-CCCA88BF744A}">
      <dsp:nvSpPr>
        <dsp:cNvPr id="0" name=""/>
        <dsp:cNvSpPr/>
      </dsp:nvSpPr>
      <dsp:spPr>
        <a:xfrm rot="10800000">
          <a:off x="4569036" y="2763520"/>
          <a:ext cx="2346282" cy="2346282"/>
        </a:xfrm>
        <a:prstGeom prst="pieWedg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Identify a target dosage range early</a:t>
          </a:r>
        </a:p>
      </dsp:txBody>
      <dsp:txXfrm rot="10800000">
        <a:off x="4569036" y="2763520"/>
        <a:ext cx="1659072" cy="1659072"/>
      </dsp:txXfrm>
    </dsp:sp>
    <dsp:sp modelId="{DFC0635F-D0D0-6549-97CD-3332A94C5FD6}">
      <dsp:nvSpPr>
        <dsp:cNvPr id="0" name=""/>
        <dsp:cNvSpPr/>
      </dsp:nvSpPr>
      <dsp:spPr>
        <a:xfrm rot="16200000">
          <a:off x="2114380" y="2763520"/>
          <a:ext cx="2346282" cy="2346282"/>
        </a:xfrm>
        <a:prstGeom prst="pieWedg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Characterize dosage and exposure relationship </a:t>
          </a:r>
        </a:p>
      </dsp:txBody>
      <dsp:txXfrm rot="5400000">
        <a:off x="2801590" y="2763520"/>
        <a:ext cx="1659072" cy="1659072"/>
      </dsp:txXfrm>
    </dsp:sp>
    <dsp:sp modelId="{7C063426-FBA4-444D-8568-B9166906CFD2}">
      <dsp:nvSpPr>
        <dsp:cNvPr id="0" name=""/>
        <dsp:cNvSpPr/>
      </dsp:nvSpPr>
      <dsp:spPr>
        <a:xfrm>
          <a:off x="4109804" y="2221653"/>
          <a:ext cx="810090" cy="704426"/>
        </a:xfrm>
        <a:prstGeom prst="circularArrow">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 modelId="{C2A0A050-0EFA-C547-82BD-C9D1EB752139}">
      <dsp:nvSpPr>
        <dsp:cNvPr id="0" name=""/>
        <dsp:cNvSpPr/>
      </dsp:nvSpPr>
      <dsp:spPr>
        <a:xfrm rot="10800000">
          <a:off x="4109804" y="2492586"/>
          <a:ext cx="810090" cy="704426"/>
        </a:xfrm>
        <a:prstGeom prst="circularArrow">
          <a:avLst/>
        </a:prstGeom>
        <a:solidFill>
          <a:schemeClr val="accent3"/>
        </a:solidFill>
        <a:ln w="1905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3C3FF-8552-4757-9824-556B9B4CC148}">
      <dsp:nvSpPr>
        <dsp:cNvPr id="0" name=""/>
        <dsp:cNvSpPr/>
      </dsp:nvSpPr>
      <dsp:spPr>
        <a:xfrm>
          <a:off x="0" y="533917"/>
          <a:ext cx="10515599" cy="1076742"/>
        </a:xfrm>
        <a:prstGeom prst="rightArrow">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759453-A578-4D7F-B3EE-F23A8E2EA95A}">
      <dsp:nvSpPr>
        <dsp:cNvPr id="0" name=""/>
        <dsp:cNvSpPr/>
      </dsp:nvSpPr>
      <dsp:spPr>
        <a:xfrm>
          <a:off x="9594405" y="670826"/>
          <a:ext cx="356210"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endParaRPr lang="en-US" sz="1200" b="1" kern="1200">
            <a:solidFill>
              <a:schemeClr val="bg1"/>
            </a:solidFill>
          </a:endParaRPr>
        </a:p>
      </dsp:txBody>
      <dsp:txXfrm>
        <a:off x="9594405" y="670826"/>
        <a:ext cx="356210" cy="1296000"/>
      </dsp:txXfrm>
    </dsp:sp>
    <dsp:sp modelId="{69E09A0D-DC84-4220-86D3-0D2DBD67976D}">
      <dsp:nvSpPr>
        <dsp:cNvPr id="0" name=""/>
        <dsp:cNvSpPr/>
      </dsp:nvSpPr>
      <dsp:spPr>
        <a:xfrm>
          <a:off x="7262133" y="446651"/>
          <a:ext cx="2763098"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3. Stand-alone Phase 3 or Seamless Ph2/3 design to further confirm</a:t>
          </a:r>
        </a:p>
      </dsp:txBody>
      <dsp:txXfrm>
        <a:off x="7262133" y="446651"/>
        <a:ext cx="2763098" cy="1296000"/>
      </dsp:txXfrm>
    </dsp:sp>
    <dsp:sp modelId="{093BBE9F-D46C-42D4-8CD8-03184C241B2B}">
      <dsp:nvSpPr>
        <dsp:cNvPr id="0" name=""/>
        <dsp:cNvSpPr/>
      </dsp:nvSpPr>
      <dsp:spPr>
        <a:xfrm>
          <a:off x="3216113" y="466901"/>
          <a:ext cx="3488575"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2. Randomized dose finding ( ≥</a:t>
          </a:r>
          <a:r>
            <a:rPr lang="en-US" sz="1100" b="1" kern="1200" dirty="0">
              <a:solidFill>
                <a:srgbClr val="FFC000"/>
              </a:solidFill>
            </a:rPr>
            <a:t>2</a:t>
          </a:r>
          <a:r>
            <a:rPr lang="en-US" sz="1100" b="1" kern="1200" dirty="0">
              <a:solidFill>
                <a:schemeClr val="bg1"/>
              </a:solidFill>
            </a:rPr>
            <a:t> dose levels in a </a:t>
          </a:r>
          <a:r>
            <a:rPr lang="en-US" sz="1100" b="1" kern="1200" dirty="0">
              <a:solidFill>
                <a:srgbClr val="FFC000"/>
              </a:solidFill>
            </a:rPr>
            <a:t>range</a:t>
          </a:r>
          <a:r>
            <a:rPr lang="en-US" sz="1100" b="1" kern="1200" dirty="0">
              <a:solidFill>
                <a:schemeClr val="bg1"/>
              </a:solidFill>
            </a:rPr>
            <a:t>) as dose expansion or Phase 2 trial</a:t>
          </a:r>
        </a:p>
      </dsp:txBody>
      <dsp:txXfrm>
        <a:off x="3216113" y="466901"/>
        <a:ext cx="3488575" cy="1296000"/>
      </dsp:txXfrm>
    </dsp:sp>
    <dsp:sp modelId="{C4A12800-2F6A-4A78-ABD4-D38E136CC088}">
      <dsp:nvSpPr>
        <dsp:cNvPr id="0" name=""/>
        <dsp:cNvSpPr/>
      </dsp:nvSpPr>
      <dsp:spPr>
        <a:xfrm>
          <a:off x="198815" y="445595"/>
          <a:ext cx="2198194" cy="12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en-US" sz="1100" b="1" kern="1200" dirty="0">
              <a:solidFill>
                <a:schemeClr val="bg1"/>
              </a:solidFill>
            </a:rPr>
            <a:t>1. Dose Escalation; Collect safety, </a:t>
          </a:r>
          <a:r>
            <a:rPr lang="en-US" sz="1100" b="1" kern="1200" dirty="0">
              <a:solidFill>
                <a:srgbClr val="FFC000"/>
              </a:solidFill>
            </a:rPr>
            <a:t>efficacy</a:t>
          </a:r>
          <a:r>
            <a:rPr lang="en-US" sz="1100" b="1" kern="1200" dirty="0">
              <a:solidFill>
                <a:schemeClr val="bg1"/>
              </a:solidFill>
            </a:rPr>
            <a:t>, PK, PD</a:t>
          </a:r>
        </a:p>
      </dsp:txBody>
      <dsp:txXfrm>
        <a:off x="198815" y="445595"/>
        <a:ext cx="2198194" cy="1296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E89841-912B-4C07-B87E-075F735416FC}">
      <dsp:nvSpPr>
        <dsp:cNvPr id="0" name=""/>
        <dsp:cNvSpPr/>
      </dsp:nvSpPr>
      <dsp:spPr>
        <a:xfrm>
          <a:off x="42584" y="0"/>
          <a:ext cx="6535695" cy="297598"/>
        </a:xfrm>
        <a:prstGeom prst="chevron">
          <a:avLst/>
        </a:prstGeom>
        <a:solidFill>
          <a:schemeClr val="accent6">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Ph1</a:t>
          </a:r>
        </a:p>
      </dsp:txBody>
      <dsp:txXfrm>
        <a:off x="191383" y="0"/>
        <a:ext cx="6238097" cy="297598"/>
      </dsp:txXfrm>
    </dsp:sp>
    <dsp:sp modelId="{3AD61229-69BF-47C5-B073-A037A71F41A8}">
      <dsp:nvSpPr>
        <dsp:cNvPr id="0" name=""/>
        <dsp:cNvSpPr/>
      </dsp:nvSpPr>
      <dsp:spPr>
        <a:xfrm flipH="1">
          <a:off x="6273685" y="0"/>
          <a:ext cx="2592460" cy="297598"/>
        </a:xfrm>
        <a:prstGeom prst="chevron">
          <a:avLst/>
        </a:prstGeom>
        <a:solidFill>
          <a:schemeClr val="accent6">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Ph2</a:t>
          </a:r>
        </a:p>
      </dsp:txBody>
      <dsp:txXfrm>
        <a:off x="6422484" y="0"/>
        <a:ext cx="2294862" cy="297598"/>
      </dsp:txXfrm>
    </dsp:sp>
    <dsp:sp modelId="{C28EFD79-2792-4CBC-9A44-C585DA30C92E}">
      <dsp:nvSpPr>
        <dsp:cNvPr id="0" name=""/>
        <dsp:cNvSpPr/>
      </dsp:nvSpPr>
      <dsp:spPr>
        <a:xfrm>
          <a:off x="8499353" y="0"/>
          <a:ext cx="1906018" cy="297598"/>
        </a:xfrm>
        <a:prstGeom prst="chevron">
          <a:avLst/>
        </a:prstGeom>
        <a:solidFill>
          <a:schemeClr val="accent6">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Ph3</a:t>
          </a:r>
        </a:p>
      </dsp:txBody>
      <dsp:txXfrm>
        <a:off x="8648152" y="0"/>
        <a:ext cx="1608420" cy="2975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C469B-69AE-BF4C-88B9-3A857406539D}">
      <dsp:nvSpPr>
        <dsp:cNvPr id="0" name=""/>
        <dsp:cNvSpPr/>
      </dsp:nvSpPr>
      <dsp:spPr>
        <a:xfrm rot="10800000">
          <a:off x="2225677" y="2645"/>
          <a:ext cx="7638954" cy="1206319"/>
        </a:xfrm>
        <a:prstGeom prst="homePlat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effectLst/>
              <a:cs typeface="Calibri" panose="020F0502020204030204" pitchFamily="34" charset="0"/>
            </a:rPr>
            <a:t>To describe the </a:t>
          </a:r>
          <a:r>
            <a:rPr lang="en-US" sz="2400" b="0" i="0" u="sng" kern="1200" dirty="0">
              <a:effectLst/>
              <a:cs typeface="Calibri" panose="020F0502020204030204" pitchFamily="34" charset="0"/>
            </a:rPr>
            <a:t>pre-clinical data </a:t>
          </a:r>
          <a:r>
            <a:rPr lang="en-US" sz="2400" b="0" i="0" kern="1200" dirty="0">
              <a:effectLst/>
              <a:cs typeface="Calibri" panose="020F0502020204030204" pitchFamily="34" charset="0"/>
            </a:rPr>
            <a:t>required to support the development of novel treatments into human trials</a:t>
          </a:r>
          <a:endParaRPr lang="en-US" sz="2400" kern="1200" dirty="0">
            <a:cs typeface="Calibri" panose="020F0502020204030204" pitchFamily="34" charset="0"/>
          </a:endParaRPr>
        </a:p>
      </dsp:txBody>
      <dsp:txXfrm rot="10800000">
        <a:off x="2527257" y="2645"/>
        <a:ext cx="7337374" cy="1206319"/>
      </dsp:txXfrm>
    </dsp:sp>
    <dsp:sp modelId="{161309C0-9BDC-9948-8067-6E6BE4B3E36C}">
      <dsp:nvSpPr>
        <dsp:cNvPr id="0" name=""/>
        <dsp:cNvSpPr/>
      </dsp:nvSpPr>
      <dsp:spPr>
        <a:xfrm>
          <a:off x="1622517" y="2645"/>
          <a:ext cx="1206319" cy="12063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263127A-1A1B-1841-8CB7-70CCFC8FDBA7}">
      <dsp:nvSpPr>
        <dsp:cNvPr id="0" name=""/>
        <dsp:cNvSpPr/>
      </dsp:nvSpPr>
      <dsp:spPr>
        <a:xfrm rot="10800000">
          <a:off x="2225677" y="1545786"/>
          <a:ext cx="7638954" cy="1206319"/>
        </a:xfrm>
        <a:prstGeom prst="homePlate">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solidFill>
                <a:schemeClr val="bg1">
                  <a:lumMod val="75000"/>
                </a:schemeClr>
              </a:solidFill>
              <a:effectLst/>
              <a:cs typeface="Calibri" panose="020F0502020204030204" pitchFamily="34" charset="0"/>
            </a:rPr>
            <a:t>To discuss the </a:t>
          </a:r>
          <a:r>
            <a:rPr lang="en-US" sz="2400" b="0" i="0" u="sng" kern="1200" dirty="0">
              <a:solidFill>
                <a:schemeClr val="bg1">
                  <a:lumMod val="75000"/>
                </a:schemeClr>
              </a:solidFill>
              <a:effectLst/>
              <a:cs typeface="Calibri" panose="020F0502020204030204" pitchFamily="34" charset="0"/>
            </a:rPr>
            <a:t>fundamentals of phase I </a:t>
          </a:r>
          <a:r>
            <a:rPr lang="en-US" sz="2400" b="0" i="0" kern="1200" dirty="0">
              <a:solidFill>
                <a:schemeClr val="bg1">
                  <a:lumMod val="75000"/>
                </a:schemeClr>
              </a:solidFill>
              <a:effectLst/>
              <a:cs typeface="Calibri" panose="020F0502020204030204" pitchFamily="34" charset="0"/>
            </a:rPr>
            <a:t>trial design</a:t>
          </a:r>
          <a:endParaRPr lang="en-US" sz="2400" kern="1200" dirty="0">
            <a:solidFill>
              <a:schemeClr val="bg1">
                <a:lumMod val="75000"/>
              </a:schemeClr>
            </a:solidFill>
            <a:cs typeface="Calibri" panose="020F0502020204030204" pitchFamily="34" charset="0"/>
          </a:endParaRPr>
        </a:p>
      </dsp:txBody>
      <dsp:txXfrm rot="10800000">
        <a:off x="2527257" y="1545786"/>
        <a:ext cx="7337374" cy="1206319"/>
      </dsp:txXfrm>
    </dsp:sp>
    <dsp:sp modelId="{3E7F5405-4568-7C40-B4A5-F30CEED4E984}">
      <dsp:nvSpPr>
        <dsp:cNvPr id="0" name=""/>
        <dsp:cNvSpPr/>
      </dsp:nvSpPr>
      <dsp:spPr>
        <a:xfrm>
          <a:off x="1622517" y="1545786"/>
          <a:ext cx="1206319" cy="12063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EF74D28-0E60-B046-9564-737CB6B7B1F0}">
      <dsp:nvSpPr>
        <dsp:cNvPr id="0" name=""/>
        <dsp:cNvSpPr/>
      </dsp:nvSpPr>
      <dsp:spPr>
        <a:xfrm rot="10800000">
          <a:off x="2225677" y="3088927"/>
          <a:ext cx="7638954" cy="1206319"/>
        </a:xfrm>
        <a:prstGeom prst="homePlate">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solidFill>
                <a:schemeClr val="bg1">
                  <a:lumMod val="75000"/>
                </a:schemeClr>
              </a:solidFill>
              <a:effectLst/>
              <a:cs typeface="Calibri" panose="020F0502020204030204" pitchFamily="34" charset="0"/>
            </a:rPr>
            <a:t>To highlight the </a:t>
          </a:r>
          <a:r>
            <a:rPr lang="en-US" sz="2400" b="0" i="0" u="sng" kern="1200" dirty="0">
              <a:solidFill>
                <a:schemeClr val="bg1">
                  <a:lumMod val="75000"/>
                </a:schemeClr>
              </a:solidFill>
              <a:effectLst/>
              <a:cs typeface="Calibri" panose="020F0502020204030204" pitchFamily="34" charset="0"/>
            </a:rPr>
            <a:t>changes </a:t>
          </a:r>
          <a:r>
            <a:rPr lang="en-US" sz="2400" b="0" i="0" kern="1200" dirty="0">
              <a:solidFill>
                <a:schemeClr val="bg1">
                  <a:lumMod val="75000"/>
                </a:schemeClr>
              </a:solidFill>
              <a:effectLst/>
              <a:cs typeface="Calibri" panose="020F0502020204030204" pitchFamily="34" charset="0"/>
            </a:rPr>
            <a:t>in early phase drug development</a:t>
          </a:r>
        </a:p>
      </dsp:txBody>
      <dsp:txXfrm rot="10800000">
        <a:off x="2527257" y="3088927"/>
        <a:ext cx="7337374" cy="1206319"/>
      </dsp:txXfrm>
    </dsp:sp>
    <dsp:sp modelId="{8FEBF23F-432F-704F-A7CB-BF444CAE4359}">
      <dsp:nvSpPr>
        <dsp:cNvPr id="0" name=""/>
        <dsp:cNvSpPr/>
      </dsp:nvSpPr>
      <dsp:spPr>
        <a:xfrm>
          <a:off x="1622517" y="3088927"/>
          <a:ext cx="1206319" cy="12063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B0814-0279-DA43-86EA-89CD4DE54FED}">
      <dsp:nvSpPr>
        <dsp:cNvPr id="0" name=""/>
        <dsp:cNvSpPr/>
      </dsp:nvSpPr>
      <dsp:spPr>
        <a:xfrm>
          <a:off x="2220" y="2934950"/>
          <a:ext cx="2067780" cy="1033890"/>
        </a:xfrm>
        <a:prstGeom prst="roundRect">
          <a:avLst>
            <a:gd name="adj" fmla="val 10000"/>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Novel Agent</a:t>
          </a:r>
        </a:p>
      </dsp:txBody>
      <dsp:txXfrm>
        <a:off x="32502" y="2965232"/>
        <a:ext cx="2007216" cy="973326"/>
      </dsp:txXfrm>
    </dsp:sp>
    <dsp:sp modelId="{B52700B4-34FE-904D-910A-0F0498B467BB}">
      <dsp:nvSpPr>
        <dsp:cNvPr id="0" name=""/>
        <dsp:cNvSpPr/>
      </dsp:nvSpPr>
      <dsp:spPr>
        <a:xfrm rot="18278019">
          <a:off x="1755884" y="2838882"/>
          <a:ext cx="1455345" cy="28564"/>
        </a:xfrm>
        <a:custGeom>
          <a:avLst/>
          <a:gdLst/>
          <a:ahLst/>
          <a:cxnLst/>
          <a:rect l="0" t="0" r="0" b="0"/>
          <a:pathLst>
            <a:path>
              <a:moveTo>
                <a:pt x="0" y="14282"/>
              </a:moveTo>
              <a:lnTo>
                <a:pt x="1455345" y="14282"/>
              </a:lnTo>
            </a:path>
          </a:pathLst>
        </a:custGeom>
        <a:noFill/>
        <a:ln w="1905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7173" y="2816780"/>
        <a:ext cx="72767" cy="72767"/>
      </dsp:txXfrm>
    </dsp:sp>
    <dsp:sp modelId="{B3E37AA7-BF14-124D-980F-B3C4A10D7165}">
      <dsp:nvSpPr>
        <dsp:cNvPr id="0" name=""/>
        <dsp:cNvSpPr/>
      </dsp:nvSpPr>
      <dsp:spPr>
        <a:xfrm>
          <a:off x="2897113" y="1737488"/>
          <a:ext cx="2067780" cy="1033890"/>
        </a:xfrm>
        <a:prstGeom prst="roundRect">
          <a:avLst>
            <a:gd name="adj" fmla="val 10000"/>
          </a:avLst>
        </a:prstGeom>
        <a:solidFill>
          <a:schemeClr val="accent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Yes</a:t>
          </a:r>
        </a:p>
      </dsp:txBody>
      <dsp:txXfrm>
        <a:off x="2927395" y="1767770"/>
        <a:ext cx="2007216" cy="973326"/>
      </dsp:txXfrm>
    </dsp:sp>
    <dsp:sp modelId="{F2E6381A-8909-924A-972C-04F57DE38AEC}">
      <dsp:nvSpPr>
        <dsp:cNvPr id="0" name=""/>
        <dsp:cNvSpPr/>
      </dsp:nvSpPr>
      <dsp:spPr>
        <a:xfrm>
          <a:off x="4964893" y="2240151"/>
          <a:ext cx="827112" cy="28564"/>
        </a:xfrm>
        <a:custGeom>
          <a:avLst/>
          <a:gdLst/>
          <a:ahLst/>
          <a:cxnLst/>
          <a:rect l="0" t="0" r="0" b="0"/>
          <a:pathLst>
            <a:path>
              <a:moveTo>
                <a:pt x="0" y="14282"/>
              </a:moveTo>
              <a:lnTo>
                <a:pt x="827112" y="14282"/>
              </a:lnTo>
            </a:path>
          </a:pathLst>
        </a:custGeom>
        <a:noFill/>
        <a:ln w="1905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7772" y="2233755"/>
        <a:ext cx="41355" cy="41355"/>
      </dsp:txXfrm>
    </dsp:sp>
    <dsp:sp modelId="{4D848DB8-7A8F-C147-A682-190D3DEEA3FC}">
      <dsp:nvSpPr>
        <dsp:cNvPr id="0" name=""/>
        <dsp:cNvSpPr/>
      </dsp:nvSpPr>
      <dsp:spPr>
        <a:xfrm>
          <a:off x="5792006" y="1737488"/>
          <a:ext cx="2067780" cy="1033890"/>
        </a:xfrm>
        <a:prstGeom prst="roundRect">
          <a:avLst>
            <a:gd name="adj" fmla="val 10000"/>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Monotherapy dose optimization</a:t>
          </a:r>
        </a:p>
      </dsp:txBody>
      <dsp:txXfrm>
        <a:off x="5822288" y="1767770"/>
        <a:ext cx="2007216" cy="973326"/>
      </dsp:txXfrm>
    </dsp:sp>
    <dsp:sp modelId="{A25D4F33-7A66-7E43-B498-A7993FCFA457}">
      <dsp:nvSpPr>
        <dsp:cNvPr id="0" name=""/>
        <dsp:cNvSpPr/>
      </dsp:nvSpPr>
      <dsp:spPr>
        <a:xfrm rot="18963040">
          <a:off x="7698922" y="1841490"/>
          <a:ext cx="1148840" cy="28564"/>
        </a:xfrm>
        <a:custGeom>
          <a:avLst/>
          <a:gdLst/>
          <a:ahLst/>
          <a:cxnLst/>
          <a:rect l="0" t="0" r="0" b="0"/>
          <a:pathLst>
            <a:path>
              <a:moveTo>
                <a:pt x="0" y="14282"/>
              </a:moveTo>
              <a:lnTo>
                <a:pt x="1148840" y="14282"/>
              </a:lnTo>
            </a:path>
          </a:pathLst>
        </a:custGeom>
        <a:noFill/>
        <a:ln w="1905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44622" y="1827051"/>
        <a:ext cx="57442" cy="57442"/>
      </dsp:txXfrm>
    </dsp:sp>
    <dsp:sp modelId="{5B36D143-9C83-4F41-A2DA-2892E9DA921E}">
      <dsp:nvSpPr>
        <dsp:cNvPr id="0" name=""/>
        <dsp:cNvSpPr/>
      </dsp:nvSpPr>
      <dsp:spPr>
        <a:xfrm>
          <a:off x="8686899" y="940167"/>
          <a:ext cx="2067780" cy="1033890"/>
        </a:xfrm>
        <a:prstGeom prst="roundRect">
          <a:avLst>
            <a:gd name="adj" fmla="val 10000"/>
          </a:avLst>
        </a:prstGeom>
        <a:solidFill>
          <a:srgbClr val="FFC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Monotherapy dose expansion</a:t>
          </a:r>
        </a:p>
      </dsp:txBody>
      <dsp:txXfrm>
        <a:off x="8717181" y="970449"/>
        <a:ext cx="2007216" cy="973326"/>
      </dsp:txXfrm>
    </dsp:sp>
    <dsp:sp modelId="{0F3F38EF-E5AA-9B4B-B215-9433AFCD3E16}">
      <dsp:nvSpPr>
        <dsp:cNvPr id="0" name=""/>
        <dsp:cNvSpPr/>
      </dsp:nvSpPr>
      <dsp:spPr>
        <a:xfrm rot="2142401">
          <a:off x="7764047" y="2537394"/>
          <a:ext cx="1018591" cy="28564"/>
        </a:xfrm>
        <a:custGeom>
          <a:avLst/>
          <a:gdLst/>
          <a:ahLst/>
          <a:cxnLst/>
          <a:rect l="0" t="0" r="0" b="0"/>
          <a:pathLst>
            <a:path>
              <a:moveTo>
                <a:pt x="0" y="14282"/>
              </a:moveTo>
              <a:lnTo>
                <a:pt x="1018591" y="14282"/>
              </a:lnTo>
            </a:path>
          </a:pathLst>
        </a:custGeom>
        <a:noFill/>
        <a:ln w="1905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47878" y="2526212"/>
        <a:ext cx="50929" cy="50929"/>
      </dsp:txXfrm>
    </dsp:sp>
    <dsp:sp modelId="{672FEE95-1911-4D48-AC32-E137475F7F0C}">
      <dsp:nvSpPr>
        <dsp:cNvPr id="0" name=""/>
        <dsp:cNvSpPr/>
      </dsp:nvSpPr>
      <dsp:spPr>
        <a:xfrm>
          <a:off x="8686899" y="2129141"/>
          <a:ext cx="2067780" cy="1439557"/>
        </a:xfrm>
        <a:prstGeom prst="roundRect">
          <a:avLst>
            <a:gd name="adj" fmla="val 10000"/>
          </a:avLst>
        </a:prstGeom>
        <a:solidFill>
          <a:schemeClr val="accent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Optimal dose + CPI limited dose escalation &amp; dose expansion cohorts (adaptive)</a:t>
          </a:r>
        </a:p>
      </dsp:txBody>
      <dsp:txXfrm>
        <a:off x="8729062" y="2171304"/>
        <a:ext cx="1983454" cy="1355231"/>
      </dsp:txXfrm>
    </dsp:sp>
    <dsp:sp modelId="{5069260F-B0A8-AA43-85F4-AAE013F9F822}">
      <dsp:nvSpPr>
        <dsp:cNvPr id="0" name=""/>
        <dsp:cNvSpPr/>
      </dsp:nvSpPr>
      <dsp:spPr>
        <a:xfrm rot="3321981">
          <a:off x="1755884" y="4036344"/>
          <a:ext cx="1455345" cy="28564"/>
        </a:xfrm>
        <a:custGeom>
          <a:avLst/>
          <a:gdLst/>
          <a:ahLst/>
          <a:cxnLst/>
          <a:rect l="0" t="0" r="0" b="0"/>
          <a:pathLst>
            <a:path>
              <a:moveTo>
                <a:pt x="0" y="14282"/>
              </a:moveTo>
              <a:lnTo>
                <a:pt x="1455345" y="14282"/>
              </a:lnTo>
            </a:path>
          </a:pathLst>
        </a:custGeom>
        <a:noFill/>
        <a:ln w="19050" cap="flat" cmpd="sng" algn="ctr">
          <a:solidFill>
            <a:schemeClr val="dk1">
              <a:shade val="60000"/>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47173" y="4014242"/>
        <a:ext cx="72767" cy="72767"/>
      </dsp:txXfrm>
    </dsp:sp>
    <dsp:sp modelId="{D5F4143C-D5F7-5C49-B688-3F96D5B577C8}">
      <dsp:nvSpPr>
        <dsp:cNvPr id="0" name=""/>
        <dsp:cNvSpPr/>
      </dsp:nvSpPr>
      <dsp:spPr>
        <a:xfrm>
          <a:off x="2897113" y="4132412"/>
          <a:ext cx="2067780" cy="1033890"/>
        </a:xfrm>
        <a:prstGeom prst="roundRect">
          <a:avLst>
            <a:gd name="adj" fmla="val 10000"/>
          </a:avLst>
        </a:prstGeom>
        <a:solidFill>
          <a:srgbClr val="FF000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No</a:t>
          </a:r>
        </a:p>
      </dsp:txBody>
      <dsp:txXfrm>
        <a:off x="2927395" y="4162694"/>
        <a:ext cx="2007216" cy="973326"/>
      </dsp:txXfrm>
    </dsp:sp>
    <dsp:sp modelId="{D87598CB-5266-AF4E-8C38-9713124B9ECB}">
      <dsp:nvSpPr>
        <dsp:cNvPr id="0" name=""/>
        <dsp:cNvSpPr/>
      </dsp:nvSpPr>
      <dsp:spPr>
        <a:xfrm>
          <a:off x="4964893" y="4635075"/>
          <a:ext cx="827112" cy="28564"/>
        </a:xfrm>
        <a:custGeom>
          <a:avLst/>
          <a:gdLst/>
          <a:ahLst/>
          <a:cxnLst/>
          <a:rect l="0" t="0" r="0" b="0"/>
          <a:pathLst>
            <a:path>
              <a:moveTo>
                <a:pt x="0" y="14282"/>
              </a:moveTo>
              <a:lnTo>
                <a:pt x="827112" y="14282"/>
              </a:lnTo>
            </a:path>
          </a:pathLst>
        </a:custGeom>
        <a:noFill/>
        <a:ln w="1905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57772" y="4628679"/>
        <a:ext cx="41355" cy="41355"/>
      </dsp:txXfrm>
    </dsp:sp>
    <dsp:sp modelId="{B233B2AC-D716-0F41-BBED-BF78E1F9C55D}">
      <dsp:nvSpPr>
        <dsp:cNvPr id="0" name=""/>
        <dsp:cNvSpPr/>
      </dsp:nvSpPr>
      <dsp:spPr>
        <a:xfrm>
          <a:off x="5792006" y="4132412"/>
          <a:ext cx="2067780" cy="1033890"/>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How to make go-no-go decision?</a:t>
          </a:r>
        </a:p>
      </dsp:txBody>
      <dsp:txXfrm>
        <a:off x="5822288" y="4162694"/>
        <a:ext cx="2007216" cy="973326"/>
      </dsp:txXfrm>
    </dsp:sp>
    <dsp:sp modelId="{78C97AEA-7171-A148-97EA-7CA5C2BC513F}">
      <dsp:nvSpPr>
        <dsp:cNvPr id="0" name=""/>
        <dsp:cNvSpPr/>
      </dsp:nvSpPr>
      <dsp:spPr>
        <a:xfrm>
          <a:off x="7859786" y="4635075"/>
          <a:ext cx="829332" cy="28564"/>
        </a:xfrm>
        <a:custGeom>
          <a:avLst/>
          <a:gdLst/>
          <a:ahLst/>
          <a:cxnLst/>
          <a:rect l="0" t="0" r="0" b="0"/>
          <a:pathLst>
            <a:path>
              <a:moveTo>
                <a:pt x="0" y="14282"/>
              </a:moveTo>
              <a:lnTo>
                <a:pt x="829332" y="14282"/>
              </a:lnTo>
            </a:path>
          </a:pathLst>
        </a:custGeom>
        <a:noFill/>
        <a:ln w="19050" cap="flat" cmpd="sng" algn="ctr">
          <a:solidFill>
            <a:schemeClr val="dk1">
              <a:shade val="80000"/>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253719" y="4628624"/>
        <a:ext cx="41466" cy="41466"/>
      </dsp:txXfrm>
    </dsp:sp>
    <dsp:sp modelId="{AB3805E0-A8B8-F148-8B61-455CBD408BF8}">
      <dsp:nvSpPr>
        <dsp:cNvPr id="0" name=""/>
        <dsp:cNvSpPr/>
      </dsp:nvSpPr>
      <dsp:spPr>
        <a:xfrm>
          <a:off x="8689119" y="3723782"/>
          <a:ext cx="2067780" cy="1851149"/>
        </a:xfrm>
        <a:prstGeom prst="roundRect">
          <a:avLst>
            <a:gd name="adj" fmla="val 10000"/>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t>Take most likely active indication and perform a small R comparison of novel agent + CPI vs CPI alone </a:t>
          </a:r>
        </a:p>
      </dsp:txBody>
      <dsp:txXfrm>
        <a:off x="8743337" y="3778000"/>
        <a:ext cx="1959344" cy="17427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EFEDB-3B1A-8040-B16D-A6077A919CDE}">
      <dsp:nvSpPr>
        <dsp:cNvPr id="0" name=""/>
        <dsp:cNvSpPr/>
      </dsp:nvSpPr>
      <dsp:spPr>
        <a:xfrm>
          <a:off x="0" y="356686"/>
          <a:ext cx="8443913" cy="1552949"/>
        </a:xfrm>
        <a:prstGeom prst="rect">
          <a:avLst/>
        </a:prstGeom>
        <a:solidFill>
          <a:schemeClr val="lt1">
            <a:alpha val="90000"/>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5341" tIns="354076" rIns="65534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t>Maximum concentration (C</a:t>
          </a:r>
          <a:r>
            <a:rPr lang="en-US" sz="1700" kern="1200" baseline="-25000"/>
            <a:t>max</a:t>
          </a:r>
          <a:r>
            <a:rPr lang="en-US" sz="1700" kern="1200"/>
            <a:t>), Exposure (AUC), ½ life (T</a:t>
          </a:r>
          <a:r>
            <a:rPr lang="en-US" sz="1700" kern="1200" baseline="-25000"/>
            <a:t>1/2</a:t>
          </a:r>
          <a:r>
            <a:rPr lang="en-US" sz="1700" kern="1200"/>
            <a:t>), distribution</a:t>
          </a:r>
          <a:endParaRPr lang="en-US" sz="1700" kern="1200" dirty="0"/>
        </a:p>
        <a:p>
          <a:pPr marL="171450" lvl="1" indent="-171450" algn="l" defTabSz="755650">
            <a:lnSpc>
              <a:spcPct val="90000"/>
            </a:lnSpc>
            <a:spcBef>
              <a:spcPct val="0"/>
            </a:spcBef>
            <a:spcAft>
              <a:spcPct val="15000"/>
            </a:spcAft>
            <a:buChar char="•"/>
          </a:pPr>
          <a:r>
            <a:rPr lang="en-US" sz="1700" kern="1200" dirty="0"/>
            <a:t>Accumulation &amp; multiple dose effects</a:t>
          </a:r>
        </a:p>
        <a:p>
          <a:pPr marL="171450" lvl="1" indent="-171450" algn="l" defTabSz="755650">
            <a:lnSpc>
              <a:spcPct val="90000"/>
            </a:lnSpc>
            <a:spcBef>
              <a:spcPct val="0"/>
            </a:spcBef>
            <a:spcAft>
              <a:spcPct val="15000"/>
            </a:spcAft>
            <a:buChar char="•"/>
          </a:pPr>
          <a:r>
            <a:rPr lang="en-US" sz="1700" kern="1200" dirty="0"/>
            <a:t>PK-toxicity associated</a:t>
          </a:r>
        </a:p>
        <a:p>
          <a:pPr marL="171450" lvl="1" indent="-171450" algn="l" defTabSz="755650">
            <a:lnSpc>
              <a:spcPct val="90000"/>
            </a:lnSpc>
            <a:spcBef>
              <a:spcPct val="0"/>
            </a:spcBef>
            <a:spcAft>
              <a:spcPct val="15000"/>
            </a:spcAft>
            <a:buChar char="•"/>
          </a:pPr>
          <a:r>
            <a:rPr lang="en-US" sz="1700" kern="1200" dirty="0"/>
            <a:t>PK-efficacy associated</a:t>
          </a:r>
        </a:p>
      </dsp:txBody>
      <dsp:txXfrm>
        <a:off x="0" y="356686"/>
        <a:ext cx="8443913" cy="1552949"/>
      </dsp:txXfrm>
    </dsp:sp>
    <dsp:sp modelId="{6A2EC95E-A308-024D-86BA-B5A92A293E8C}">
      <dsp:nvSpPr>
        <dsp:cNvPr id="0" name=""/>
        <dsp:cNvSpPr/>
      </dsp:nvSpPr>
      <dsp:spPr>
        <a:xfrm>
          <a:off x="422195" y="105766"/>
          <a:ext cx="5910739" cy="501840"/>
        </a:xfrm>
        <a:prstGeom prst="roundRect">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412" tIns="0" rIns="223412" bIns="0" numCol="1" spcCol="1270" anchor="ctr" anchorCtr="0">
          <a:noAutofit/>
        </a:bodyPr>
        <a:lstStyle/>
        <a:p>
          <a:pPr marL="0" lvl="0" indent="0" algn="l" defTabSz="755650">
            <a:lnSpc>
              <a:spcPct val="90000"/>
            </a:lnSpc>
            <a:spcBef>
              <a:spcPct val="0"/>
            </a:spcBef>
            <a:spcAft>
              <a:spcPct val="35000"/>
            </a:spcAft>
            <a:buNone/>
          </a:pPr>
          <a:r>
            <a:rPr lang="en-US" sz="1700" kern="1200" dirty="0"/>
            <a:t>Pharmacokinetic (PK) Profile</a:t>
          </a:r>
        </a:p>
      </dsp:txBody>
      <dsp:txXfrm>
        <a:off x="446693" y="130264"/>
        <a:ext cx="5861743" cy="452844"/>
      </dsp:txXfrm>
    </dsp:sp>
    <dsp:sp modelId="{9D0C08D2-5284-9F44-BC9A-CFA4604628A2}">
      <dsp:nvSpPr>
        <dsp:cNvPr id="0" name=""/>
        <dsp:cNvSpPr/>
      </dsp:nvSpPr>
      <dsp:spPr>
        <a:xfrm>
          <a:off x="0" y="2252356"/>
          <a:ext cx="8443913" cy="1552949"/>
        </a:xfrm>
        <a:prstGeom prst="rect">
          <a:avLst/>
        </a:prstGeom>
        <a:solidFill>
          <a:schemeClr val="lt1">
            <a:alpha val="90000"/>
            <a:hueOff val="0"/>
            <a:satOff val="0"/>
            <a:lumOff val="0"/>
            <a:alphaOff val="0"/>
          </a:schemeClr>
        </a:solidFill>
        <a:ln w="12700" cap="flat" cmpd="sng" algn="ctr">
          <a:solidFill>
            <a:schemeClr val="accent5">
              <a:shade val="80000"/>
              <a:hueOff val="179674"/>
              <a:satOff val="-32286"/>
              <a:lumOff val="3239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55341" tIns="354076" rIns="655341"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t>Route and schedule of administration</a:t>
          </a:r>
        </a:p>
        <a:p>
          <a:pPr marL="171450" lvl="1" indent="-171450" algn="l" defTabSz="755650">
            <a:lnSpc>
              <a:spcPct val="90000"/>
            </a:lnSpc>
            <a:spcBef>
              <a:spcPct val="0"/>
            </a:spcBef>
            <a:spcAft>
              <a:spcPct val="15000"/>
            </a:spcAft>
            <a:buChar char="•"/>
          </a:pPr>
          <a:r>
            <a:rPr lang="en-US" sz="1700" kern="1200" dirty="0"/>
            <a:t>Eligibility Criteria (renal and hepatic function)</a:t>
          </a:r>
        </a:p>
        <a:p>
          <a:pPr marL="171450" lvl="1" indent="-171450" algn="l" defTabSz="755650">
            <a:lnSpc>
              <a:spcPct val="90000"/>
            </a:lnSpc>
            <a:spcBef>
              <a:spcPct val="0"/>
            </a:spcBef>
            <a:spcAft>
              <a:spcPct val="15000"/>
            </a:spcAft>
            <a:buChar char="•"/>
          </a:pPr>
          <a:r>
            <a:rPr lang="en-US" sz="1700" kern="1200" dirty="0"/>
            <a:t>Concomitant Medications </a:t>
          </a:r>
        </a:p>
        <a:p>
          <a:pPr marL="171450" lvl="1" indent="-171450" algn="l" defTabSz="755650">
            <a:lnSpc>
              <a:spcPct val="90000"/>
            </a:lnSpc>
            <a:spcBef>
              <a:spcPct val="0"/>
            </a:spcBef>
            <a:spcAft>
              <a:spcPct val="15000"/>
            </a:spcAft>
            <a:buChar char="•"/>
          </a:pPr>
          <a:r>
            <a:rPr lang="en-US" sz="1700" kern="1200" dirty="0"/>
            <a:t>PK/PD sampling time points</a:t>
          </a:r>
        </a:p>
      </dsp:txBody>
      <dsp:txXfrm>
        <a:off x="0" y="2252356"/>
        <a:ext cx="8443913" cy="1552949"/>
      </dsp:txXfrm>
    </dsp:sp>
    <dsp:sp modelId="{3B8EBE99-C56D-FE46-B5DC-E3EFF7837028}">
      <dsp:nvSpPr>
        <dsp:cNvPr id="0" name=""/>
        <dsp:cNvSpPr/>
      </dsp:nvSpPr>
      <dsp:spPr>
        <a:xfrm>
          <a:off x="422195" y="2001436"/>
          <a:ext cx="5910739" cy="501840"/>
        </a:xfrm>
        <a:prstGeom prst="roundRect">
          <a:avLst/>
        </a:prstGeom>
        <a:gradFill rotWithShape="0">
          <a:gsLst>
            <a:gs pos="0">
              <a:schemeClr val="accent5">
                <a:shade val="80000"/>
                <a:hueOff val="179674"/>
                <a:satOff val="-32286"/>
                <a:lumOff val="32394"/>
                <a:alphaOff val="0"/>
                <a:satMod val="103000"/>
                <a:lumMod val="102000"/>
                <a:tint val="94000"/>
              </a:schemeClr>
            </a:gs>
            <a:gs pos="50000">
              <a:schemeClr val="accent5">
                <a:shade val="80000"/>
                <a:hueOff val="179674"/>
                <a:satOff val="-32286"/>
                <a:lumOff val="32394"/>
                <a:alphaOff val="0"/>
                <a:satMod val="110000"/>
                <a:lumMod val="100000"/>
                <a:shade val="100000"/>
              </a:schemeClr>
            </a:gs>
            <a:gs pos="100000">
              <a:schemeClr val="accent5">
                <a:shade val="80000"/>
                <a:hueOff val="179674"/>
                <a:satOff val="-32286"/>
                <a:lumOff val="323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3412" tIns="0" rIns="223412" bIns="0" numCol="1" spcCol="1270" anchor="ctr" anchorCtr="0">
          <a:noAutofit/>
        </a:bodyPr>
        <a:lstStyle/>
        <a:p>
          <a:pPr marL="0" lvl="0" indent="0" algn="l" defTabSz="755650">
            <a:lnSpc>
              <a:spcPct val="90000"/>
            </a:lnSpc>
            <a:spcBef>
              <a:spcPct val="0"/>
            </a:spcBef>
            <a:spcAft>
              <a:spcPct val="35000"/>
            </a:spcAft>
            <a:buNone/>
          </a:pPr>
          <a:r>
            <a:rPr lang="en-US" sz="1700" kern="1200" dirty="0"/>
            <a:t>Impact on Trial Design</a:t>
          </a:r>
        </a:p>
      </dsp:txBody>
      <dsp:txXfrm>
        <a:off x="446693" y="2025934"/>
        <a:ext cx="5861743" cy="452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5D5532-2E5F-1A41-BF77-F2FA2EE582E9}">
      <dsp:nvSpPr>
        <dsp:cNvPr id="0" name=""/>
        <dsp:cNvSpPr/>
      </dsp:nvSpPr>
      <dsp:spPr>
        <a:xfrm>
          <a:off x="0" y="0"/>
          <a:ext cx="7847965" cy="1067752"/>
        </a:xfrm>
        <a:prstGeom prst="roundRect">
          <a:avLst>
            <a:gd name="adj" fmla="val 10000"/>
          </a:avLst>
        </a:prstGeom>
        <a:solidFill>
          <a:schemeClr val="accent5">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To identify an </a:t>
          </a:r>
          <a:r>
            <a:rPr lang="en-US" sz="2500" b="0" i="0" u="sng" kern="1200" dirty="0"/>
            <a:t>initial safe dose </a:t>
          </a:r>
          <a:r>
            <a:rPr lang="en-US" sz="2500" b="0" i="0" kern="1200" dirty="0"/>
            <a:t>and subsequent dose escalation schemes in humans</a:t>
          </a:r>
          <a:endParaRPr lang="en-US" sz="2500" kern="1200" dirty="0"/>
        </a:p>
      </dsp:txBody>
      <dsp:txXfrm>
        <a:off x="31273" y="31273"/>
        <a:ext cx="6695777" cy="1005206"/>
      </dsp:txXfrm>
    </dsp:sp>
    <dsp:sp modelId="{0C89C833-1D70-284D-AC29-F1CDA308BCF9}">
      <dsp:nvSpPr>
        <dsp:cNvPr id="0" name=""/>
        <dsp:cNvSpPr/>
      </dsp:nvSpPr>
      <dsp:spPr>
        <a:xfrm>
          <a:off x="692467" y="1245711"/>
          <a:ext cx="7847965" cy="1067752"/>
        </a:xfrm>
        <a:prstGeom prst="roundRect">
          <a:avLst>
            <a:gd name="adj" fmla="val 10000"/>
          </a:avLst>
        </a:prstGeom>
        <a:solidFill>
          <a:schemeClr val="accent5">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To identify </a:t>
          </a:r>
          <a:r>
            <a:rPr lang="en-US" sz="2500" b="0" i="0" u="sng" kern="1200" dirty="0"/>
            <a:t>potential target organs for toxicity </a:t>
          </a:r>
          <a:r>
            <a:rPr lang="en-US" sz="2500" b="0" i="0" kern="1200" dirty="0"/>
            <a:t>whether such toxicity is reversible; </a:t>
          </a:r>
          <a:endParaRPr lang="en-US" sz="2500" kern="1200" dirty="0"/>
        </a:p>
      </dsp:txBody>
      <dsp:txXfrm>
        <a:off x="723740" y="1276984"/>
        <a:ext cx="6398912" cy="1005206"/>
      </dsp:txXfrm>
    </dsp:sp>
    <dsp:sp modelId="{3D092887-8F94-A34B-BFCC-C7628A6CDD75}">
      <dsp:nvSpPr>
        <dsp:cNvPr id="0" name=""/>
        <dsp:cNvSpPr/>
      </dsp:nvSpPr>
      <dsp:spPr>
        <a:xfrm>
          <a:off x="1384935" y="2491422"/>
          <a:ext cx="7847965" cy="1067752"/>
        </a:xfrm>
        <a:prstGeom prst="roundRect">
          <a:avLst>
            <a:gd name="adj" fmla="val 10000"/>
          </a:avLst>
        </a:prstGeom>
        <a:solidFill>
          <a:schemeClr val="accent5">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0" i="0" kern="1200" dirty="0"/>
            <a:t>To identify </a:t>
          </a:r>
          <a:r>
            <a:rPr lang="en-US" sz="2500" b="0" i="0" u="sng" kern="1200" dirty="0"/>
            <a:t>safety parameters for clinical monitoring</a:t>
          </a:r>
          <a:r>
            <a:rPr lang="en-US" sz="2500" b="0" i="0" kern="1200" dirty="0"/>
            <a:t>.</a:t>
          </a:r>
          <a:endParaRPr lang="en-US" sz="2500" kern="1200" dirty="0"/>
        </a:p>
      </dsp:txBody>
      <dsp:txXfrm>
        <a:off x="1416208" y="2522695"/>
        <a:ext cx="6398912" cy="1005206"/>
      </dsp:txXfrm>
    </dsp:sp>
    <dsp:sp modelId="{61EFB090-A9EB-F84E-833E-9FC0379DEBAD}">
      <dsp:nvSpPr>
        <dsp:cNvPr id="0" name=""/>
        <dsp:cNvSpPr/>
      </dsp:nvSpPr>
      <dsp:spPr>
        <a:xfrm>
          <a:off x="7153925" y="809712"/>
          <a:ext cx="694039" cy="694039"/>
        </a:xfrm>
        <a:prstGeom prst="downArrow">
          <a:avLst>
            <a:gd name="adj1" fmla="val 55000"/>
            <a:gd name="adj2" fmla="val 45000"/>
          </a:avLst>
        </a:prstGeom>
        <a:solidFill>
          <a:schemeClr val="accent5">
            <a:alpha val="90000"/>
            <a:tint val="40000"/>
            <a:hueOff val="0"/>
            <a:satOff val="0"/>
            <a:lumOff val="0"/>
            <a:alphaOff val="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7310084" y="809712"/>
        <a:ext cx="381721" cy="522264"/>
      </dsp:txXfrm>
    </dsp:sp>
    <dsp:sp modelId="{B6F1B57F-8FB7-8544-9407-1733B4016462}">
      <dsp:nvSpPr>
        <dsp:cNvPr id="0" name=""/>
        <dsp:cNvSpPr/>
      </dsp:nvSpPr>
      <dsp:spPr>
        <a:xfrm>
          <a:off x="7846393" y="2048305"/>
          <a:ext cx="694039" cy="694039"/>
        </a:xfrm>
        <a:prstGeom prst="downArrow">
          <a:avLst>
            <a:gd name="adj1" fmla="val 55000"/>
            <a:gd name="adj2" fmla="val 45000"/>
          </a:avLst>
        </a:prstGeom>
        <a:solidFill>
          <a:schemeClr val="accent5">
            <a:alpha val="90000"/>
            <a:tint val="40000"/>
            <a:hueOff val="0"/>
            <a:satOff val="0"/>
            <a:lumOff val="0"/>
            <a:alphaOff val="-40000"/>
          </a:schemeClr>
        </a:solidFill>
        <a:ln w="1905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endParaRPr lang="en-US" sz="3100" kern="1200"/>
        </a:p>
      </dsp:txBody>
      <dsp:txXfrm>
        <a:off x="8002552" y="2048305"/>
        <a:ext cx="381721" cy="522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14122-72A9-674D-99AB-F1E5A3B0E0B0}">
      <dsp:nvSpPr>
        <dsp:cNvPr id="0" name=""/>
        <dsp:cNvSpPr/>
      </dsp:nvSpPr>
      <dsp:spPr>
        <a:xfrm>
          <a:off x="2201" y="1114263"/>
          <a:ext cx="2222614" cy="319013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NOAEL: generally a </a:t>
          </a:r>
          <a:r>
            <a:rPr lang="en-US" sz="1500" u="sng" kern="1200" dirty="0"/>
            <a:t>benchmark for safety </a:t>
          </a:r>
          <a:r>
            <a:rPr lang="en-US" sz="1500" kern="1200" dirty="0"/>
            <a:t>when derived from appropriate animal studies </a:t>
          </a:r>
        </a:p>
        <a:p>
          <a:pPr marL="114300" lvl="1" indent="-114300" algn="l" defTabSz="666750">
            <a:lnSpc>
              <a:spcPct val="90000"/>
            </a:lnSpc>
            <a:spcBef>
              <a:spcPct val="0"/>
            </a:spcBef>
            <a:spcAft>
              <a:spcPct val="15000"/>
            </a:spcAft>
            <a:buChar char="•"/>
          </a:pPr>
          <a:r>
            <a:rPr lang="en-US" sz="1500" kern="1200" dirty="0"/>
            <a:t>Both </a:t>
          </a:r>
          <a:r>
            <a:rPr lang="en-US" sz="1500" u="sng" kern="1200" dirty="0"/>
            <a:t>statistically and clinically significant AEs </a:t>
          </a:r>
          <a:r>
            <a:rPr lang="en-US" sz="1500" kern="1200" dirty="0"/>
            <a:t>should be </a:t>
          </a:r>
          <a:r>
            <a:rPr lang="en-US" sz="1500" u="sng" kern="1200" dirty="0"/>
            <a:t>considered in determining NOAEL</a:t>
          </a:r>
        </a:p>
      </dsp:txBody>
      <dsp:txXfrm>
        <a:off x="67299" y="1179361"/>
        <a:ext cx="2092418" cy="2376342"/>
      </dsp:txXfrm>
    </dsp:sp>
    <dsp:sp modelId="{027D6885-AAC1-3147-AD28-E0EE5C087E84}">
      <dsp:nvSpPr>
        <dsp:cNvPr id="0" name=""/>
        <dsp:cNvSpPr/>
      </dsp:nvSpPr>
      <dsp:spPr>
        <a:xfrm>
          <a:off x="1861928" y="2829944"/>
          <a:ext cx="893977" cy="2325643"/>
        </a:xfrm>
        <a:prstGeom prst="leftCircularArrow">
          <a:avLst>
            <a:gd name="adj1" fmla="val 2482"/>
            <a:gd name="adj2" fmla="val 300702"/>
            <a:gd name="adj3" fmla="val 1749597"/>
            <a:gd name="adj4" fmla="val 8697874"/>
            <a:gd name="adj5" fmla="val 2896"/>
          </a:avLst>
        </a:prstGeom>
        <a:solidFill>
          <a:schemeClr val="accent5">
            <a:shade val="9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EA929DB3-B275-8E41-B37E-31BCBF951BC1}">
      <dsp:nvSpPr>
        <dsp:cNvPr id="0" name=""/>
        <dsp:cNvSpPr/>
      </dsp:nvSpPr>
      <dsp:spPr>
        <a:xfrm>
          <a:off x="483668" y="3432360"/>
          <a:ext cx="1975657" cy="785653"/>
        </a:xfrm>
        <a:prstGeom prst="roundRect">
          <a:avLst>
            <a:gd name="adj" fmla="val 10000"/>
          </a:avLst>
        </a:prstGeom>
        <a:solidFill>
          <a:schemeClr val="accent5">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Step 1</a:t>
          </a:r>
        </a:p>
      </dsp:txBody>
      <dsp:txXfrm>
        <a:off x="506679" y="3455371"/>
        <a:ext cx="1929635" cy="739631"/>
      </dsp:txXfrm>
    </dsp:sp>
    <dsp:sp modelId="{086E4F38-4186-F044-937E-F9573923332C}">
      <dsp:nvSpPr>
        <dsp:cNvPr id="0" name=""/>
        <dsp:cNvSpPr/>
      </dsp:nvSpPr>
      <dsp:spPr>
        <a:xfrm>
          <a:off x="2746664" y="551748"/>
          <a:ext cx="2222614" cy="4315169"/>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NOAELs in relevant animal studies are converted in HEDs with appropriate scaling factors </a:t>
          </a:r>
        </a:p>
        <a:p>
          <a:pPr marL="114300" lvl="1" indent="-114300" algn="l" defTabSz="666750">
            <a:lnSpc>
              <a:spcPct val="90000"/>
            </a:lnSpc>
            <a:spcBef>
              <a:spcPct val="0"/>
            </a:spcBef>
            <a:spcAft>
              <a:spcPct val="15000"/>
            </a:spcAft>
            <a:buChar char="•"/>
          </a:pPr>
          <a:r>
            <a:rPr lang="en-US" sz="1500" kern="1200" dirty="0"/>
            <a:t>Assumption: LD10 and MTDs in non-rodents both correlate with Human MTD when the doses are normalized to the same administration schedule and expressed as mg/m</a:t>
          </a:r>
          <a:r>
            <a:rPr lang="en-US" sz="1500" kern="1200" baseline="30000" dirty="0"/>
            <a:t>2</a:t>
          </a:r>
          <a:r>
            <a:rPr lang="en-US" sz="1500" kern="1200" dirty="0"/>
            <a:t> </a:t>
          </a:r>
        </a:p>
      </dsp:txBody>
      <dsp:txXfrm>
        <a:off x="2811762" y="1541525"/>
        <a:ext cx="2092418" cy="3260294"/>
      </dsp:txXfrm>
    </dsp:sp>
    <dsp:sp modelId="{1E2B499B-B4A9-B244-B005-065C5DF9CC89}">
      <dsp:nvSpPr>
        <dsp:cNvPr id="0" name=""/>
        <dsp:cNvSpPr/>
      </dsp:nvSpPr>
      <dsp:spPr>
        <a:xfrm>
          <a:off x="4739780" y="137553"/>
          <a:ext cx="767928" cy="2925061"/>
        </a:xfrm>
        <a:prstGeom prst="circularArrow">
          <a:avLst>
            <a:gd name="adj1" fmla="val 2179"/>
            <a:gd name="adj2" fmla="val 262096"/>
            <a:gd name="adj3" fmla="val 20753838"/>
            <a:gd name="adj4" fmla="val 13766956"/>
            <a:gd name="adj5" fmla="val 2542"/>
          </a:avLst>
        </a:prstGeom>
        <a:solidFill>
          <a:schemeClr val="accent5">
            <a:shade val="90000"/>
            <a:hueOff val="215724"/>
            <a:satOff val="-34472"/>
            <a:lumOff val="41357"/>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013028DF-55EF-A044-AEE7-EDE9F48DAFF1}">
      <dsp:nvSpPr>
        <dsp:cNvPr id="0" name=""/>
        <dsp:cNvSpPr/>
      </dsp:nvSpPr>
      <dsp:spPr>
        <a:xfrm>
          <a:off x="3315297" y="640984"/>
          <a:ext cx="1975657" cy="785653"/>
        </a:xfrm>
        <a:prstGeom prst="roundRect">
          <a:avLst>
            <a:gd name="adj" fmla="val 10000"/>
          </a:avLst>
        </a:prstGeom>
        <a:solidFill>
          <a:schemeClr val="accent5">
            <a:alpha val="90000"/>
            <a:hueOff val="0"/>
            <a:satOff val="0"/>
            <a:lumOff val="0"/>
            <a:alphaOff val="-2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Step 2</a:t>
          </a:r>
        </a:p>
      </dsp:txBody>
      <dsp:txXfrm>
        <a:off x="3338308" y="663995"/>
        <a:ext cx="1929635" cy="739631"/>
      </dsp:txXfrm>
    </dsp:sp>
    <dsp:sp modelId="{ECA573D8-6C20-6F4F-AEF4-A307BCF8ED34}">
      <dsp:nvSpPr>
        <dsp:cNvPr id="0" name=""/>
        <dsp:cNvSpPr/>
      </dsp:nvSpPr>
      <dsp:spPr>
        <a:xfrm>
          <a:off x="5491127" y="865187"/>
          <a:ext cx="2222614" cy="3688291"/>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HED should be chosen from most appropriate species (most sensitives)</a:t>
          </a:r>
        </a:p>
        <a:p>
          <a:pPr marL="114300" lvl="1" indent="-114300" algn="l" defTabSz="666750">
            <a:lnSpc>
              <a:spcPct val="90000"/>
            </a:lnSpc>
            <a:spcBef>
              <a:spcPct val="0"/>
            </a:spcBef>
            <a:spcAft>
              <a:spcPct val="15000"/>
            </a:spcAft>
            <a:buChar char="•"/>
          </a:pPr>
          <a:r>
            <a:rPr lang="en-US" sz="1500" kern="1200" dirty="0"/>
            <a:t>Factors that could influence the choice of species: differences in absorption, distribution, metabolism, excretion </a:t>
          </a:r>
        </a:p>
      </dsp:txBody>
      <dsp:txXfrm>
        <a:off x="5556225" y="930285"/>
        <a:ext cx="2092418" cy="2767746"/>
      </dsp:txXfrm>
    </dsp:sp>
    <dsp:sp modelId="{B471DE9C-3206-C843-A42E-1FEEFC1449CB}">
      <dsp:nvSpPr>
        <dsp:cNvPr id="0" name=""/>
        <dsp:cNvSpPr/>
      </dsp:nvSpPr>
      <dsp:spPr>
        <a:xfrm>
          <a:off x="5985179" y="3594252"/>
          <a:ext cx="1975657" cy="785653"/>
        </a:xfrm>
        <a:prstGeom prst="roundRect">
          <a:avLst>
            <a:gd name="adj" fmla="val 10000"/>
          </a:avLst>
        </a:prstGeom>
        <a:solidFill>
          <a:schemeClr val="accent5">
            <a:alpha val="90000"/>
            <a:hueOff val="0"/>
            <a:satOff val="0"/>
            <a:lumOff val="0"/>
            <a:alpha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kern="1200" dirty="0"/>
            <a:t>Step 3</a:t>
          </a:r>
        </a:p>
      </dsp:txBody>
      <dsp:txXfrm>
        <a:off x="6008190" y="3617263"/>
        <a:ext cx="1929635" cy="7396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51BFE-C236-0647-815D-C893DB6B18FF}">
      <dsp:nvSpPr>
        <dsp:cNvPr id="0" name=""/>
        <dsp:cNvSpPr/>
      </dsp:nvSpPr>
      <dsp:spPr>
        <a:xfrm rot="16200000">
          <a:off x="754724" y="-754724"/>
          <a:ext cx="2440252" cy="3949700"/>
        </a:xfrm>
        <a:prstGeom prst="round1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Provide proof of mechanism/concept</a:t>
          </a:r>
        </a:p>
      </dsp:txBody>
      <dsp:txXfrm rot="5400000">
        <a:off x="0" y="0"/>
        <a:ext cx="3949700" cy="1830189"/>
      </dsp:txXfrm>
    </dsp:sp>
    <dsp:sp modelId="{8C9BD8E2-E1EB-194C-A49F-B7AF8408E968}">
      <dsp:nvSpPr>
        <dsp:cNvPr id="0" name=""/>
        <dsp:cNvSpPr/>
      </dsp:nvSpPr>
      <dsp:spPr>
        <a:xfrm>
          <a:off x="3949700" y="0"/>
          <a:ext cx="3949700" cy="2440252"/>
        </a:xfrm>
        <a:prstGeom prst="round1Rect">
          <a:avLst/>
        </a:prstGeom>
        <a:gradFill rotWithShape="0">
          <a:gsLst>
            <a:gs pos="0">
              <a:schemeClr val="accent4">
                <a:hueOff val="2199979"/>
                <a:satOff val="-9734"/>
                <a:lumOff val="-1634"/>
                <a:alphaOff val="0"/>
                <a:satMod val="103000"/>
                <a:lumMod val="102000"/>
                <a:tint val="94000"/>
              </a:schemeClr>
            </a:gs>
            <a:gs pos="50000">
              <a:schemeClr val="accent4">
                <a:hueOff val="2199979"/>
                <a:satOff val="-9734"/>
                <a:lumOff val="-1634"/>
                <a:alphaOff val="0"/>
                <a:satMod val="110000"/>
                <a:lumMod val="100000"/>
                <a:shade val="100000"/>
              </a:schemeClr>
            </a:gs>
            <a:gs pos="100000">
              <a:schemeClr val="accent4">
                <a:hueOff val="2199979"/>
                <a:satOff val="-9734"/>
                <a:lumOff val="-163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Select patients</a:t>
          </a:r>
        </a:p>
      </dsp:txBody>
      <dsp:txXfrm>
        <a:off x="3949700" y="0"/>
        <a:ext cx="3949700" cy="1830189"/>
      </dsp:txXfrm>
    </dsp:sp>
    <dsp:sp modelId="{8BD19D21-78B1-AE48-BDE6-6C485BE5AA5C}">
      <dsp:nvSpPr>
        <dsp:cNvPr id="0" name=""/>
        <dsp:cNvSpPr/>
      </dsp:nvSpPr>
      <dsp:spPr>
        <a:xfrm rot="10800000">
          <a:off x="0" y="2440252"/>
          <a:ext cx="3949700" cy="2440252"/>
        </a:xfrm>
        <a:prstGeom prst="round1Rect">
          <a:avLst/>
        </a:prstGeom>
        <a:gradFill rotWithShape="0">
          <a:gsLst>
            <a:gs pos="0">
              <a:schemeClr val="accent4">
                <a:hueOff val="4399958"/>
                <a:satOff val="-19468"/>
                <a:lumOff val="-3269"/>
                <a:alphaOff val="0"/>
                <a:satMod val="103000"/>
                <a:lumMod val="102000"/>
                <a:tint val="94000"/>
              </a:schemeClr>
            </a:gs>
            <a:gs pos="50000">
              <a:schemeClr val="accent4">
                <a:hueOff val="4399958"/>
                <a:satOff val="-19468"/>
                <a:lumOff val="-3269"/>
                <a:alphaOff val="0"/>
                <a:satMod val="110000"/>
                <a:lumMod val="100000"/>
                <a:shade val="100000"/>
              </a:schemeClr>
            </a:gs>
            <a:gs pos="100000">
              <a:schemeClr val="accent4">
                <a:hueOff val="4399958"/>
                <a:satOff val="-19468"/>
                <a:lumOff val="-326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Tissue vs </a:t>
          </a:r>
        </a:p>
        <a:p>
          <a:pPr marL="0" lvl="0" indent="0" algn="ctr" defTabSz="1333500">
            <a:lnSpc>
              <a:spcPct val="90000"/>
            </a:lnSpc>
            <a:spcBef>
              <a:spcPct val="0"/>
            </a:spcBef>
            <a:spcAft>
              <a:spcPct val="35000"/>
            </a:spcAft>
            <a:buNone/>
          </a:pPr>
          <a:r>
            <a:rPr lang="en-US" sz="3000" kern="1200" dirty="0"/>
            <a:t>“surrogate tissue”</a:t>
          </a:r>
        </a:p>
      </dsp:txBody>
      <dsp:txXfrm rot="10800000">
        <a:off x="0" y="3050315"/>
        <a:ext cx="3949700" cy="1830189"/>
      </dsp:txXfrm>
    </dsp:sp>
    <dsp:sp modelId="{EB55DE2E-6324-7F4F-BACC-0A0729C93813}">
      <dsp:nvSpPr>
        <dsp:cNvPr id="0" name=""/>
        <dsp:cNvSpPr/>
      </dsp:nvSpPr>
      <dsp:spPr>
        <a:xfrm rot="5400000">
          <a:off x="4704424" y="1685528"/>
          <a:ext cx="2440252" cy="3949700"/>
        </a:xfrm>
        <a:prstGeom prst="round1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Implement in escalation vs expansion only</a:t>
          </a:r>
        </a:p>
      </dsp:txBody>
      <dsp:txXfrm rot="-5400000">
        <a:off x="3949700" y="3050314"/>
        <a:ext cx="3949700" cy="1830189"/>
      </dsp:txXfrm>
    </dsp:sp>
    <dsp:sp modelId="{92FBE6F0-C695-E346-AECF-A89A64315F20}">
      <dsp:nvSpPr>
        <dsp:cNvPr id="0" name=""/>
        <dsp:cNvSpPr/>
      </dsp:nvSpPr>
      <dsp:spPr>
        <a:xfrm>
          <a:off x="2764789" y="1830189"/>
          <a:ext cx="2369820" cy="1220126"/>
        </a:xfrm>
        <a:prstGeom prst="roundRect">
          <a:avLst/>
        </a:prstGeom>
        <a:solidFill>
          <a:schemeClr val="accent4">
            <a:tint val="40000"/>
            <a:hueOff val="0"/>
            <a:satOff val="0"/>
            <a:lumOff val="0"/>
            <a:alphaOff val="0"/>
          </a:schemeClr>
        </a:solidFill>
        <a:ln>
          <a:noFill/>
        </a:ln>
        <a:effectLst>
          <a:outerShdw blurRad="57150" dist="19050" dir="5400000" algn="ctr" rotWithShape="0">
            <a:srgbClr val="000000">
              <a:alpha val="63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Impact on Trial Design</a:t>
          </a:r>
        </a:p>
      </dsp:txBody>
      <dsp:txXfrm>
        <a:off x="2824351" y="1889751"/>
        <a:ext cx="2250696" cy="1101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DC469B-69AE-BF4C-88B9-3A857406539D}">
      <dsp:nvSpPr>
        <dsp:cNvPr id="0" name=""/>
        <dsp:cNvSpPr/>
      </dsp:nvSpPr>
      <dsp:spPr>
        <a:xfrm rot="10800000">
          <a:off x="2225677" y="2645"/>
          <a:ext cx="7638954" cy="1206319"/>
        </a:xfrm>
        <a:prstGeom prst="homePlate">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solidFill>
                <a:schemeClr val="bg1">
                  <a:lumMod val="75000"/>
                </a:schemeClr>
              </a:solidFill>
              <a:effectLst/>
              <a:cs typeface="Calibri" panose="020F0502020204030204" pitchFamily="34" charset="0"/>
            </a:rPr>
            <a:t>To describe the </a:t>
          </a:r>
          <a:r>
            <a:rPr lang="en-US" sz="2400" b="0" i="0" u="sng" kern="1200" dirty="0">
              <a:solidFill>
                <a:schemeClr val="bg1">
                  <a:lumMod val="75000"/>
                </a:schemeClr>
              </a:solidFill>
              <a:effectLst/>
              <a:cs typeface="Calibri" panose="020F0502020204030204" pitchFamily="34" charset="0"/>
            </a:rPr>
            <a:t>pre-clinical data </a:t>
          </a:r>
          <a:r>
            <a:rPr lang="en-US" sz="2400" b="0" i="0" kern="1200" dirty="0">
              <a:solidFill>
                <a:schemeClr val="bg1">
                  <a:lumMod val="75000"/>
                </a:schemeClr>
              </a:solidFill>
              <a:effectLst/>
              <a:cs typeface="Calibri" panose="020F0502020204030204" pitchFamily="34" charset="0"/>
            </a:rPr>
            <a:t>required to support the development of novel treatments into human trials</a:t>
          </a:r>
          <a:endParaRPr lang="en-US" sz="2400" kern="1200" dirty="0">
            <a:solidFill>
              <a:schemeClr val="bg1">
                <a:lumMod val="75000"/>
              </a:schemeClr>
            </a:solidFill>
            <a:cs typeface="Calibri" panose="020F0502020204030204" pitchFamily="34" charset="0"/>
          </a:endParaRPr>
        </a:p>
      </dsp:txBody>
      <dsp:txXfrm rot="10800000">
        <a:off x="2527257" y="2645"/>
        <a:ext cx="7337374" cy="1206319"/>
      </dsp:txXfrm>
    </dsp:sp>
    <dsp:sp modelId="{161309C0-9BDC-9948-8067-6E6BE4B3E36C}">
      <dsp:nvSpPr>
        <dsp:cNvPr id="0" name=""/>
        <dsp:cNvSpPr/>
      </dsp:nvSpPr>
      <dsp:spPr>
        <a:xfrm>
          <a:off x="1622517" y="2645"/>
          <a:ext cx="1206319" cy="120631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9000" r="-9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263127A-1A1B-1841-8CB7-70CCFC8FDBA7}">
      <dsp:nvSpPr>
        <dsp:cNvPr id="0" name=""/>
        <dsp:cNvSpPr/>
      </dsp:nvSpPr>
      <dsp:spPr>
        <a:xfrm rot="10800000">
          <a:off x="2225677" y="1545786"/>
          <a:ext cx="7638954" cy="1206319"/>
        </a:xfrm>
        <a:prstGeom prst="homePlate">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effectLst/>
              <a:cs typeface="Calibri" panose="020F0502020204030204" pitchFamily="34" charset="0"/>
            </a:rPr>
            <a:t>To discuss the </a:t>
          </a:r>
          <a:r>
            <a:rPr lang="en-US" sz="2400" b="0" i="0" u="sng" kern="1200" dirty="0">
              <a:effectLst/>
              <a:cs typeface="Calibri" panose="020F0502020204030204" pitchFamily="34" charset="0"/>
            </a:rPr>
            <a:t>fundamentals of phase I </a:t>
          </a:r>
          <a:r>
            <a:rPr lang="en-US" sz="2400" b="0" i="0" kern="1200" dirty="0">
              <a:effectLst/>
              <a:cs typeface="Calibri" panose="020F0502020204030204" pitchFamily="34" charset="0"/>
            </a:rPr>
            <a:t>trial design</a:t>
          </a:r>
          <a:endParaRPr lang="en-US" sz="2400" kern="1200" dirty="0">
            <a:cs typeface="Calibri" panose="020F0502020204030204" pitchFamily="34" charset="0"/>
          </a:endParaRPr>
        </a:p>
      </dsp:txBody>
      <dsp:txXfrm rot="10800000">
        <a:off x="2527257" y="1545786"/>
        <a:ext cx="7337374" cy="1206319"/>
      </dsp:txXfrm>
    </dsp:sp>
    <dsp:sp modelId="{3E7F5405-4568-7C40-B4A5-F30CEED4E984}">
      <dsp:nvSpPr>
        <dsp:cNvPr id="0" name=""/>
        <dsp:cNvSpPr/>
      </dsp:nvSpPr>
      <dsp:spPr>
        <a:xfrm>
          <a:off x="1622517" y="1545786"/>
          <a:ext cx="1206319" cy="120631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000" r="-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0EF74D28-0E60-B046-9564-737CB6B7B1F0}">
      <dsp:nvSpPr>
        <dsp:cNvPr id="0" name=""/>
        <dsp:cNvSpPr/>
      </dsp:nvSpPr>
      <dsp:spPr>
        <a:xfrm rot="10800000">
          <a:off x="2225677" y="3088927"/>
          <a:ext cx="7638954" cy="1206319"/>
        </a:xfrm>
        <a:prstGeom prst="homePlate">
          <a:avLst/>
        </a:prstGeom>
        <a:solidFill>
          <a:schemeClr val="bg1">
            <a:lumMod val="6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1953" tIns="91440" rIns="170688"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2400" b="0" i="0" kern="1200" dirty="0">
              <a:solidFill>
                <a:schemeClr val="bg1">
                  <a:lumMod val="75000"/>
                </a:schemeClr>
              </a:solidFill>
              <a:effectLst/>
              <a:cs typeface="Calibri" panose="020F0502020204030204" pitchFamily="34" charset="0"/>
            </a:rPr>
            <a:t>To highlight the </a:t>
          </a:r>
          <a:r>
            <a:rPr lang="en-US" sz="2400" b="0" i="0" u="sng" kern="1200" dirty="0">
              <a:solidFill>
                <a:schemeClr val="bg1">
                  <a:lumMod val="75000"/>
                </a:schemeClr>
              </a:solidFill>
              <a:effectLst/>
              <a:cs typeface="Calibri" panose="020F0502020204030204" pitchFamily="34" charset="0"/>
            </a:rPr>
            <a:t>changes </a:t>
          </a:r>
          <a:r>
            <a:rPr lang="en-US" sz="2400" b="0" i="0" kern="1200" dirty="0">
              <a:solidFill>
                <a:schemeClr val="bg1">
                  <a:lumMod val="75000"/>
                </a:schemeClr>
              </a:solidFill>
              <a:effectLst/>
              <a:cs typeface="Calibri" panose="020F0502020204030204" pitchFamily="34" charset="0"/>
            </a:rPr>
            <a:t>in early phase drug development</a:t>
          </a:r>
        </a:p>
      </dsp:txBody>
      <dsp:txXfrm rot="10800000">
        <a:off x="2527257" y="3088927"/>
        <a:ext cx="7337374" cy="1206319"/>
      </dsp:txXfrm>
    </dsp:sp>
    <dsp:sp modelId="{8FEBF23F-432F-704F-A7CB-BF444CAE4359}">
      <dsp:nvSpPr>
        <dsp:cNvPr id="0" name=""/>
        <dsp:cNvSpPr/>
      </dsp:nvSpPr>
      <dsp:spPr>
        <a:xfrm>
          <a:off x="1622517" y="3088927"/>
          <a:ext cx="1206319" cy="120631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000" r="-4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630D7-EEE1-EB49-8516-80D2A569B783}">
      <dsp:nvSpPr>
        <dsp:cNvPr id="0" name=""/>
        <dsp:cNvSpPr/>
      </dsp:nvSpPr>
      <dsp:spPr>
        <a:xfrm>
          <a:off x="1181" y="1889859"/>
          <a:ext cx="2303580" cy="2303580"/>
        </a:xfrm>
        <a:prstGeom prst="ellipse">
          <a:avLst/>
        </a:prstGeom>
        <a:solidFill>
          <a:schemeClr val="accent1">
            <a:shade val="80000"/>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6774" tIns="29210" rIns="126774" bIns="29210" numCol="1" spcCol="1270" anchor="ctr" anchorCtr="0">
          <a:noAutofit/>
        </a:bodyPr>
        <a:lstStyle/>
        <a:p>
          <a:pPr marL="0" lvl="0" indent="0" algn="ctr" defTabSz="1022350">
            <a:lnSpc>
              <a:spcPct val="90000"/>
            </a:lnSpc>
            <a:spcBef>
              <a:spcPct val="0"/>
            </a:spcBef>
            <a:spcAft>
              <a:spcPct val="35000"/>
            </a:spcAft>
            <a:buNone/>
          </a:pPr>
          <a:r>
            <a:rPr lang="en-US" sz="2300" kern="1200" dirty="0"/>
            <a:t>Objectives</a:t>
          </a:r>
        </a:p>
      </dsp:txBody>
      <dsp:txXfrm>
        <a:off x="338532" y="2227210"/>
        <a:ext cx="1628878" cy="1628878"/>
      </dsp:txXfrm>
    </dsp:sp>
    <dsp:sp modelId="{42723C96-448C-EF4B-8028-DBC71B3DA277}">
      <dsp:nvSpPr>
        <dsp:cNvPr id="0" name=""/>
        <dsp:cNvSpPr/>
      </dsp:nvSpPr>
      <dsp:spPr>
        <a:xfrm>
          <a:off x="1844045" y="1889859"/>
          <a:ext cx="2303580" cy="2303580"/>
        </a:xfrm>
        <a:prstGeom prst="ellipse">
          <a:avLst/>
        </a:prstGeom>
        <a:solidFill>
          <a:schemeClr val="accent1">
            <a:shade val="80000"/>
            <a:alpha val="50000"/>
            <a:hueOff val="239777"/>
            <a:satOff val="-23570"/>
            <a:lumOff val="2025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6774" tIns="29210" rIns="126774"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Eligibility</a:t>
          </a:r>
        </a:p>
      </dsp:txBody>
      <dsp:txXfrm>
        <a:off x="2181396" y="2227210"/>
        <a:ext cx="1628878" cy="1628878"/>
      </dsp:txXfrm>
    </dsp:sp>
    <dsp:sp modelId="{C626B207-9FD7-1645-B7A4-E662D324DCEE}">
      <dsp:nvSpPr>
        <dsp:cNvPr id="0" name=""/>
        <dsp:cNvSpPr/>
      </dsp:nvSpPr>
      <dsp:spPr>
        <a:xfrm>
          <a:off x="3686909" y="1889859"/>
          <a:ext cx="2303580" cy="2303580"/>
        </a:xfrm>
        <a:prstGeom prst="ellipse">
          <a:avLst/>
        </a:prstGeom>
        <a:solidFill>
          <a:schemeClr val="accent1">
            <a:shade val="80000"/>
            <a:alpha val="50000"/>
            <a:hueOff val="479553"/>
            <a:satOff val="-47140"/>
            <a:lumOff val="405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6774" tIns="29210" rIns="126774" bIns="29210" numCol="1" spcCol="1270" anchor="ctr" anchorCtr="0">
          <a:noAutofit/>
        </a:bodyPr>
        <a:lstStyle/>
        <a:p>
          <a:pPr marL="0" lvl="0" indent="0" algn="ctr" defTabSz="1022350">
            <a:lnSpc>
              <a:spcPct val="90000"/>
            </a:lnSpc>
            <a:spcBef>
              <a:spcPct val="0"/>
            </a:spcBef>
            <a:spcAft>
              <a:spcPct val="35000"/>
            </a:spcAft>
            <a:buNone/>
          </a:pPr>
          <a:r>
            <a:rPr lang="en-US" sz="2300" kern="1200" dirty="0"/>
            <a:t>CTCAE</a:t>
          </a:r>
        </a:p>
      </dsp:txBody>
      <dsp:txXfrm>
        <a:off x="4024260" y="2227210"/>
        <a:ext cx="1628878" cy="1628878"/>
      </dsp:txXfrm>
    </dsp:sp>
    <dsp:sp modelId="{14C072D2-3B52-B24B-98C3-A804728852C0}">
      <dsp:nvSpPr>
        <dsp:cNvPr id="0" name=""/>
        <dsp:cNvSpPr/>
      </dsp:nvSpPr>
      <dsp:spPr>
        <a:xfrm>
          <a:off x="5529774" y="1889859"/>
          <a:ext cx="2303580" cy="2303580"/>
        </a:xfrm>
        <a:prstGeom prst="ellipse">
          <a:avLst/>
        </a:prstGeom>
        <a:solidFill>
          <a:schemeClr val="accent1">
            <a:shade val="80000"/>
            <a:alpha val="50000"/>
            <a:hueOff val="479553"/>
            <a:satOff val="-47140"/>
            <a:lumOff val="4050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6774" tIns="29210" rIns="126774" bIns="29210" numCol="1" spcCol="1270" anchor="ctr" anchorCtr="0">
          <a:noAutofit/>
        </a:bodyPr>
        <a:lstStyle/>
        <a:p>
          <a:pPr marL="0" lvl="0" indent="0" algn="ctr" defTabSz="1022350">
            <a:lnSpc>
              <a:spcPct val="90000"/>
            </a:lnSpc>
            <a:spcBef>
              <a:spcPct val="0"/>
            </a:spcBef>
            <a:spcAft>
              <a:spcPct val="35000"/>
            </a:spcAft>
            <a:buNone/>
          </a:pPr>
          <a:r>
            <a:rPr lang="en-US" sz="2300" kern="1200" dirty="0"/>
            <a:t>DLT</a:t>
          </a:r>
        </a:p>
      </dsp:txBody>
      <dsp:txXfrm>
        <a:off x="5867125" y="2227210"/>
        <a:ext cx="1628878" cy="1628878"/>
      </dsp:txXfrm>
    </dsp:sp>
    <dsp:sp modelId="{749B22AE-3470-4742-8075-AA50638F98C4}">
      <dsp:nvSpPr>
        <dsp:cNvPr id="0" name=""/>
        <dsp:cNvSpPr/>
      </dsp:nvSpPr>
      <dsp:spPr>
        <a:xfrm>
          <a:off x="7372638" y="1889859"/>
          <a:ext cx="2303580" cy="2303580"/>
        </a:xfrm>
        <a:prstGeom prst="ellipse">
          <a:avLst/>
        </a:prstGeom>
        <a:solidFill>
          <a:schemeClr val="accent1">
            <a:shade val="80000"/>
            <a:alpha val="50000"/>
            <a:hueOff val="239777"/>
            <a:satOff val="-23570"/>
            <a:lumOff val="2025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26774" tIns="29210" rIns="126774" bIns="29210" numCol="1" spcCol="1270" anchor="ctr" anchorCtr="0">
          <a:noAutofit/>
        </a:bodyPr>
        <a:lstStyle/>
        <a:p>
          <a:pPr marL="0" lvl="0" indent="0" algn="ctr" defTabSz="1022350">
            <a:lnSpc>
              <a:spcPct val="90000"/>
            </a:lnSpc>
            <a:spcBef>
              <a:spcPct val="0"/>
            </a:spcBef>
            <a:spcAft>
              <a:spcPct val="35000"/>
            </a:spcAft>
            <a:buNone/>
          </a:pPr>
          <a:r>
            <a:rPr lang="en-US" sz="2300" kern="1200" dirty="0"/>
            <a:t>RP2D</a:t>
          </a:r>
        </a:p>
      </dsp:txBody>
      <dsp:txXfrm>
        <a:off x="7709989" y="2227210"/>
        <a:ext cx="1628878" cy="16288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D600D0-3650-3749-B5E8-0C55443683EC}">
      <dsp:nvSpPr>
        <dsp:cNvPr id="0" name=""/>
        <dsp:cNvSpPr/>
      </dsp:nvSpPr>
      <dsp:spPr>
        <a:xfrm>
          <a:off x="917121" y="0"/>
          <a:ext cx="2941008" cy="735252"/>
        </a:xfrm>
        <a:prstGeom prst="roundRect">
          <a:avLst>
            <a:gd name="adj" fmla="val 10000"/>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Primary</a:t>
          </a:r>
        </a:p>
      </dsp:txBody>
      <dsp:txXfrm>
        <a:off x="938656" y="21535"/>
        <a:ext cx="2897938" cy="692182"/>
      </dsp:txXfrm>
    </dsp:sp>
    <dsp:sp modelId="{082D5B08-6DBD-254C-B4B9-E98F7DB5B777}">
      <dsp:nvSpPr>
        <dsp:cNvPr id="0" name=""/>
        <dsp:cNvSpPr/>
      </dsp:nvSpPr>
      <dsp:spPr>
        <a:xfrm rot="5400000">
          <a:off x="2323290" y="799586"/>
          <a:ext cx="128669" cy="128669"/>
        </a:xfrm>
        <a:prstGeom prst="rightArrow">
          <a:avLst>
            <a:gd name="adj1" fmla="val 667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E12381-0394-D647-906F-D617AA165A7E}">
      <dsp:nvSpPr>
        <dsp:cNvPr id="0" name=""/>
        <dsp:cNvSpPr/>
      </dsp:nvSpPr>
      <dsp:spPr>
        <a:xfrm>
          <a:off x="917121" y="992590"/>
          <a:ext cx="2941008" cy="7352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DLT</a:t>
          </a:r>
        </a:p>
      </dsp:txBody>
      <dsp:txXfrm>
        <a:off x="938656" y="1014125"/>
        <a:ext cx="2897938" cy="692182"/>
      </dsp:txXfrm>
    </dsp:sp>
    <dsp:sp modelId="{E03FDDBA-8877-5349-8BF4-9593E5BE59D0}">
      <dsp:nvSpPr>
        <dsp:cNvPr id="0" name=""/>
        <dsp:cNvSpPr/>
      </dsp:nvSpPr>
      <dsp:spPr>
        <a:xfrm rot="5400000">
          <a:off x="2323290" y="1792176"/>
          <a:ext cx="128669" cy="128669"/>
        </a:xfrm>
        <a:prstGeom prst="rightArrow">
          <a:avLst>
            <a:gd name="adj1" fmla="val 66700"/>
            <a:gd name="adj2" fmla="val 50000"/>
          </a:avLst>
        </a:prstGeom>
        <a:solidFill>
          <a:schemeClr val="accent1">
            <a:shade val="90000"/>
            <a:hueOff val="109088"/>
            <a:satOff val="-11234"/>
            <a:lumOff val="73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D4E8EC-C6F9-F644-A462-461D01B5D2EF}">
      <dsp:nvSpPr>
        <dsp:cNvPr id="0" name=""/>
        <dsp:cNvSpPr/>
      </dsp:nvSpPr>
      <dsp:spPr>
        <a:xfrm>
          <a:off x="917121" y="1985180"/>
          <a:ext cx="2941008" cy="7352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RP2D</a:t>
          </a:r>
        </a:p>
      </dsp:txBody>
      <dsp:txXfrm>
        <a:off x="938656" y="2006715"/>
        <a:ext cx="2897938" cy="692182"/>
      </dsp:txXfrm>
    </dsp:sp>
    <dsp:sp modelId="{F295A2C9-5023-6949-900A-B970F68042BB}">
      <dsp:nvSpPr>
        <dsp:cNvPr id="0" name=""/>
        <dsp:cNvSpPr/>
      </dsp:nvSpPr>
      <dsp:spPr>
        <a:xfrm>
          <a:off x="4269870" y="0"/>
          <a:ext cx="2941008" cy="735252"/>
        </a:xfrm>
        <a:prstGeom prst="roundRect">
          <a:avLst>
            <a:gd name="adj" fmla="val 10000"/>
          </a:avLst>
        </a:prstGeom>
        <a:solidFill>
          <a:schemeClr val="tx2">
            <a:lumMod val="50000"/>
            <a:lumOff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dirty="0"/>
            <a:t>Secondary</a:t>
          </a:r>
        </a:p>
      </dsp:txBody>
      <dsp:txXfrm>
        <a:off x="4291405" y="21535"/>
        <a:ext cx="2897938" cy="692182"/>
      </dsp:txXfrm>
    </dsp:sp>
    <dsp:sp modelId="{22EA9F8E-9458-7A44-9E93-82EC809729D2}">
      <dsp:nvSpPr>
        <dsp:cNvPr id="0" name=""/>
        <dsp:cNvSpPr/>
      </dsp:nvSpPr>
      <dsp:spPr>
        <a:xfrm rot="5400000">
          <a:off x="5676040" y="799586"/>
          <a:ext cx="128669" cy="128669"/>
        </a:xfrm>
        <a:prstGeom prst="rightArrow">
          <a:avLst>
            <a:gd name="adj1" fmla="val 66700"/>
            <a:gd name="adj2" fmla="val 50000"/>
          </a:avLst>
        </a:prstGeom>
        <a:solidFill>
          <a:schemeClr val="accent1">
            <a:shade val="90000"/>
            <a:hueOff val="218176"/>
            <a:satOff val="-22467"/>
            <a:lumOff val="1464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84B1831-9612-7B46-B6BD-ABFF8257C32E}">
      <dsp:nvSpPr>
        <dsp:cNvPr id="0" name=""/>
        <dsp:cNvSpPr/>
      </dsp:nvSpPr>
      <dsp:spPr>
        <a:xfrm>
          <a:off x="4269870" y="992590"/>
          <a:ext cx="2941008" cy="7352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Describe Toxicity</a:t>
          </a:r>
        </a:p>
      </dsp:txBody>
      <dsp:txXfrm>
        <a:off x="4291405" y="1014125"/>
        <a:ext cx="2897938" cy="692182"/>
      </dsp:txXfrm>
    </dsp:sp>
    <dsp:sp modelId="{5FF58906-19A9-8048-BBEC-3A80BD25914A}">
      <dsp:nvSpPr>
        <dsp:cNvPr id="0" name=""/>
        <dsp:cNvSpPr/>
      </dsp:nvSpPr>
      <dsp:spPr>
        <a:xfrm rot="5400000">
          <a:off x="5676040" y="1792176"/>
          <a:ext cx="128669" cy="128669"/>
        </a:xfrm>
        <a:prstGeom prst="rightArrow">
          <a:avLst>
            <a:gd name="adj1" fmla="val 66700"/>
            <a:gd name="adj2" fmla="val 50000"/>
          </a:avLst>
        </a:prstGeom>
        <a:solidFill>
          <a:schemeClr val="accent1">
            <a:shade val="90000"/>
            <a:hueOff val="327263"/>
            <a:satOff val="-33701"/>
            <a:lumOff val="2196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5E897C-232A-B646-87C0-5FD8C0612AB8}">
      <dsp:nvSpPr>
        <dsp:cNvPr id="0" name=""/>
        <dsp:cNvSpPr/>
      </dsp:nvSpPr>
      <dsp:spPr>
        <a:xfrm>
          <a:off x="4269870" y="1985180"/>
          <a:ext cx="2941008" cy="7352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PK</a:t>
          </a:r>
        </a:p>
      </dsp:txBody>
      <dsp:txXfrm>
        <a:off x="4291405" y="2006715"/>
        <a:ext cx="2897938" cy="692182"/>
      </dsp:txXfrm>
    </dsp:sp>
    <dsp:sp modelId="{172EFF7F-608F-DE49-B52E-BC93F6062EE0}">
      <dsp:nvSpPr>
        <dsp:cNvPr id="0" name=""/>
        <dsp:cNvSpPr/>
      </dsp:nvSpPr>
      <dsp:spPr>
        <a:xfrm rot="5400000">
          <a:off x="5676040" y="2784767"/>
          <a:ext cx="128669" cy="128669"/>
        </a:xfrm>
        <a:prstGeom prst="rightArrow">
          <a:avLst>
            <a:gd name="adj1" fmla="val 66700"/>
            <a:gd name="adj2" fmla="val 50000"/>
          </a:avLst>
        </a:prstGeom>
        <a:solidFill>
          <a:schemeClr val="accent1">
            <a:shade val="90000"/>
            <a:hueOff val="436351"/>
            <a:satOff val="-44934"/>
            <a:lumOff val="2928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B62EB7-462A-3C4B-B668-DFE3BC1D490A}">
      <dsp:nvSpPr>
        <dsp:cNvPr id="0" name=""/>
        <dsp:cNvSpPr/>
      </dsp:nvSpPr>
      <dsp:spPr>
        <a:xfrm>
          <a:off x="4269870" y="2977770"/>
          <a:ext cx="2941008" cy="7352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PD</a:t>
          </a:r>
        </a:p>
      </dsp:txBody>
      <dsp:txXfrm>
        <a:off x="4291405" y="2999305"/>
        <a:ext cx="2897938" cy="692182"/>
      </dsp:txXfrm>
    </dsp:sp>
    <dsp:sp modelId="{8F004A3E-CFC5-B148-8F84-F531D53801C6}">
      <dsp:nvSpPr>
        <dsp:cNvPr id="0" name=""/>
        <dsp:cNvSpPr/>
      </dsp:nvSpPr>
      <dsp:spPr>
        <a:xfrm rot="5400000">
          <a:off x="5676040" y="3777357"/>
          <a:ext cx="128669" cy="128669"/>
        </a:xfrm>
        <a:prstGeom prst="rightArrow">
          <a:avLst>
            <a:gd name="adj1" fmla="val 66700"/>
            <a:gd name="adj2" fmla="val 50000"/>
          </a:avLst>
        </a:prstGeom>
        <a:solidFill>
          <a:schemeClr val="accent1">
            <a:shade val="90000"/>
            <a:hueOff val="545439"/>
            <a:satOff val="-56168"/>
            <a:lumOff val="3661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27C94C-1344-DF40-8FAB-9AEE900FCD1E}">
      <dsp:nvSpPr>
        <dsp:cNvPr id="0" name=""/>
        <dsp:cNvSpPr/>
      </dsp:nvSpPr>
      <dsp:spPr>
        <a:xfrm>
          <a:off x="4269870" y="3970360"/>
          <a:ext cx="2941008" cy="735252"/>
        </a:xfrm>
        <a:prstGeom prst="roundRect">
          <a:avLst>
            <a:gd name="adj" fmla="val 10000"/>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kern="1200" dirty="0"/>
            <a:t>antitumor activity</a:t>
          </a:r>
        </a:p>
      </dsp:txBody>
      <dsp:txXfrm>
        <a:off x="4291405" y="3991895"/>
        <a:ext cx="2897938" cy="692182"/>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8.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2-16T23:53:18.722"/>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73563-008E-B74B-BED0-A826A26B432A}" type="datetimeFigureOut">
              <a:rPr lang="en-US" smtClean="0"/>
              <a:t>8/19/24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ED3A0-991C-4345-879C-7F8C42551D9A}" type="slidenum">
              <a:rPr lang="en-US" smtClean="0"/>
              <a:t>‹#›</a:t>
            </a:fld>
            <a:endParaRPr lang="en-US"/>
          </a:p>
        </p:txBody>
      </p:sp>
    </p:spTree>
    <p:extLst>
      <p:ext uri="{BB962C8B-B14F-4D97-AF65-F5344CB8AC3E}">
        <p14:creationId xmlns:p14="http://schemas.microsoft.com/office/powerpoint/2010/main" val="30736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3</a:t>
            </a:fld>
            <a:endParaRPr lang="en-US"/>
          </a:p>
        </p:txBody>
      </p:sp>
    </p:spTree>
    <p:extLst>
      <p:ext uri="{BB962C8B-B14F-4D97-AF65-F5344CB8AC3E}">
        <p14:creationId xmlns:p14="http://schemas.microsoft.com/office/powerpoint/2010/main" val="197838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12</a:t>
            </a:fld>
            <a:endParaRPr lang="en-US"/>
          </a:p>
        </p:txBody>
      </p:sp>
    </p:spTree>
    <p:extLst>
      <p:ext uri="{BB962C8B-B14F-4D97-AF65-F5344CB8AC3E}">
        <p14:creationId xmlns:p14="http://schemas.microsoft.com/office/powerpoint/2010/main" val="33985543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13</a:t>
            </a:fld>
            <a:endParaRPr lang="en-US"/>
          </a:p>
        </p:txBody>
      </p:sp>
    </p:spTree>
    <p:extLst>
      <p:ext uri="{BB962C8B-B14F-4D97-AF65-F5344CB8AC3E}">
        <p14:creationId xmlns:p14="http://schemas.microsoft.com/office/powerpoint/2010/main" val="3229366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17AED3A0-991C-4345-879C-7F8C42551D9A}" type="slidenum">
              <a:rPr lang="en-US" smtClean="0"/>
              <a:t>15</a:t>
            </a:fld>
            <a:endParaRPr lang="en-US"/>
          </a:p>
        </p:txBody>
      </p:sp>
    </p:spTree>
    <p:extLst>
      <p:ext uri="{BB962C8B-B14F-4D97-AF65-F5344CB8AC3E}">
        <p14:creationId xmlns:p14="http://schemas.microsoft.com/office/powerpoint/2010/main" val="1200232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17</a:t>
            </a:fld>
            <a:endParaRPr lang="en-US"/>
          </a:p>
        </p:txBody>
      </p:sp>
    </p:spTree>
    <p:extLst>
      <p:ext uri="{BB962C8B-B14F-4D97-AF65-F5344CB8AC3E}">
        <p14:creationId xmlns:p14="http://schemas.microsoft.com/office/powerpoint/2010/main" val="294210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18</a:t>
            </a:fld>
            <a:endParaRPr lang="en-US"/>
          </a:p>
        </p:txBody>
      </p:sp>
    </p:spTree>
    <p:extLst>
      <p:ext uri="{BB962C8B-B14F-4D97-AF65-F5344CB8AC3E}">
        <p14:creationId xmlns:p14="http://schemas.microsoft.com/office/powerpoint/2010/main" val="1829536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20</a:t>
            </a:fld>
            <a:endParaRPr lang="en-US"/>
          </a:p>
        </p:txBody>
      </p:sp>
    </p:spTree>
    <p:extLst>
      <p:ext uri="{BB962C8B-B14F-4D97-AF65-F5344CB8AC3E}">
        <p14:creationId xmlns:p14="http://schemas.microsoft.com/office/powerpoint/2010/main" val="19523778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22</a:t>
            </a:fld>
            <a:endParaRPr lang="en-US"/>
          </a:p>
        </p:txBody>
      </p:sp>
    </p:spTree>
    <p:extLst>
      <p:ext uri="{BB962C8B-B14F-4D97-AF65-F5344CB8AC3E}">
        <p14:creationId xmlns:p14="http://schemas.microsoft.com/office/powerpoint/2010/main" val="2830289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23</a:t>
            </a:fld>
            <a:endParaRPr lang="en-US"/>
          </a:p>
        </p:txBody>
      </p:sp>
    </p:spTree>
    <p:extLst>
      <p:ext uri="{BB962C8B-B14F-4D97-AF65-F5344CB8AC3E}">
        <p14:creationId xmlns:p14="http://schemas.microsoft.com/office/powerpoint/2010/main" val="10122110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25</a:t>
            </a:fld>
            <a:endParaRPr lang="en-US"/>
          </a:p>
        </p:txBody>
      </p:sp>
    </p:spTree>
    <p:extLst>
      <p:ext uri="{BB962C8B-B14F-4D97-AF65-F5344CB8AC3E}">
        <p14:creationId xmlns:p14="http://schemas.microsoft.com/office/powerpoint/2010/main" val="2040107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28</a:t>
            </a:fld>
            <a:endParaRPr lang="en-US"/>
          </a:p>
        </p:txBody>
      </p:sp>
    </p:spTree>
    <p:extLst>
      <p:ext uri="{BB962C8B-B14F-4D97-AF65-F5344CB8AC3E}">
        <p14:creationId xmlns:p14="http://schemas.microsoft.com/office/powerpoint/2010/main" val="136492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4</a:t>
            </a:fld>
            <a:endParaRPr lang="en-US"/>
          </a:p>
        </p:txBody>
      </p:sp>
    </p:spTree>
    <p:extLst>
      <p:ext uri="{BB962C8B-B14F-4D97-AF65-F5344CB8AC3E}">
        <p14:creationId xmlns:p14="http://schemas.microsoft.com/office/powerpoint/2010/main" val="15626842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29</a:t>
            </a:fld>
            <a:endParaRPr lang="en-US"/>
          </a:p>
        </p:txBody>
      </p:sp>
    </p:spTree>
    <p:extLst>
      <p:ext uri="{BB962C8B-B14F-4D97-AF65-F5344CB8AC3E}">
        <p14:creationId xmlns:p14="http://schemas.microsoft.com/office/powerpoint/2010/main" val="14796561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30</a:t>
            </a:fld>
            <a:endParaRPr lang="en-US"/>
          </a:p>
        </p:txBody>
      </p:sp>
    </p:spTree>
    <p:extLst>
      <p:ext uri="{BB962C8B-B14F-4D97-AF65-F5344CB8AC3E}">
        <p14:creationId xmlns:p14="http://schemas.microsoft.com/office/powerpoint/2010/main" val="720042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latin typeface="Arial" pitchFamily="34" charset="0"/>
            </a:endParaRPr>
          </a:p>
        </p:txBody>
      </p:sp>
      <p:sp>
        <p:nvSpPr>
          <p:cNvPr id="2662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1454" eaLnBrk="0" hangingPunct="0">
              <a:defRPr sz="2400">
                <a:solidFill>
                  <a:schemeClr val="tx1"/>
                </a:solidFill>
                <a:latin typeface="Arial" pitchFamily="34" charset="0"/>
                <a:ea typeface="MS PGothic" pitchFamily="34" charset="-128"/>
              </a:defRPr>
            </a:lvl1pPr>
            <a:lvl2pPr marL="734183" indent="-282378" defTabSz="911454" eaLnBrk="0" hangingPunct="0">
              <a:defRPr sz="2400">
                <a:solidFill>
                  <a:schemeClr val="tx1"/>
                </a:solidFill>
                <a:latin typeface="Arial" pitchFamily="34" charset="0"/>
                <a:ea typeface="MS PGothic" pitchFamily="34" charset="-128"/>
              </a:defRPr>
            </a:lvl2pPr>
            <a:lvl3pPr marL="1129513" indent="-225903" defTabSz="911454" eaLnBrk="0" hangingPunct="0">
              <a:defRPr sz="2400">
                <a:solidFill>
                  <a:schemeClr val="tx1"/>
                </a:solidFill>
                <a:latin typeface="Arial" pitchFamily="34" charset="0"/>
                <a:ea typeface="MS PGothic" pitchFamily="34" charset="-128"/>
              </a:defRPr>
            </a:lvl3pPr>
            <a:lvl4pPr marL="1581318" indent="-225903" defTabSz="911454" eaLnBrk="0" hangingPunct="0">
              <a:defRPr sz="2400">
                <a:solidFill>
                  <a:schemeClr val="tx1"/>
                </a:solidFill>
                <a:latin typeface="Arial" pitchFamily="34" charset="0"/>
                <a:ea typeface="MS PGothic" pitchFamily="34" charset="-128"/>
              </a:defRPr>
            </a:lvl4pPr>
            <a:lvl5pPr marL="2033123" indent="-225903" defTabSz="911454" eaLnBrk="0" hangingPunct="0">
              <a:defRPr sz="2400">
                <a:solidFill>
                  <a:schemeClr val="tx1"/>
                </a:solidFill>
                <a:latin typeface="Arial" pitchFamily="34" charset="0"/>
                <a:ea typeface="MS PGothic" pitchFamily="34" charset="-128"/>
              </a:defRPr>
            </a:lvl5pPr>
            <a:lvl6pPr marL="2484928" indent="-225903" defTabSz="911454" eaLnBrk="0" fontAlgn="base" hangingPunct="0">
              <a:spcBef>
                <a:spcPct val="0"/>
              </a:spcBef>
              <a:spcAft>
                <a:spcPct val="0"/>
              </a:spcAft>
              <a:defRPr sz="2400">
                <a:solidFill>
                  <a:schemeClr val="tx1"/>
                </a:solidFill>
                <a:latin typeface="Arial" pitchFamily="34" charset="0"/>
                <a:ea typeface="MS PGothic" pitchFamily="34" charset="-128"/>
              </a:defRPr>
            </a:lvl6pPr>
            <a:lvl7pPr marL="2936733" indent="-225903" defTabSz="911454" eaLnBrk="0" fontAlgn="base" hangingPunct="0">
              <a:spcBef>
                <a:spcPct val="0"/>
              </a:spcBef>
              <a:spcAft>
                <a:spcPct val="0"/>
              </a:spcAft>
              <a:defRPr sz="2400">
                <a:solidFill>
                  <a:schemeClr val="tx1"/>
                </a:solidFill>
                <a:latin typeface="Arial" pitchFamily="34" charset="0"/>
                <a:ea typeface="MS PGothic" pitchFamily="34" charset="-128"/>
              </a:defRPr>
            </a:lvl7pPr>
            <a:lvl8pPr marL="3388538" indent="-225903" defTabSz="911454" eaLnBrk="0" fontAlgn="base" hangingPunct="0">
              <a:spcBef>
                <a:spcPct val="0"/>
              </a:spcBef>
              <a:spcAft>
                <a:spcPct val="0"/>
              </a:spcAft>
              <a:defRPr sz="2400">
                <a:solidFill>
                  <a:schemeClr val="tx1"/>
                </a:solidFill>
                <a:latin typeface="Arial" pitchFamily="34" charset="0"/>
                <a:ea typeface="MS PGothic" pitchFamily="34" charset="-128"/>
              </a:defRPr>
            </a:lvl8pPr>
            <a:lvl9pPr marL="3840343" indent="-225903" defTabSz="911454"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1454" rtl="0" eaLnBrk="1" fontAlgn="auto" latinLnBrk="0" hangingPunct="1">
              <a:lnSpc>
                <a:spcPct val="100000"/>
              </a:lnSpc>
              <a:spcBef>
                <a:spcPts val="0"/>
              </a:spcBef>
              <a:spcAft>
                <a:spcPts val="0"/>
              </a:spcAft>
              <a:buClrTx/>
              <a:buSzTx/>
              <a:buFontTx/>
              <a:buNone/>
              <a:tabLst/>
              <a:defRPr/>
            </a:pPr>
            <a:fld id="{F5A7B289-C05F-4EF0-8F4F-C87D394DC695}" type="slidenum">
              <a:rPr kumimoji="0" lang="en-US" altLang="en-US"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pPr marL="0" marR="0" lvl="0" indent="0" algn="r" defTabSz="911454" rtl="0" eaLnBrk="1" fontAlgn="auto" latinLnBrk="0" hangingPunct="1">
                <a:lnSpc>
                  <a:spcPct val="100000"/>
                </a:lnSpc>
                <a:spcBef>
                  <a:spcPts val="0"/>
                </a:spcBef>
                <a:spcAft>
                  <a:spcPts val="0"/>
                </a:spcAft>
                <a:buClrTx/>
                <a:buSzTx/>
                <a:buFontTx/>
                <a:buNone/>
                <a:tabLst/>
                <a:defRPr/>
              </a:pPr>
              <a:t>31</a:t>
            </a:fld>
            <a:endParaRPr kumimoji="0" lang="en-US" altLang="en-US" sz="1100" b="0" i="0" u="none" strike="noStrike" kern="1200" cap="none" spc="0" normalizeH="0" baseline="0" noProof="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5600820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sz="1200">
                <a:solidFill>
                  <a:schemeClr val="tx1"/>
                </a:solidFill>
                <a:latin typeface="Calibri" pitchFamily="34" charset="0"/>
              </a:defRPr>
            </a:lvl1pPr>
            <a:lvl2pPr marL="701675" indent="-269875" defTabSz="911225">
              <a:defRPr sz="1200">
                <a:solidFill>
                  <a:schemeClr val="tx1"/>
                </a:solidFill>
                <a:latin typeface="Calibri" pitchFamily="34" charset="0"/>
              </a:defRPr>
            </a:lvl2pPr>
            <a:lvl3pPr marL="1081088" indent="-215900" defTabSz="911225">
              <a:defRPr sz="1200">
                <a:solidFill>
                  <a:schemeClr val="tx1"/>
                </a:solidFill>
                <a:latin typeface="Calibri" pitchFamily="34" charset="0"/>
              </a:defRPr>
            </a:lvl3pPr>
            <a:lvl4pPr marL="1512888" indent="-215900" defTabSz="911225">
              <a:defRPr sz="1200">
                <a:solidFill>
                  <a:schemeClr val="tx1"/>
                </a:solidFill>
                <a:latin typeface="Calibri" pitchFamily="34" charset="0"/>
              </a:defRPr>
            </a:lvl4pPr>
            <a:lvl5pPr marL="1944688" indent="-215900" defTabSz="911225">
              <a:defRPr sz="1200">
                <a:solidFill>
                  <a:schemeClr val="tx1"/>
                </a:solidFill>
                <a:latin typeface="Calibri" pitchFamily="34" charset="0"/>
              </a:defRPr>
            </a:lvl5pPr>
            <a:lvl6pPr marL="2401888" indent="-215900" defTabSz="911225" eaLnBrk="0" fontAlgn="base" hangingPunct="0">
              <a:spcBef>
                <a:spcPct val="30000"/>
              </a:spcBef>
              <a:spcAft>
                <a:spcPct val="0"/>
              </a:spcAft>
              <a:defRPr sz="1200">
                <a:solidFill>
                  <a:schemeClr val="tx1"/>
                </a:solidFill>
                <a:latin typeface="Calibri" pitchFamily="34" charset="0"/>
              </a:defRPr>
            </a:lvl6pPr>
            <a:lvl7pPr marL="2859088" indent="-215900" defTabSz="911225" eaLnBrk="0" fontAlgn="base" hangingPunct="0">
              <a:spcBef>
                <a:spcPct val="30000"/>
              </a:spcBef>
              <a:spcAft>
                <a:spcPct val="0"/>
              </a:spcAft>
              <a:defRPr sz="1200">
                <a:solidFill>
                  <a:schemeClr val="tx1"/>
                </a:solidFill>
                <a:latin typeface="Calibri" pitchFamily="34" charset="0"/>
              </a:defRPr>
            </a:lvl7pPr>
            <a:lvl8pPr marL="3316288" indent="-215900" defTabSz="911225" eaLnBrk="0" fontAlgn="base" hangingPunct="0">
              <a:spcBef>
                <a:spcPct val="30000"/>
              </a:spcBef>
              <a:spcAft>
                <a:spcPct val="0"/>
              </a:spcAft>
              <a:defRPr sz="1200">
                <a:solidFill>
                  <a:schemeClr val="tx1"/>
                </a:solidFill>
                <a:latin typeface="Calibri" pitchFamily="34" charset="0"/>
              </a:defRPr>
            </a:lvl8pPr>
            <a:lvl9pPr marL="3773488" indent="-215900" defTabSz="911225" eaLnBrk="0" fontAlgn="base" hangingPunct="0">
              <a:spcBef>
                <a:spcPct val="30000"/>
              </a:spcBef>
              <a:spcAft>
                <a:spcPct val="0"/>
              </a:spcAft>
              <a:defRPr sz="1200">
                <a:solidFill>
                  <a:schemeClr val="tx1"/>
                </a:solidFill>
                <a:latin typeface="Calibri" pitchFamily="34" charset="0"/>
              </a:defRPr>
            </a:lvl9pPr>
          </a:lstStyle>
          <a:p>
            <a:fld id="{30A61802-D558-402E-8494-FEB2C58BFCCE}" type="slidenum">
              <a:rPr lang="en-US" altLang="en-US" smtClean="0">
                <a:solidFill>
                  <a:srgbClr val="000000"/>
                </a:solidFill>
                <a:latin typeface="Arial" pitchFamily="34" charset="0"/>
                <a:ea typeface="ヒラギノ角ゴ Pro W3"/>
                <a:cs typeface="ヒラギノ角ゴ Pro W3"/>
              </a:rPr>
              <a:pPr/>
              <a:t>32</a:t>
            </a:fld>
            <a:endParaRPr lang="en-US" altLang="en-US">
              <a:solidFill>
                <a:srgbClr val="000000"/>
              </a:solidFill>
              <a:latin typeface="Arial" pitchFamily="34" charset="0"/>
              <a:ea typeface="ヒラギノ角ゴ Pro W3"/>
              <a:cs typeface="ヒラギノ角ゴ Pro W3"/>
            </a:endParaRPr>
          </a:p>
        </p:txBody>
      </p:sp>
    </p:spTree>
    <p:extLst>
      <p:ext uri="{BB962C8B-B14F-4D97-AF65-F5344CB8AC3E}">
        <p14:creationId xmlns:p14="http://schemas.microsoft.com/office/powerpoint/2010/main" val="542799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33</a:t>
            </a:fld>
            <a:endParaRPr lang="en-US"/>
          </a:p>
        </p:txBody>
      </p:sp>
    </p:spTree>
    <p:extLst>
      <p:ext uri="{BB962C8B-B14F-4D97-AF65-F5344CB8AC3E}">
        <p14:creationId xmlns:p14="http://schemas.microsoft.com/office/powerpoint/2010/main" val="738359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34</a:t>
            </a:fld>
            <a:endParaRPr lang="en-US"/>
          </a:p>
        </p:txBody>
      </p:sp>
    </p:spTree>
    <p:extLst>
      <p:ext uri="{BB962C8B-B14F-4D97-AF65-F5344CB8AC3E}">
        <p14:creationId xmlns:p14="http://schemas.microsoft.com/office/powerpoint/2010/main" val="1853419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53C4279-0E90-45C7-936D-21AD6824232C}" type="slidenum">
              <a:rPr lang="en-GB" smtClean="0"/>
              <a:pPr>
                <a:defRPr/>
              </a:pPr>
              <a:t>35</a:t>
            </a:fld>
            <a:endParaRPr lang="en-GB"/>
          </a:p>
        </p:txBody>
      </p:sp>
    </p:spTree>
    <p:extLst>
      <p:ext uri="{BB962C8B-B14F-4D97-AF65-F5344CB8AC3E}">
        <p14:creationId xmlns:p14="http://schemas.microsoft.com/office/powerpoint/2010/main" val="3103347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B53C4279-0E90-45C7-936D-21AD6824232C}" type="slidenum">
              <a:rPr lang="en-GB" smtClean="0"/>
              <a:pPr>
                <a:defRPr/>
              </a:pPr>
              <a:t>36</a:t>
            </a:fld>
            <a:endParaRPr lang="en-GB"/>
          </a:p>
        </p:txBody>
      </p:sp>
    </p:spTree>
    <p:extLst>
      <p:ext uri="{BB962C8B-B14F-4D97-AF65-F5344CB8AC3E}">
        <p14:creationId xmlns:p14="http://schemas.microsoft.com/office/powerpoint/2010/main" val="32269418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4CA237-C207-5040-A3B7-E8465772409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9047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40</a:t>
            </a:fld>
            <a:endParaRPr lang="en-US"/>
          </a:p>
        </p:txBody>
      </p:sp>
    </p:spTree>
    <p:extLst>
      <p:ext uri="{BB962C8B-B14F-4D97-AF65-F5344CB8AC3E}">
        <p14:creationId xmlns:p14="http://schemas.microsoft.com/office/powerpoint/2010/main" val="3872391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5</a:t>
            </a:fld>
            <a:endParaRPr lang="en-US"/>
          </a:p>
        </p:txBody>
      </p:sp>
    </p:spTree>
    <p:extLst>
      <p:ext uri="{BB962C8B-B14F-4D97-AF65-F5344CB8AC3E}">
        <p14:creationId xmlns:p14="http://schemas.microsoft.com/office/powerpoint/2010/main" val="3388298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95F579-8D91-4C38-A0F6-655015F0B131}"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36495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2223204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0488F4B-C8AB-4DED-82A3-6F6C06D43A36}" type="slidenum">
              <a:rPr kumimoji="0" 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0099260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44</a:t>
            </a:fld>
            <a:endParaRPr lang="en-US"/>
          </a:p>
        </p:txBody>
      </p:sp>
    </p:spTree>
    <p:extLst>
      <p:ext uri="{BB962C8B-B14F-4D97-AF65-F5344CB8AC3E}">
        <p14:creationId xmlns:p14="http://schemas.microsoft.com/office/powerpoint/2010/main" val="14939432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latin typeface="Arial" pitchFamily="34" charset="0"/>
              <a:ea typeface="ヒラギノ角ゴ Pro W3"/>
              <a:cs typeface="ヒラギノ角ゴ Pro W3"/>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sz="1200">
                <a:solidFill>
                  <a:schemeClr val="tx1"/>
                </a:solidFill>
                <a:latin typeface="Calibri" pitchFamily="34" charset="0"/>
              </a:defRPr>
            </a:lvl1pPr>
            <a:lvl2pPr marL="701675" indent="-269875" defTabSz="911225">
              <a:defRPr sz="1200">
                <a:solidFill>
                  <a:schemeClr val="tx1"/>
                </a:solidFill>
                <a:latin typeface="Calibri" pitchFamily="34" charset="0"/>
              </a:defRPr>
            </a:lvl2pPr>
            <a:lvl3pPr marL="1081088" indent="-215900" defTabSz="911225">
              <a:defRPr sz="1200">
                <a:solidFill>
                  <a:schemeClr val="tx1"/>
                </a:solidFill>
                <a:latin typeface="Calibri" pitchFamily="34" charset="0"/>
              </a:defRPr>
            </a:lvl3pPr>
            <a:lvl4pPr marL="1512888" indent="-215900" defTabSz="911225">
              <a:defRPr sz="1200">
                <a:solidFill>
                  <a:schemeClr val="tx1"/>
                </a:solidFill>
                <a:latin typeface="Calibri" pitchFamily="34" charset="0"/>
              </a:defRPr>
            </a:lvl4pPr>
            <a:lvl5pPr marL="1944688" indent="-215900" defTabSz="911225">
              <a:defRPr sz="1200">
                <a:solidFill>
                  <a:schemeClr val="tx1"/>
                </a:solidFill>
                <a:latin typeface="Calibri" pitchFamily="34" charset="0"/>
              </a:defRPr>
            </a:lvl5pPr>
            <a:lvl6pPr marL="2401888" indent="-215900" defTabSz="911225" eaLnBrk="0" fontAlgn="base" hangingPunct="0">
              <a:spcBef>
                <a:spcPct val="30000"/>
              </a:spcBef>
              <a:spcAft>
                <a:spcPct val="0"/>
              </a:spcAft>
              <a:defRPr sz="1200">
                <a:solidFill>
                  <a:schemeClr val="tx1"/>
                </a:solidFill>
                <a:latin typeface="Calibri" pitchFamily="34" charset="0"/>
              </a:defRPr>
            </a:lvl6pPr>
            <a:lvl7pPr marL="2859088" indent="-215900" defTabSz="911225" eaLnBrk="0" fontAlgn="base" hangingPunct="0">
              <a:spcBef>
                <a:spcPct val="30000"/>
              </a:spcBef>
              <a:spcAft>
                <a:spcPct val="0"/>
              </a:spcAft>
              <a:defRPr sz="1200">
                <a:solidFill>
                  <a:schemeClr val="tx1"/>
                </a:solidFill>
                <a:latin typeface="Calibri" pitchFamily="34" charset="0"/>
              </a:defRPr>
            </a:lvl7pPr>
            <a:lvl8pPr marL="3316288" indent="-215900" defTabSz="911225" eaLnBrk="0" fontAlgn="base" hangingPunct="0">
              <a:spcBef>
                <a:spcPct val="30000"/>
              </a:spcBef>
              <a:spcAft>
                <a:spcPct val="0"/>
              </a:spcAft>
              <a:defRPr sz="1200">
                <a:solidFill>
                  <a:schemeClr val="tx1"/>
                </a:solidFill>
                <a:latin typeface="Calibri" pitchFamily="34" charset="0"/>
              </a:defRPr>
            </a:lvl8pPr>
            <a:lvl9pPr marL="3773488" indent="-215900" defTabSz="911225" eaLnBrk="0" fontAlgn="base" hangingPunct="0">
              <a:spcBef>
                <a:spcPct val="30000"/>
              </a:spcBef>
              <a:spcAft>
                <a:spcPct val="0"/>
              </a:spcAft>
              <a:defRPr sz="1200">
                <a:solidFill>
                  <a:schemeClr val="tx1"/>
                </a:solidFill>
                <a:latin typeface="Calibri" pitchFamily="34" charset="0"/>
              </a:defRPr>
            </a:lvl9pPr>
          </a:lstStyle>
          <a:p>
            <a:pPr marL="0" marR="0" lvl="0" indent="0" algn="r" defTabSz="911225" rtl="0" eaLnBrk="1" fontAlgn="auto" latinLnBrk="0" hangingPunct="1">
              <a:lnSpc>
                <a:spcPct val="100000"/>
              </a:lnSpc>
              <a:spcBef>
                <a:spcPts val="0"/>
              </a:spcBef>
              <a:spcAft>
                <a:spcPts val="0"/>
              </a:spcAft>
              <a:buClrTx/>
              <a:buSzTx/>
              <a:buFontTx/>
              <a:buNone/>
              <a:tabLst/>
              <a:defRPr/>
            </a:pPr>
            <a:fld id="{30A61802-D558-402E-8494-FEB2C58BFCCE}"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ヒラギノ角ゴ Pro W3"/>
                <a:cs typeface="ヒラギノ角ゴ Pro W3"/>
              </a:rPr>
              <a:pPr marL="0" marR="0" lvl="0" indent="0" algn="r" defTabSz="911225" rtl="0" eaLnBrk="1" fontAlgn="auto" latinLnBrk="0" hangingPunct="1">
                <a:lnSpc>
                  <a:spcPct val="100000"/>
                </a:lnSpc>
                <a:spcBef>
                  <a:spcPts val="0"/>
                </a:spcBef>
                <a:spcAft>
                  <a:spcPts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itchFamily="34" charset="0"/>
              <a:ea typeface="ヒラギノ角ゴ Pro W3"/>
              <a:cs typeface="ヒラギノ角ゴ Pro W3"/>
            </a:endParaRPr>
          </a:p>
        </p:txBody>
      </p:sp>
    </p:spTree>
    <p:extLst>
      <p:ext uri="{BB962C8B-B14F-4D97-AF65-F5344CB8AC3E}">
        <p14:creationId xmlns:p14="http://schemas.microsoft.com/office/powerpoint/2010/main" val="2610588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6</a:t>
            </a:fld>
            <a:endParaRPr lang="en-US"/>
          </a:p>
        </p:txBody>
      </p:sp>
    </p:spTree>
    <p:extLst>
      <p:ext uri="{BB962C8B-B14F-4D97-AF65-F5344CB8AC3E}">
        <p14:creationId xmlns:p14="http://schemas.microsoft.com/office/powerpoint/2010/main" val="479000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7</a:t>
            </a:fld>
            <a:endParaRPr lang="en-US"/>
          </a:p>
        </p:txBody>
      </p:sp>
    </p:spTree>
    <p:extLst>
      <p:ext uri="{BB962C8B-B14F-4D97-AF65-F5344CB8AC3E}">
        <p14:creationId xmlns:p14="http://schemas.microsoft.com/office/powerpoint/2010/main" val="3056173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8</a:t>
            </a:fld>
            <a:endParaRPr lang="en-US"/>
          </a:p>
        </p:txBody>
      </p:sp>
    </p:spTree>
    <p:extLst>
      <p:ext uri="{BB962C8B-B14F-4D97-AF65-F5344CB8AC3E}">
        <p14:creationId xmlns:p14="http://schemas.microsoft.com/office/powerpoint/2010/main" val="3695630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9</a:t>
            </a:fld>
            <a:endParaRPr lang="en-US"/>
          </a:p>
        </p:txBody>
      </p:sp>
    </p:spTree>
    <p:extLst>
      <p:ext uri="{BB962C8B-B14F-4D97-AF65-F5344CB8AC3E}">
        <p14:creationId xmlns:p14="http://schemas.microsoft.com/office/powerpoint/2010/main" val="419397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10</a:t>
            </a:fld>
            <a:endParaRPr lang="en-US"/>
          </a:p>
        </p:txBody>
      </p:sp>
    </p:spTree>
    <p:extLst>
      <p:ext uri="{BB962C8B-B14F-4D97-AF65-F5344CB8AC3E}">
        <p14:creationId xmlns:p14="http://schemas.microsoft.com/office/powerpoint/2010/main" val="308193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AED3A0-991C-4345-879C-7F8C42551D9A}" type="slidenum">
              <a:rPr lang="en-US" smtClean="0"/>
              <a:t>11</a:t>
            </a:fld>
            <a:endParaRPr lang="en-US"/>
          </a:p>
        </p:txBody>
      </p:sp>
    </p:spTree>
    <p:extLst>
      <p:ext uri="{BB962C8B-B14F-4D97-AF65-F5344CB8AC3E}">
        <p14:creationId xmlns:p14="http://schemas.microsoft.com/office/powerpoint/2010/main" val="3221671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99A14-FC1E-42A4-BFE4-2334ECD2108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906E32-1BD3-8EFA-1635-CC61F03D09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0C0B02-BC8D-F1A7-42F5-66C21A15DC24}"/>
              </a:ext>
            </a:extLst>
          </p:cNvPr>
          <p:cNvSpPr>
            <a:spLocks noGrp="1"/>
          </p:cNvSpPr>
          <p:nvPr>
            <p:ph type="dt" sz="half" idx="10"/>
          </p:nvPr>
        </p:nvSpPr>
        <p:spPr/>
        <p:txBody>
          <a:bodyPr/>
          <a:lstStyle/>
          <a:p>
            <a:fld id="{80D00B4D-91A4-4C44-9207-21E15530273E}" type="datetime1">
              <a:rPr lang="en-US" smtClean="0"/>
              <a:t>8/19/24</a:t>
            </a:fld>
            <a:endParaRPr lang="en-US"/>
          </a:p>
        </p:txBody>
      </p:sp>
      <p:sp>
        <p:nvSpPr>
          <p:cNvPr id="5" name="Footer Placeholder 4">
            <a:extLst>
              <a:ext uri="{FF2B5EF4-FFF2-40B4-BE49-F238E27FC236}">
                <a16:creationId xmlns:a16="http://schemas.microsoft.com/office/drawing/2014/main" id="{0DDEBAE4-D744-7ABF-FA64-1C0D03F7B2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8F524E-E454-E123-F5C7-BD594F5EF19F}"/>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3534109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47F4A-5CB4-6421-9A24-BB7047EB37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CD6640-9737-E284-F043-233CFF1E11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5C1A43-BBFC-981B-B0FC-74F4B7C9A593}"/>
              </a:ext>
            </a:extLst>
          </p:cNvPr>
          <p:cNvSpPr>
            <a:spLocks noGrp="1"/>
          </p:cNvSpPr>
          <p:nvPr>
            <p:ph type="dt" sz="half" idx="10"/>
          </p:nvPr>
        </p:nvSpPr>
        <p:spPr/>
        <p:txBody>
          <a:bodyPr/>
          <a:lstStyle/>
          <a:p>
            <a:fld id="{2C10181B-2F89-5440-8F90-E03EF87BB4A3}" type="datetime1">
              <a:rPr lang="en-US" smtClean="0"/>
              <a:t>8/19/24</a:t>
            </a:fld>
            <a:endParaRPr lang="en-US"/>
          </a:p>
        </p:txBody>
      </p:sp>
      <p:sp>
        <p:nvSpPr>
          <p:cNvPr id="5" name="Footer Placeholder 4">
            <a:extLst>
              <a:ext uri="{FF2B5EF4-FFF2-40B4-BE49-F238E27FC236}">
                <a16:creationId xmlns:a16="http://schemas.microsoft.com/office/drawing/2014/main" id="{89F182DA-E6A2-EA2B-5AC5-4E70C785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F09473-C3FF-430C-A76B-7CD49FF7B964}"/>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2720556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2FE0AA-26E9-3D7A-CD26-C53D2E5940F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88B2E0-992B-A336-970D-C69BB435732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9ACE7D-9A82-988C-BAF9-31DCAA722062}"/>
              </a:ext>
            </a:extLst>
          </p:cNvPr>
          <p:cNvSpPr>
            <a:spLocks noGrp="1"/>
          </p:cNvSpPr>
          <p:nvPr>
            <p:ph type="dt" sz="half" idx="10"/>
          </p:nvPr>
        </p:nvSpPr>
        <p:spPr/>
        <p:txBody>
          <a:bodyPr/>
          <a:lstStyle/>
          <a:p>
            <a:fld id="{883E54F7-B43D-1F4B-9D58-E2C7E8A2DE7A}" type="datetime1">
              <a:rPr lang="en-US" smtClean="0"/>
              <a:t>8/19/24</a:t>
            </a:fld>
            <a:endParaRPr lang="en-US"/>
          </a:p>
        </p:txBody>
      </p:sp>
      <p:sp>
        <p:nvSpPr>
          <p:cNvPr id="5" name="Footer Placeholder 4">
            <a:extLst>
              <a:ext uri="{FF2B5EF4-FFF2-40B4-BE49-F238E27FC236}">
                <a16:creationId xmlns:a16="http://schemas.microsoft.com/office/drawing/2014/main" id="{3E9D4A98-3D1D-1974-4541-5A66F4B78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6D7E8D-0BA6-4416-E7C0-87A50E934982}"/>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1758752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Page_FULL  No Line">
    <p:spTree>
      <p:nvGrpSpPr>
        <p:cNvPr id="1" name=""/>
        <p:cNvGrpSpPr/>
        <p:nvPr/>
      </p:nvGrpSpPr>
      <p:grpSpPr>
        <a:xfrm>
          <a:off x="0" y="0"/>
          <a:ext cx="0" cy="0"/>
          <a:chOff x="0" y="0"/>
          <a:chExt cx="0" cy="0"/>
        </a:xfrm>
      </p:grpSpPr>
      <p:sp>
        <p:nvSpPr>
          <p:cNvPr id="9" name="Content Placeholder 2"/>
          <p:cNvSpPr>
            <a:spLocks noGrp="1"/>
          </p:cNvSpPr>
          <p:nvPr>
            <p:ph idx="1"/>
          </p:nvPr>
        </p:nvSpPr>
        <p:spPr>
          <a:xfrm>
            <a:off x="226141" y="1092528"/>
            <a:ext cx="10550014" cy="5431089"/>
          </a:xfrm>
        </p:spPr>
        <p:txBody>
          <a:bodyPr/>
          <a:lstStyle>
            <a:lvl1pPr marL="457200" indent="-457200">
              <a:buFontTx/>
              <a:buBlip>
                <a:blip r:embed="rId2"/>
              </a:buBlip>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235972" y="334382"/>
            <a:ext cx="10540183" cy="650567"/>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234981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CC06B-CD28-C691-B0CA-9A5F5B3EB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6CD98-05EA-C2D5-AF47-3348D7F360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EECDB-F53E-6099-F095-D3BBE089590D}"/>
              </a:ext>
            </a:extLst>
          </p:cNvPr>
          <p:cNvSpPr>
            <a:spLocks noGrp="1"/>
          </p:cNvSpPr>
          <p:nvPr>
            <p:ph type="dt" sz="half" idx="10"/>
          </p:nvPr>
        </p:nvSpPr>
        <p:spPr/>
        <p:txBody>
          <a:bodyPr/>
          <a:lstStyle/>
          <a:p>
            <a:fld id="{83F82BFF-C37E-184D-8708-627C6F15E2E4}" type="datetime1">
              <a:rPr lang="en-US" smtClean="0"/>
              <a:t>8/19/24</a:t>
            </a:fld>
            <a:endParaRPr lang="en-US"/>
          </a:p>
        </p:txBody>
      </p:sp>
      <p:sp>
        <p:nvSpPr>
          <p:cNvPr id="5" name="Footer Placeholder 4">
            <a:extLst>
              <a:ext uri="{FF2B5EF4-FFF2-40B4-BE49-F238E27FC236}">
                <a16:creationId xmlns:a16="http://schemas.microsoft.com/office/drawing/2014/main" id="{5B0F96CF-E25E-45A2-54BB-50FFB9CF6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A3957C-2E8A-103C-0A5E-01863CBFE63D}"/>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2779304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E3AB1-2D12-59F6-33FB-4E59F209E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32F6B0-BDA1-6E55-D482-F83CB185CD1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7921E-826C-F328-DD90-339C2AD997C3}"/>
              </a:ext>
            </a:extLst>
          </p:cNvPr>
          <p:cNvSpPr>
            <a:spLocks noGrp="1"/>
          </p:cNvSpPr>
          <p:nvPr>
            <p:ph type="dt" sz="half" idx="10"/>
          </p:nvPr>
        </p:nvSpPr>
        <p:spPr/>
        <p:txBody>
          <a:bodyPr/>
          <a:lstStyle/>
          <a:p>
            <a:fld id="{76E54F28-2955-FF4C-9A41-4114904F7DAF}" type="datetime1">
              <a:rPr lang="en-US" smtClean="0"/>
              <a:t>8/19/24</a:t>
            </a:fld>
            <a:endParaRPr lang="en-US"/>
          </a:p>
        </p:txBody>
      </p:sp>
      <p:sp>
        <p:nvSpPr>
          <p:cNvPr id="5" name="Footer Placeholder 4">
            <a:extLst>
              <a:ext uri="{FF2B5EF4-FFF2-40B4-BE49-F238E27FC236}">
                <a16:creationId xmlns:a16="http://schemas.microsoft.com/office/drawing/2014/main" id="{EDF8B342-A693-4B31-6315-54A4C5D518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D42DD9-890F-33C3-7AFB-B098836FD2F8}"/>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124778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4DF1-E7CA-068A-2D71-6DA8ECBB57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1FBD4-DB4C-B868-ADAD-5F5516EEE2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1862B7-1255-8B13-228D-C5C3660B7A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3D4E4F-385D-A9D8-DB84-C996345B3DE8}"/>
              </a:ext>
            </a:extLst>
          </p:cNvPr>
          <p:cNvSpPr>
            <a:spLocks noGrp="1"/>
          </p:cNvSpPr>
          <p:nvPr>
            <p:ph type="dt" sz="half" idx="10"/>
          </p:nvPr>
        </p:nvSpPr>
        <p:spPr/>
        <p:txBody>
          <a:bodyPr/>
          <a:lstStyle/>
          <a:p>
            <a:fld id="{7B1BB9D3-DF3D-EC4F-8087-522B1C2789CC}" type="datetime1">
              <a:rPr lang="en-US" smtClean="0"/>
              <a:t>8/19/24</a:t>
            </a:fld>
            <a:endParaRPr lang="en-US"/>
          </a:p>
        </p:txBody>
      </p:sp>
      <p:sp>
        <p:nvSpPr>
          <p:cNvPr id="6" name="Footer Placeholder 5">
            <a:extLst>
              <a:ext uri="{FF2B5EF4-FFF2-40B4-BE49-F238E27FC236}">
                <a16:creationId xmlns:a16="http://schemas.microsoft.com/office/drawing/2014/main" id="{559C6417-2738-3DB4-1C1B-015D8516F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F306C7-184A-1C03-26BC-59847041B02A}"/>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4136660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E6AA5-D28E-6EB9-2DBC-BBBED38A2D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E7C147-3D12-25EC-A86C-5357AB409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4393495-3364-3747-AFE8-AB926A5EE48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68D66C-E615-106D-9A7C-D1852BB563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F7336-29A7-3043-A9A4-DCC6398163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1241D8-547F-D3D4-E09B-9501C775E9D4}"/>
              </a:ext>
            </a:extLst>
          </p:cNvPr>
          <p:cNvSpPr>
            <a:spLocks noGrp="1"/>
          </p:cNvSpPr>
          <p:nvPr>
            <p:ph type="dt" sz="half" idx="10"/>
          </p:nvPr>
        </p:nvSpPr>
        <p:spPr/>
        <p:txBody>
          <a:bodyPr/>
          <a:lstStyle/>
          <a:p>
            <a:fld id="{6B4D4CA4-3C2A-5049-8260-B584C9CFF462}" type="datetime1">
              <a:rPr lang="en-US" smtClean="0"/>
              <a:t>8/19/24</a:t>
            </a:fld>
            <a:endParaRPr lang="en-US"/>
          </a:p>
        </p:txBody>
      </p:sp>
      <p:sp>
        <p:nvSpPr>
          <p:cNvPr id="8" name="Footer Placeholder 7">
            <a:extLst>
              <a:ext uri="{FF2B5EF4-FFF2-40B4-BE49-F238E27FC236}">
                <a16:creationId xmlns:a16="http://schemas.microsoft.com/office/drawing/2014/main" id="{45F5478B-0D9F-5DF7-C630-4B5A373A0A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B055A-D362-2613-3068-A95A0DA83393}"/>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3302092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54F5C-FDAB-E67A-17C2-19671BBDD3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BE2EB8-9D3B-1C92-41D4-EC7745666F77}"/>
              </a:ext>
            </a:extLst>
          </p:cNvPr>
          <p:cNvSpPr>
            <a:spLocks noGrp="1"/>
          </p:cNvSpPr>
          <p:nvPr>
            <p:ph type="dt" sz="half" idx="10"/>
          </p:nvPr>
        </p:nvSpPr>
        <p:spPr/>
        <p:txBody>
          <a:bodyPr/>
          <a:lstStyle/>
          <a:p>
            <a:fld id="{C4702904-DFBA-1A4E-8CB8-D4E632EC7EE8}" type="datetime1">
              <a:rPr lang="en-US" smtClean="0"/>
              <a:t>8/19/24</a:t>
            </a:fld>
            <a:endParaRPr lang="en-US"/>
          </a:p>
        </p:txBody>
      </p:sp>
      <p:sp>
        <p:nvSpPr>
          <p:cNvPr id="4" name="Footer Placeholder 3">
            <a:extLst>
              <a:ext uri="{FF2B5EF4-FFF2-40B4-BE49-F238E27FC236}">
                <a16:creationId xmlns:a16="http://schemas.microsoft.com/office/drawing/2014/main" id="{F18A068C-E044-B321-79B9-3424B811F6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88C4C6-3A45-F20F-B60D-D07D8D92412C}"/>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3514245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1BCD9D-6550-43A8-237B-90AABBCE7DFF}"/>
              </a:ext>
            </a:extLst>
          </p:cNvPr>
          <p:cNvSpPr>
            <a:spLocks noGrp="1"/>
          </p:cNvSpPr>
          <p:nvPr>
            <p:ph type="dt" sz="half" idx="10"/>
          </p:nvPr>
        </p:nvSpPr>
        <p:spPr/>
        <p:txBody>
          <a:bodyPr/>
          <a:lstStyle/>
          <a:p>
            <a:fld id="{9F9C85B4-DDFE-D54E-A605-4F40D777C0DF}" type="datetime1">
              <a:rPr lang="en-US" smtClean="0"/>
              <a:t>8/19/24</a:t>
            </a:fld>
            <a:endParaRPr lang="en-US"/>
          </a:p>
        </p:txBody>
      </p:sp>
      <p:sp>
        <p:nvSpPr>
          <p:cNvPr id="3" name="Footer Placeholder 2">
            <a:extLst>
              <a:ext uri="{FF2B5EF4-FFF2-40B4-BE49-F238E27FC236}">
                <a16:creationId xmlns:a16="http://schemas.microsoft.com/office/drawing/2014/main" id="{836D34D0-9F93-4C9A-A286-17BE252E64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C3AA62-F07C-A657-C357-0119A8D51E61}"/>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3050049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1ED4F-15B6-C4F3-FC3C-E578BA20A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641F5-0488-F0B8-AD28-22C2ACDE3A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275F1A7-AE55-C9C8-3AC0-9A2BBC2A7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0B216-D6CA-EF0E-5B56-4C5202828EF0}"/>
              </a:ext>
            </a:extLst>
          </p:cNvPr>
          <p:cNvSpPr>
            <a:spLocks noGrp="1"/>
          </p:cNvSpPr>
          <p:nvPr>
            <p:ph type="dt" sz="half" idx="10"/>
          </p:nvPr>
        </p:nvSpPr>
        <p:spPr/>
        <p:txBody>
          <a:bodyPr/>
          <a:lstStyle/>
          <a:p>
            <a:fld id="{5CE93573-B1CE-194E-869A-2CFFD03856B4}" type="datetime1">
              <a:rPr lang="en-US" smtClean="0"/>
              <a:t>8/19/24</a:t>
            </a:fld>
            <a:endParaRPr lang="en-US"/>
          </a:p>
        </p:txBody>
      </p:sp>
      <p:sp>
        <p:nvSpPr>
          <p:cNvPr id="6" name="Footer Placeholder 5">
            <a:extLst>
              <a:ext uri="{FF2B5EF4-FFF2-40B4-BE49-F238E27FC236}">
                <a16:creationId xmlns:a16="http://schemas.microsoft.com/office/drawing/2014/main" id="{02200C55-6F60-6776-B1B5-BD75EB51DA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2AA89-4EE1-8E81-DC03-F55FBC3390B4}"/>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2816880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487EA-774D-C570-4206-4D5716D378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CEBBF0-AE67-FA85-F0FA-4652ABC7A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380EDC0-29FE-F5CD-4538-3E3FA1301A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CAC43-0D1C-C82E-FD4D-4137BFBBD201}"/>
              </a:ext>
            </a:extLst>
          </p:cNvPr>
          <p:cNvSpPr>
            <a:spLocks noGrp="1"/>
          </p:cNvSpPr>
          <p:nvPr>
            <p:ph type="dt" sz="half" idx="10"/>
          </p:nvPr>
        </p:nvSpPr>
        <p:spPr/>
        <p:txBody>
          <a:bodyPr/>
          <a:lstStyle/>
          <a:p>
            <a:fld id="{7F2C0B76-F3C6-DB4D-B1CB-9D7409CDFF82}" type="datetime1">
              <a:rPr lang="en-US" smtClean="0"/>
              <a:t>8/19/24</a:t>
            </a:fld>
            <a:endParaRPr lang="en-US"/>
          </a:p>
        </p:txBody>
      </p:sp>
      <p:sp>
        <p:nvSpPr>
          <p:cNvPr id="6" name="Footer Placeholder 5">
            <a:extLst>
              <a:ext uri="{FF2B5EF4-FFF2-40B4-BE49-F238E27FC236}">
                <a16:creationId xmlns:a16="http://schemas.microsoft.com/office/drawing/2014/main" id="{05478048-B6ED-6090-8467-9F699D835A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D0ED75-0283-65D6-5E68-0625B11A3DC3}"/>
              </a:ext>
            </a:extLst>
          </p:cNvPr>
          <p:cNvSpPr>
            <a:spLocks noGrp="1"/>
          </p:cNvSpPr>
          <p:nvPr>
            <p:ph type="sldNum" sz="quarter" idx="12"/>
          </p:nvPr>
        </p:nvSpPr>
        <p:spPr/>
        <p:txBody>
          <a:bodyPr/>
          <a:lstStyle/>
          <a:p>
            <a:fld id="{C070C98D-5447-D74D-8EBC-EDBE97D28AB4}" type="slidenum">
              <a:rPr lang="en-US" smtClean="0"/>
              <a:t>‹#›</a:t>
            </a:fld>
            <a:endParaRPr lang="en-US"/>
          </a:p>
        </p:txBody>
      </p:sp>
    </p:spTree>
    <p:extLst>
      <p:ext uri="{BB962C8B-B14F-4D97-AF65-F5344CB8AC3E}">
        <p14:creationId xmlns:p14="http://schemas.microsoft.com/office/powerpoint/2010/main" val="103457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B7BDAC-31D5-431D-E845-796BD2922E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32BEA-9AAD-D1FA-346A-9E4AF0A198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78426-254C-5058-EB5D-E912A6CF66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FE1C87-412F-FD4F-BDEC-94360F308DF4}" type="datetime1">
              <a:rPr lang="en-US" smtClean="0"/>
              <a:t>8/19/24</a:t>
            </a:fld>
            <a:endParaRPr lang="en-US"/>
          </a:p>
        </p:txBody>
      </p:sp>
      <p:sp>
        <p:nvSpPr>
          <p:cNvPr id="5" name="Footer Placeholder 4">
            <a:extLst>
              <a:ext uri="{FF2B5EF4-FFF2-40B4-BE49-F238E27FC236}">
                <a16:creationId xmlns:a16="http://schemas.microsoft.com/office/drawing/2014/main" id="{7D29BA1F-2E21-0D27-43D9-ED590907C2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BF9219-A104-1E1F-0344-AAAAF873D5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70C98D-5447-D74D-8EBC-EDBE97D28AB4}" type="slidenum">
              <a:rPr lang="en-US" smtClean="0"/>
              <a:t>‹#›</a:t>
            </a:fld>
            <a:endParaRPr lang="en-US"/>
          </a:p>
        </p:txBody>
      </p:sp>
    </p:spTree>
    <p:extLst>
      <p:ext uri="{BB962C8B-B14F-4D97-AF65-F5344CB8AC3E}">
        <p14:creationId xmlns:p14="http://schemas.microsoft.com/office/powerpoint/2010/main" val="155493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hyperlink" Target="mailto:Anna.spreafico@uhn.ca"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6.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6.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customXml" Target="../ink/ink1.xml"/><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32.png"/><Relationship Id="rId10" Type="http://schemas.openxmlformats.org/officeDocument/2006/relationships/image" Target="../media/image31.png"/><Relationship Id="rId9"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diagramData" Target="../diagrams/data19.xml"/><Relationship Id="rId3" Type="http://schemas.openxmlformats.org/officeDocument/2006/relationships/diagramLayout" Target="../diagrams/layout18.xml"/><Relationship Id="rId7" Type="http://schemas.openxmlformats.org/officeDocument/2006/relationships/image" Target="../media/image41.png"/><Relationship Id="rId12" Type="http://schemas.microsoft.com/office/2007/relationships/diagramDrawing" Target="../diagrams/drawing19.xml"/><Relationship Id="rId2" Type="http://schemas.openxmlformats.org/officeDocument/2006/relationships/diagramData" Target="../diagrams/data18.xml"/><Relationship Id="rId1" Type="http://schemas.openxmlformats.org/officeDocument/2006/relationships/slideLayout" Target="../slideLayouts/slideLayout7.xml"/><Relationship Id="rId6" Type="http://schemas.microsoft.com/office/2007/relationships/diagramDrawing" Target="../diagrams/drawing18.xml"/><Relationship Id="rId11" Type="http://schemas.openxmlformats.org/officeDocument/2006/relationships/diagramColors" Target="../diagrams/colors19.xml"/><Relationship Id="rId5" Type="http://schemas.openxmlformats.org/officeDocument/2006/relationships/diagramColors" Target="../diagrams/colors18.xml"/><Relationship Id="rId10" Type="http://schemas.openxmlformats.org/officeDocument/2006/relationships/diagramQuickStyle" Target="../diagrams/quickStyle19.xml"/><Relationship Id="rId4" Type="http://schemas.openxmlformats.org/officeDocument/2006/relationships/diagramQuickStyle" Target="../diagrams/quickStyle18.xml"/><Relationship Id="rId9" Type="http://schemas.openxmlformats.org/officeDocument/2006/relationships/diagramLayout" Target="../diagrams/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7CB5955-7EE1-0E31-5397-949411A80B17}"/>
              </a:ext>
            </a:extLst>
          </p:cNvPr>
          <p:cNvPicPr>
            <a:picLocks noChangeAspect="1"/>
          </p:cNvPicPr>
          <p:nvPr/>
        </p:nvPicPr>
        <p:blipFill>
          <a:blip r:embed="rId2"/>
          <a:stretch>
            <a:fillRect/>
          </a:stretch>
        </p:blipFill>
        <p:spPr>
          <a:xfrm>
            <a:off x="5639196" y="5452451"/>
            <a:ext cx="2937524" cy="646255"/>
          </a:xfrm>
          <a:prstGeom prst="rect">
            <a:avLst/>
          </a:prstGeom>
        </p:spPr>
      </p:pic>
      <p:pic>
        <p:nvPicPr>
          <p:cNvPr id="6" name="Picture 5">
            <a:extLst>
              <a:ext uri="{FF2B5EF4-FFF2-40B4-BE49-F238E27FC236}">
                <a16:creationId xmlns:a16="http://schemas.microsoft.com/office/drawing/2014/main" id="{71C1BCF8-96D1-AFE0-9B27-604D43C169AD}"/>
              </a:ext>
            </a:extLst>
          </p:cNvPr>
          <p:cNvPicPr>
            <a:picLocks noChangeAspect="1"/>
          </p:cNvPicPr>
          <p:nvPr/>
        </p:nvPicPr>
        <p:blipFill>
          <a:blip r:embed="rId3"/>
          <a:stretch>
            <a:fillRect/>
          </a:stretch>
        </p:blipFill>
        <p:spPr>
          <a:xfrm>
            <a:off x="6384093" y="4182102"/>
            <a:ext cx="1448902" cy="688228"/>
          </a:xfrm>
          <a:prstGeom prst="rect">
            <a:avLst/>
          </a:prstGeom>
        </p:spPr>
      </p:pic>
      <p:pic>
        <p:nvPicPr>
          <p:cNvPr id="4" name="Picture 3">
            <a:extLst>
              <a:ext uri="{FF2B5EF4-FFF2-40B4-BE49-F238E27FC236}">
                <a16:creationId xmlns:a16="http://schemas.microsoft.com/office/drawing/2014/main" id="{37AEDDF5-FF18-77B3-801A-42625DC90585}"/>
              </a:ext>
            </a:extLst>
          </p:cNvPr>
          <p:cNvPicPr>
            <a:picLocks noChangeAspect="1"/>
          </p:cNvPicPr>
          <p:nvPr/>
        </p:nvPicPr>
        <p:blipFill>
          <a:blip r:embed="rId4"/>
          <a:stretch>
            <a:fillRect/>
          </a:stretch>
        </p:blipFill>
        <p:spPr>
          <a:xfrm>
            <a:off x="6046043" y="4873407"/>
            <a:ext cx="2059742" cy="530383"/>
          </a:xfrm>
          <a:prstGeom prst="rect">
            <a:avLst/>
          </a:prstGeom>
        </p:spPr>
      </p:pic>
      <p:sp>
        <p:nvSpPr>
          <p:cNvPr id="15" name="Freeform: Shape 14">
            <a:extLst>
              <a:ext uri="{FF2B5EF4-FFF2-40B4-BE49-F238E27FC236}">
                <a16:creationId xmlns:a16="http://schemas.microsoft.com/office/drawing/2014/main" id="{041C67D0-A496-4B86-BF61-263FF9EFD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6068" y="320442"/>
            <a:ext cx="6572492" cy="6212748"/>
          </a:xfrm>
          <a:custGeom>
            <a:avLst/>
            <a:gdLst>
              <a:gd name="connsiteX0" fmla="*/ 0 w 6572492"/>
              <a:gd name="connsiteY0" fmla="*/ 0 h 6212748"/>
              <a:gd name="connsiteX1" fmla="*/ 2248593 w 6572492"/>
              <a:gd name="connsiteY1" fmla="*/ 0 h 6212748"/>
              <a:gd name="connsiteX2" fmla="*/ 2694770 w 6572492"/>
              <a:gd name="connsiteY2" fmla="*/ 0 h 6212748"/>
              <a:gd name="connsiteX3" fmla="*/ 2991094 w 6572492"/>
              <a:gd name="connsiteY3" fmla="*/ 0 h 6212748"/>
              <a:gd name="connsiteX4" fmla="*/ 6572492 w 6572492"/>
              <a:gd name="connsiteY4" fmla="*/ 0 h 6212748"/>
              <a:gd name="connsiteX5" fmla="*/ 6572492 w 6572492"/>
              <a:gd name="connsiteY5" fmla="*/ 2864954 h 6212748"/>
              <a:gd name="connsiteX6" fmla="*/ 3129047 w 6572492"/>
              <a:gd name="connsiteY6" fmla="*/ 6212748 h 6212748"/>
              <a:gd name="connsiteX7" fmla="*/ 2694770 w 6572492"/>
              <a:gd name="connsiteY7" fmla="*/ 6212748 h 6212748"/>
              <a:gd name="connsiteX8" fmla="*/ 2248593 w 6572492"/>
              <a:gd name="connsiteY8" fmla="*/ 6212748 h 6212748"/>
              <a:gd name="connsiteX9" fmla="*/ 0 w 6572492"/>
              <a:gd name="connsiteY9" fmla="*/ 6212748 h 621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72492" h="6212748">
                <a:moveTo>
                  <a:pt x="0" y="0"/>
                </a:moveTo>
                <a:lnTo>
                  <a:pt x="2248593" y="0"/>
                </a:lnTo>
                <a:lnTo>
                  <a:pt x="2694770" y="0"/>
                </a:lnTo>
                <a:lnTo>
                  <a:pt x="2991094" y="0"/>
                </a:lnTo>
                <a:lnTo>
                  <a:pt x="6572492" y="0"/>
                </a:lnTo>
                <a:lnTo>
                  <a:pt x="6572492" y="2864954"/>
                </a:lnTo>
                <a:lnTo>
                  <a:pt x="3129047" y="6212748"/>
                </a:lnTo>
                <a:lnTo>
                  <a:pt x="2694770" y="6212748"/>
                </a:lnTo>
                <a:lnTo>
                  <a:pt x="2248593"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ight Triangle 16">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0092C-96ED-3010-5715-421C6FFEAF5A}"/>
              </a:ext>
            </a:extLst>
          </p:cNvPr>
          <p:cNvSpPr>
            <a:spLocks noGrp="1"/>
          </p:cNvSpPr>
          <p:nvPr>
            <p:ph type="ctrTitle"/>
          </p:nvPr>
        </p:nvSpPr>
        <p:spPr>
          <a:xfrm>
            <a:off x="846959" y="1024932"/>
            <a:ext cx="4247555" cy="4292909"/>
          </a:xfrm>
        </p:spPr>
        <p:txBody>
          <a:bodyPr vert="horz" lIns="91440" tIns="45720" rIns="91440" bIns="45720" rtlCol="0" anchor="ctr">
            <a:noAutofit/>
          </a:bodyPr>
          <a:lstStyle/>
          <a:p>
            <a:pPr algn="l"/>
            <a:r>
              <a:rPr lang="en-US" sz="4800" b="1" i="0" dirty="0">
                <a:solidFill>
                  <a:schemeClr val="accent1"/>
                </a:solidFill>
                <a:effectLst/>
              </a:rPr>
              <a:t>Prerequisites for Therapeutic Studies In Humans &amp; Phase I Trials</a:t>
            </a:r>
            <a:endParaRPr lang="en-US" sz="4800" b="1" dirty="0">
              <a:solidFill>
                <a:schemeClr val="accent1"/>
              </a:solidFill>
            </a:endParaRPr>
          </a:p>
        </p:txBody>
      </p:sp>
      <p:sp>
        <p:nvSpPr>
          <p:cNvPr id="3" name="Subtitle 2">
            <a:extLst>
              <a:ext uri="{FF2B5EF4-FFF2-40B4-BE49-F238E27FC236}">
                <a16:creationId xmlns:a16="http://schemas.microsoft.com/office/drawing/2014/main" id="{BD2440D3-6D82-A173-D4F5-6993DBC76737}"/>
              </a:ext>
            </a:extLst>
          </p:cNvPr>
          <p:cNvSpPr>
            <a:spLocks noGrp="1"/>
          </p:cNvSpPr>
          <p:nvPr>
            <p:ph type="subTitle" idx="1"/>
          </p:nvPr>
        </p:nvSpPr>
        <p:spPr>
          <a:xfrm>
            <a:off x="5736287" y="2103537"/>
            <a:ext cx="5608753" cy="1929623"/>
          </a:xfrm>
        </p:spPr>
        <p:txBody>
          <a:bodyPr vert="horz" lIns="91440" tIns="45720" rIns="91440" bIns="45720" rtlCol="0" anchor="t">
            <a:normAutofit lnSpcReduction="10000"/>
          </a:bodyPr>
          <a:lstStyle/>
          <a:p>
            <a:pPr algn="l"/>
            <a:r>
              <a:rPr lang="en-US" sz="1900" b="1" dirty="0">
                <a:solidFill>
                  <a:schemeClr val="accent1"/>
                </a:solidFill>
              </a:rPr>
              <a:t>Anna Spreafico, MD, PhD</a:t>
            </a:r>
          </a:p>
          <a:p>
            <a:pPr algn="l">
              <a:lnSpc>
                <a:spcPct val="100000"/>
              </a:lnSpc>
            </a:pPr>
            <a:r>
              <a:rPr lang="en-US" sz="1900" dirty="0">
                <a:solidFill>
                  <a:schemeClr val="accent1"/>
                </a:solidFill>
              </a:rPr>
              <a:t>Phase I Bras Drug Development Program</a:t>
            </a:r>
          </a:p>
          <a:p>
            <a:pPr algn="l">
              <a:lnSpc>
                <a:spcPct val="100000"/>
              </a:lnSpc>
            </a:pPr>
            <a:r>
              <a:rPr lang="en-US" sz="1900" dirty="0">
                <a:solidFill>
                  <a:schemeClr val="accent1"/>
                </a:solidFill>
              </a:rPr>
              <a:t>Division of Medical Oncology and Hematology</a:t>
            </a:r>
          </a:p>
          <a:p>
            <a:pPr algn="l">
              <a:lnSpc>
                <a:spcPct val="100000"/>
              </a:lnSpc>
            </a:pPr>
            <a:r>
              <a:rPr lang="en-US" sz="1900" dirty="0">
                <a:solidFill>
                  <a:schemeClr val="accent1"/>
                </a:solidFill>
              </a:rPr>
              <a:t>Princess Margaret Cancer Centre </a:t>
            </a:r>
          </a:p>
          <a:p>
            <a:pPr algn="l">
              <a:lnSpc>
                <a:spcPct val="100000"/>
              </a:lnSpc>
            </a:pPr>
            <a:r>
              <a:rPr lang="en-US" sz="1900" dirty="0">
                <a:solidFill>
                  <a:schemeClr val="accent1"/>
                </a:solidFill>
                <a:hlinkClick r:id="rId5"/>
              </a:rPr>
              <a:t>anna.spreafico@uhn.ca</a:t>
            </a:r>
            <a:endParaRPr lang="en-US" sz="1900" dirty="0">
              <a:solidFill>
                <a:schemeClr val="accent1"/>
              </a:solidFill>
            </a:endParaRPr>
          </a:p>
          <a:p>
            <a:pPr algn="l"/>
            <a:endParaRPr lang="en-US" sz="1900" dirty="0">
              <a:solidFill>
                <a:schemeClr val="accent1"/>
              </a:solidFill>
            </a:endParaRPr>
          </a:p>
        </p:txBody>
      </p:sp>
    </p:spTree>
    <p:extLst>
      <p:ext uri="{BB962C8B-B14F-4D97-AF65-F5344CB8AC3E}">
        <p14:creationId xmlns:p14="http://schemas.microsoft.com/office/powerpoint/2010/main" val="92630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D54253-42AD-D2CA-DB70-953EA7B29370}"/>
              </a:ext>
            </a:extLst>
          </p:cNvPr>
          <p:cNvSpPr>
            <a:spLocks noGrp="1"/>
          </p:cNvSpPr>
          <p:nvPr>
            <p:ph type="sldNum" sz="quarter" idx="12"/>
          </p:nvPr>
        </p:nvSpPr>
        <p:spPr/>
        <p:txBody>
          <a:bodyPr/>
          <a:lstStyle/>
          <a:p>
            <a:fld id="{C070C98D-5447-D74D-8EBC-EDBE97D28AB4}" type="slidenum">
              <a:rPr lang="en-US" smtClean="0"/>
              <a:t>10</a:t>
            </a:fld>
            <a:endParaRPr lang="en-US"/>
          </a:p>
        </p:txBody>
      </p:sp>
      <p:sp>
        <p:nvSpPr>
          <p:cNvPr id="6" name="Title 1">
            <a:extLst>
              <a:ext uri="{FF2B5EF4-FFF2-40B4-BE49-F238E27FC236}">
                <a16:creationId xmlns:a16="http://schemas.microsoft.com/office/drawing/2014/main" id="{906DD522-6126-4B67-8571-983CEA7BDC90}"/>
              </a:ext>
            </a:extLst>
          </p:cNvPr>
          <p:cNvSpPr>
            <a:spLocks noGrp="1"/>
          </p:cNvSpPr>
          <p:nvPr>
            <p:ph type="title"/>
          </p:nvPr>
        </p:nvSpPr>
        <p:spPr>
          <a:xfrm>
            <a:off x="838200" y="467005"/>
            <a:ext cx="10515600" cy="1325563"/>
          </a:xfrm>
        </p:spPr>
        <p:txBody>
          <a:bodyPr/>
          <a:lstStyle/>
          <a:p>
            <a:r>
              <a:rPr lang="en-US" dirty="0">
                <a:solidFill>
                  <a:schemeClr val="accent1"/>
                </a:solidFill>
              </a:rPr>
              <a:t>PK Parameters: </a:t>
            </a:r>
          </a:p>
        </p:txBody>
      </p:sp>
      <p:graphicFrame>
        <p:nvGraphicFramePr>
          <p:cNvPr id="2" name="Diagram 1">
            <a:extLst>
              <a:ext uri="{FF2B5EF4-FFF2-40B4-BE49-F238E27FC236}">
                <a16:creationId xmlns:a16="http://schemas.microsoft.com/office/drawing/2014/main" id="{1748781D-03D8-B387-03E1-E37E36990630}"/>
              </a:ext>
            </a:extLst>
          </p:cNvPr>
          <p:cNvGraphicFramePr/>
          <p:nvPr>
            <p:extLst>
              <p:ext uri="{D42A27DB-BD31-4B8C-83A1-F6EECF244321}">
                <p14:modId xmlns:p14="http://schemas.microsoft.com/office/powerpoint/2010/main" val="3159904024"/>
              </p:ext>
            </p:extLst>
          </p:nvPr>
        </p:nvGraphicFramePr>
        <p:xfrm>
          <a:off x="71437" y="1835980"/>
          <a:ext cx="8443913" cy="3911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07CFE541-F42A-543C-2983-1DC3F552EC35}"/>
              </a:ext>
            </a:extLst>
          </p:cNvPr>
          <p:cNvPicPr>
            <a:picLocks noChangeAspect="1"/>
          </p:cNvPicPr>
          <p:nvPr/>
        </p:nvPicPr>
        <p:blipFill>
          <a:blip r:embed="rId8"/>
          <a:stretch>
            <a:fillRect/>
          </a:stretch>
        </p:blipFill>
        <p:spPr>
          <a:xfrm>
            <a:off x="7673975" y="2478924"/>
            <a:ext cx="4133850" cy="3089190"/>
          </a:xfrm>
          <a:prstGeom prst="rect">
            <a:avLst/>
          </a:prstGeom>
        </p:spPr>
      </p:pic>
      <p:sp>
        <p:nvSpPr>
          <p:cNvPr id="5" name="TextBox 4">
            <a:extLst>
              <a:ext uri="{FF2B5EF4-FFF2-40B4-BE49-F238E27FC236}">
                <a16:creationId xmlns:a16="http://schemas.microsoft.com/office/drawing/2014/main" id="{ED19C580-0EBC-44C4-6DCE-AEDA115B6DDA}"/>
              </a:ext>
            </a:extLst>
          </p:cNvPr>
          <p:cNvSpPr txBox="1"/>
          <p:nvPr/>
        </p:nvSpPr>
        <p:spPr>
          <a:xfrm>
            <a:off x="4479174" y="745067"/>
            <a:ext cx="6101542" cy="769441"/>
          </a:xfrm>
          <a:prstGeom prst="rect">
            <a:avLst/>
          </a:prstGeom>
          <a:noFill/>
          <a:ln>
            <a:solidFill>
              <a:schemeClr val="bg1"/>
            </a:solidFill>
          </a:ln>
        </p:spPr>
        <p:txBody>
          <a:bodyPr wrap="square">
            <a:spAutoFit/>
          </a:bodyPr>
          <a:lstStyle/>
          <a:p>
            <a:r>
              <a:rPr lang="en-US" sz="2200" b="0" i="0" dirty="0">
                <a:effectLst/>
              </a:rPr>
              <a:t>describe the absorption, distribution, metabolism, and excretion of drugs in the body.</a:t>
            </a:r>
            <a:endParaRPr lang="en-US" sz="2200" dirty="0"/>
          </a:p>
        </p:txBody>
      </p:sp>
    </p:spTree>
    <p:extLst>
      <p:ext uri="{BB962C8B-B14F-4D97-AF65-F5344CB8AC3E}">
        <p14:creationId xmlns:p14="http://schemas.microsoft.com/office/powerpoint/2010/main" val="1430447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DF13-EC99-13D1-66D3-8E2A9BA17C83}"/>
              </a:ext>
            </a:extLst>
          </p:cNvPr>
          <p:cNvSpPr>
            <a:spLocks noGrp="1"/>
          </p:cNvSpPr>
          <p:nvPr>
            <p:ph type="title"/>
          </p:nvPr>
        </p:nvSpPr>
        <p:spPr/>
        <p:txBody>
          <a:bodyPr/>
          <a:lstStyle/>
          <a:p>
            <a:r>
              <a:rPr lang="en-US" dirty="0">
                <a:solidFill>
                  <a:schemeClr val="accent1"/>
                </a:solidFill>
              </a:rPr>
              <a:t>Preclinical Research</a:t>
            </a:r>
          </a:p>
        </p:txBody>
      </p:sp>
      <p:sp>
        <p:nvSpPr>
          <p:cNvPr id="3" name="Content Placeholder 2">
            <a:extLst>
              <a:ext uri="{FF2B5EF4-FFF2-40B4-BE49-F238E27FC236}">
                <a16:creationId xmlns:a16="http://schemas.microsoft.com/office/drawing/2014/main" id="{07B23086-B438-9183-06F0-1DDB0544328C}"/>
              </a:ext>
            </a:extLst>
          </p:cNvPr>
          <p:cNvSpPr>
            <a:spLocks noGrp="1"/>
          </p:cNvSpPr>
          <p:nvPr>
            <p:ph idx="1"/>
          </p:nvPr>
        </p:nvSpPr>
        <p:spPr>
          <a:xfrm>
            <a:off x="2659062" y="1568450"/>
            <a:ext cx="8847138" cy="4910138"/>
          </a:xfrm>
        </p:spPr>
        <p:txBody>
          <a:bodyPr>
            <a:normAutofit fontScale="70000" lnSpcReduction="20000"/>
          </a:bodyPr>
          <a:lstStyle/>
          <a:p>
            <a:pPr marL="0" indent="0">
              <a:buNone/>
            </a:pPr>
            <a:r>
              <a:rPr lang="en-US" dirty="0"/>
              <a:t>2 types: </a:t>
            </a:r>
          </a:p>
          <a:p>
            <a:pPr>
              <a:buFont typeface="Wingdings" pitchFamily="2" charset="2"/>
              <a:buChar char="Ø"/>
            </a:pPr>
            <a:r>
              <a:rPr lang="en-US" i="1" dirty="0"/>
              <a:t> In Vitro</a:t>
            </a:r>
          </a:p>
          <a:p>
            <a:pPr>
              <a:buFont typeface="Wingdings" pitchFamily="2" charset="2"/>
              <a:buChar char="Ø"/>
            </a:pPr>
            <a:r>
              <a:rPr lang="en-US" i="1" dirty="0"/>
              <a:t> In Vivo</a:t>
            </a:r>
          </a:p>
          <a:p>
            <a:pPr marL="0" indent="0" algn="l">
              <a:buNone/>
            </a:pPr>
            <a:r>
              <a:rPr lang="en-US" b="0" i="0" dirty="0">
                <a:solidFill>
                  <a:srgbClr val="333333"/>
                </a:solidFill>
                <a:effectLst/>
                <a:highlight>
                  <a:srgbClr val="FFFFFF"/>
                </a:highlight>
              </a:rPr>
              <a:t>FDA requires good laboratory practices (GLP). These regulations set the minimum basic requirements for:</a:t>
            </a:r>
          </a:p>
          <a:p>
            <a:pPr algn="l">
              <a:buFont typeface="Arial" panose="020B0604020202020204" pitchFamily="34" charset="0"/>
              <a:buChar char="•"/>
            </a:pPr>
            <a:r>
              <a:rPr lang="en-US" b="0" i="0" dirty="0">
                <a:solidFill>
                  <a:srgbClr val="333333"/>
                </a:solidFill>
                <a:effectLst/>
                <a:highlight>
                  <a:srgbClr val="FFFFFF"/>
                </a:highlight>
              </a:rPr>
              <a:t>study conduct</a:t>
            </a:r>
          </a:p>
          <a:p>
            <a:pPr algn="l">
              <a:buFont typeface="Arial" panose="020B0604020202020204" pitchFamily="34" charset="0"/>
              <a:buChar char="•"/>
            </a:pPr>
            <a:r>
              <a:rPr lang="en-US" dirty="0">
                <a:solidFill>
                  <a:srgbClr val="333333"/>
                </a:solidFill>
                <a:highlight>
                  <a:srgbClr val="FFFFFF"/>
                </a:highlight>
              </a:rPr>
              <a:t>p</a:t>
            </a:r>
            <a:r>
              <a:rPr lang="en-US" b="0" i="0" dirty="0">
                <a:solidFill>
                  <a:srgbClr val="333333"/>
                </a:solidFill>
                <a:effectLst/>
                <a:highlight>
                  <a:srgbClr val="FFFFFF"/>
                </a:highlight>
              </a:rPr>
              <a:t>ersonnel and facilities</a:t>
            </a:r>
          </a:p>
          <a:p>
            <a:pPr algn="l">
              <a:buFont typeface="Arial" panose="020B0604020202020204" pitchFamily="34" charset="0"/>
              <a:buChar char="•"/>
            </a:pPr>
            <a:r>
              <a:rPr lang="en-US" b="0" i="0" dirty="0">
                <a:solidFill>
                  <a:srgbClr val="333333"/>
                </a:solidFill>
                <a:effectLst/>
                <a:highlight>
                  <a:srgbClr val="FFFFFF"/>
                </a:highlight>
              </a:rPr>
              <a:t>equipment</a:t>
            </a:r>
          </a:p>
          <a:p>
            <a:pPr algn="l">
              <a:buFont typeface="Arial" panose="020B0604020202020204" pitchFamily="34" charset="0"/>
              <a:buChar char="•"/>
            </a:pPr>
            <a:r>
              <a:rPr lang="en-US" b="0" i="0" dirty="0">
                <a:solidFill>
                  <a:srgbClr val="333333"/>
                </a:solidFill>
                <a:effectLst/>
                <a:highlight>
                  <a:srgbClr val="FFFFFF"/>
                </a:highlight>
              </a:rPr>
              <a:t>written protocols and operating procedures</a:t>
            </a:r>
          </a:p>
          <a:p>
            <a:pPr algn="l">
              <a:buFont typeface="Arial" panose="020B0604020202020204" pitchFamily="34" charset="0"/>
              <a:buChar char="•"/>
            </a:pPr>
            <a:r>
              <a:rPr lang="en-US" b="0" i="0" dirty="0">
                <a:solidFill>
                  <a:srgbClr val="333333"/>
                </a:solidFill>
                <a:effectLst/>
                <a:highlight>
                  <a:srgbClr val="FFFFFF"/>
                </a:highlight>
              </a:rPr>
              <a:t>study reports</a:t>
            </a:r>
          </a:p>
          <a:p>
            <a:pPr algn="l">
              <a:buFont typeface="Arial" panose="020B0604020202020204" pitchFamily="34" charset="0"/>
              <a:buChar char="•"/>
            </a:pPr>
            <a:r>
              <a:rPr lang="en-US" b="0" i="0" dirty="0">
                <a:solidFill>
                  <a:srgbClr val="333333"/>
                </a:solidFill>
                <a:effectLst/>
                <a:highlight>
                  <a:srgbClr val="FFFFFF"/>
                </a:highlight>
              </a:rPr>
              <a:t>a system of quality assurance oversight for each study to help assure the safety of FDA-regulated product</a:t>
            </a:r>
          </a:p>
          <a:p>
            <a:pPr marL="0" indent="0" algn="l">
              <a:buNone/>
            </a:pPr>
            <a:r>
              <a:rPr lang="en-US" dirty="0">
                <a:solidFill>
                  <a:srgbClr val="333333"/>
                </a:solidFill>
                <a:highlight>
                  <a:srgbClr val="FFFFFF"/>
                </a:highlight>
              </a:rPr>
              <a:t>T</a:t>
            </a:r>
            <a:r>
              <a:rPr lang="en-US" b="0" i="0" dirty="0">
                <a:solidFill>
                  <a:srgbClr val="333333"/>
                </a:solidFill>
                <a:effectLst/>
                <a:highlight>
                  <a:srgbClr val="FFFFFF"/>
                </a:highlight>
              </a:rPr>
              <a:t>hese studies must provide </a:t>
            </a:r>
            <a:r>
              <a:rPr lang="en-US" b="0" i="0" u="sng" dirty="0">
                <a:solidFill>
                  <a:srgbClr val="333333"/>
                </a:solidFill>
                <a:effectLst/>
                <a:highlight>
                  <a:srgbClr val="FFFFFF"/>
                </a:highlight>
              </a:rPr>
              <a:t>detailed information on dosing and toxicity levels</a:t>
            </a:r>
            <a:r>
              <a:rPr lang="en-US" b="0" i="0" dirty="0">
                <a:solidFill>
                  <a:srgbClr val="333333"/>
                </a:solidFill>
                <a:effectLst/>
                <a:highlight>
                  <a:srgbClr val="FFFFFF"/>
                </a:highlight>
              </a:rPr>
              <a:t>.</a:t>
            </a:r>
          </a:p>
          <a:p>
            <a:pPr marL="0" indent="0" algn="l">
              <a:buNone/>
            </a:pPr>
            <a:r>
              <a:rPr lang="en-US" b="0" i="0" dirty="0">
                <a:solidFill>
                  <a:srgbClr val="333333"/>
                </a:solidFill>
                <a:effectLst/>
                <a:highlight>
                  <a:srgbClr val="FFFFFF"/>
                </a:highlight>
              </a:rPr>
              <a:t>After preclinical testing, researchers review whether the drug should be tested in people.</a:t>
            </a:r>
          </a:p>
          <a:p>
            <a:endParaRPr lang="en-US" dirty="0"/>
          </a:p>
        </p:txBody>
      </p:sp>
      <p:sp>
        <p:nvSpPr>
          <p:cNvPr id="4" name="Slide Number Placeholder 3">
            <a:extLst>
              <a:ext uri="{FF2B5EF4-FFF2-40B4-BE49-F238E27FC236}">
                <a16:creationId xmlns:a16="http://schemas.microsoft.com/office/drawing/2014/main" id="{7D8EE1F6-3930-1ACB-CE27-A2EEBAA8FEE2}"/>
              </a:ext>
            </a:extLst>
          </p:cNvPr>
          <p:cNvSpPr>
            <a:spLocks noGrp="1"/>
          </p:cNvSpPr>
          <p:nvPr>
            <p:ph type="sldNum" sz="quarter" idx="12"/>
          </p:nvPr>
        </p:nvSpPr>
        <p:spPr/>
        <p:txBody>
          <a:bodyPr/>
          <a:lstStyle/>
          <a:p>
            <a:fld id="{C070C98D-5447-D74D-8EBC-EDBE97D28AB4}" type="slidenum">
              <a:rPr lang="en-US" smtClean="0"/>
              <a:t>11</a:t>
            </a:fld>
            <a:endParaRPr lang="en-US"/>
          </a:p>
        </p:txBody>
      </p:sp>
      <p:pic>
        <p:nvPicPr>
          <p:cNvPr id="8" name="Picture 7">
            <a:extLst>
              <a:ext uri="{FF2B5EF4-FFF2-40B4-BE49-F238E27FC236}">
                <a16:creationId xmlns:a16="http://schemas.microsoft.com/office/drawing/2014/main" id="{0CDBA292-EDFD-8E36-B60A-04AF69629B0F}"/>
              </a:ext>
            </a:extLst>
          </p:cNvPr>
          <p:cNvPicPr>
            <a:picLocks noChangeAspect="1"/>
          </p:cNvPicPr>
          <p:nvPr/>
        </p:nvPicPr>
        <p:blipFill>
          <a:blip r:embed="rId3"/>
          <a:stretch>
            <a:fillRect/>
          </a:stretch>
        </p:blipFill>
        <p:spPr>
          <a:xfrm>
            <a:off x="838200" y="2292350"/>
            <a:ext cx="1654174" cy="3166562"/>
          </a:xfrm>
          <a:prstGeom prst="rect">
            <a:avLst/>
          </a:prstGeom>
        </p:spPr>
      </p:pic>
    </p:spTree>
    <p:extLst>
      <p:ext uri="{BB962C8B-B14F-4D97-AF65-F5344CB8AC3E}">
        <p14:creationId xmlns:p14="http://schemas.microsoft.com/office/powerpoint/2010/main" val="1287409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0232B-3A3D-BB2C-6E88-FE30661C56C5}"/>
              </a:ext>
            </a:extLst>
          </p:cNvPr>
          <p:cNvSpPr>
            <a:spLocks noGrp="1"/>
          </p:cNvSpPr>
          <p:nvPr>
            <p:ph type="title"/>
          </p:nvPr>
        </p:nvSpPr>
        <p:spPr/>
        <p:txBody>
          <a:bodyPr/>
          <a:lstStyle/>
          <a:p>
            <a:r>
              <a:rPr lang="en-US" i="1" dirty="0">
                <a:solidFill>
                  <a:schemeClr val="accent1"/>
                </a:solidFill>
              </a:rPr>
              <a:t>In Vitro </a:t>
            </a:r>
            <a:r>
              <a:rPr lang="en-US" dirty="0">
                <a:solidFill>
                  <a:schemeClr val="accent1"/>
                </a:solidFill>
              </a:rPr>
              <a:t>Models</a:t>
            </a:r>
          </a:p>
        </p:txBody>
      </p:sp>
      <p:sp>
        <p:nvSpPr>
          <p:cNvPr id="4" name="Slide Number Placeholder 3">
            <a:extLst>
              <a:ext uri="{FF2B5EF4-FFF2-40B4-BE49-F238E27FC236}">
                <a16:creationId xmlns:a16="http://schemas.microsoft.com/office/drawing/2014/main" id="{61365A12-861B-5DAE-2A6C-5F25D63902D8}"/>
              </a:ext>
            </a:extLst>
          </p:cNvPr>
          <p:cNvSpPr>
            <a:spLocks noGrp="1"/>
          </p:cNvSpPr>
          <p:nvPr>
            <p:ph type="sldNum" sz="quarter" idx="12"/>
          </p:nvPr>
        </p:nvSpPr>
        <p:spPr/>
        <p:txBody>
          <a:bodyPr/>
          <a:lstStyle/>
          <a:p>
            <a:fld id="{C070C98D-5447-D74D-8EBC-EDBE97D28AB4}" type="slidenum">
              <a:rPr lang="en-US" smtClean="0"/>
              <a:t>12</a:t>
            </a:fld>
            <a:endParaRPr lang="en-US"/>
          </a:p>
        </p:txBody>
      </p:sp>
      <p:grpSp>
        <p:nvGrpSpPr>
          <p:cNvPr id="14" name="Group 13">
            <a:extLst>
              <a:ext uri="{FF2B5EF4-FFF2-40B4-BE49-F238E27FC236}">
                <a16:creationId xmlns:a16="http://schemas.microsoft.com/office/drawing/2014/main" id="{6D54E5B2-81D7-6F63-792E-9D75E305624D}"/>
              </a:ext>
            </a:extLst>
          </p:cNvPr>
          <p:cNvGrpSpPr/>
          <p:nvPr/>
        </p:nvGrpSpPr>
        <p:grpSpPr>
          <a:xfrm>
            <a:off x="2108200" y="1473200"/>
            <a:ext cx="6051550" cy="3787796"/>
            <a:chOff x="2755900" y="1447800"/>
            <a:chExt cx="6889750" cy="4707780"/>
          </a:xfrm>
        </p:grpSpPr>
        <p:pic>
          <p:nvPicPr>
            <p:cNvPr id="8" name="Picture 7">
              <a:extLst>
                <a:ext uri="{FF2B5EF4-FFF2-40B4-BE49-F238E27FC236}">
                  <a16:creationId xmlns:a16="http://schemas.microsoft.com/office/drawing/2014/main" id="{B94B6A74-C6EA-14C2-A875-C291CF3A2CA3}"/>
                </a:ext>
              </a:extLst>
            </p:cNvPr>
            <p:cNvPicPr>
              <a:picLocks noChangeAspect="1"/>
            </p:cNvPicPr>
            <p:nvPr/>
          </p:nvPicPr>
          <p:blipFill rotWithShape="1">
            <a:blip r:embed="rId3"/>
            <a:srcRect t="1593"/>
            <a:stretch/>
          </p:blipFill>
          <p:spPr>
            <a:xfrm>
              <a:off x="2755900" y="1447800"/>
              <a:ext cx="6889750" cy="4707780"/>
            </a:xfrm>
            <a:prstGeom prst="rect">
              <a:avLst/>
            </a:prstGeom>
          </p:spPr>
        </p:pic>
        <p:sp>
          <p:nvSpPr>
            <p:cNvPr id="10" name="TextBox 9">
              <a:extLst>
                <a:ext uri="{FF2B5EF4-FFF2-40B4-BE49-F238E27FC236}">
                  <a16:creationId xmlns:a16="http://schemas.microsoft.com/office/drawing/2014/main" id="{E5A5EDFF-AE40-85AA-35C5-DD4A65DE1DC6}"/>
                </a:ext>
              </a:extLst>
            </p:cNvPr>
            <p:cNvSpPr txBox="1"/>
            <p:nvPr/>
          </p:nvSpPr>
          <p:spPr>
            <a:xfrm>
              <a:off x="6819900" y="2529085"/>
              <a:ext cx="2477083" cy="382530"/>
            </a:xfrm>
            <a:prstGeom prst="rect">
              <a:avLst/>
            </a:prstGeom>
            <a:solidFill>
              <a:schemeClr val="bg1"/>
            </a:solidFill>
          </p:spPr>
          <p:txBody>
            <a:bodyPr wrap="none" rtlCol="0">
              <a:spAutoFit/>
            </a:bodyPr>
            <a:lstStyle/>
            <a:p>
              <a:r>
                <a:rPr lang="en-US" sz="1400" b="1" dirty="0">
                  <a:solidFill>
                    <a:schemeClr val="accent5"/>
                  </a:solidFill>
                </a:rPr>
                <a:t>Complex In Vitro Models</a:t>
              </a:r>
            </a:p>
          </p:txBody>
        </p:sp>
      </p:grpSp>
      <p:sp>
        <p:nvSpPr>
          <p:cNvPr id="13" name="TextBox 12">
            <a:extLst>
              <a:ext uri="{FF2B5EF4-FFF2-40B4-BE49-F238E27FC236}">
                <a16:creationId xmlns:a16="http://schemas.microsoft.com/office/drawing/2014/main" id="{68767752-5BA7-2697-817A-397FE4338367}"/>
              </a:ext>
            </a:extLst>
          </p:cNvPr>
          <p:cNvSpPr txBox="1"/>
          <p:nvPr/>
        </p:nvSpPr>
        <p:spPr>
          <a:xfrm>
            <a:off x="8470047" y="2848130"/>
            <a:ext cx="3109178" cy="1077218"/>
          </a:xfrm>
          <a:prstGeom prst="rect">
            <a:avLst/>
          </a:prstGeom>
          <a:noFill/>
        </p:spPr>
        <p:txBody>
          <a:bodyPr wrap="square">
            <a:spAutoFit/>
          </a:bodyPr>
          <a:lstStyle/>
          <a:p>
            <a:r>
              <a:rPr lang="en-US" sz="1600" dirty="0"/>
              <a:t>seek to reconstruct the organ- or tissue-specific characteristics of the extracellular microenvironment.</a:t>
            </a:r>
          </a:p>
        </p:txBody>
      </p:sp>
      <p:sp>
        <p:nvSpPr>
          <p:cNvPr id="18" name="TextBox 17">
            <a:extLst>
              <a:ext uri="{FF2B5EF4-FFF2-40B4-BE49-F238E27FC236}">
                <a16:creationId xmlns:a16="http://schemas.microsoft.com/office/drawing/2014/main" id="{0C86DC25-9030-6EB2-8CE5-9EA399DB5C81}"/>
              </a:ext>
            </a:extLst>
          </p:cNvPr>
          <p:cNvSpPr txBox="1"/>
          <p:nvPr/>
        </p:nvSpPr>
        <p:spPr>
          <a:xfrm>
            <a:off x="8371495" y="1287425"/>
            <a:ext cx="3207730" cy="1077218"/>
          </a:xfrm>
          <a:prstGeom prst="rect">
            <a:avLst/>
          </a:prstGeom>
          <a:noFill/>
        </p:spPr>
        <p:txBody>
          <a:bodyPr wrap="square">
            <a:spAutoFit/>
          </a:bodyPr>
          <a:lstStyle/>
          <a:p>
            <a:r>
              <a:rPr lang="en-US" sz="1600" dirty="0"/>
              <a:t>primarily involve research platforms based on cultured cells, typically in the form of two-dimensional (2D) cell models. </a:t>
            </a:r>
          </a:p>
        </p:txBody>
      </p:sp>
      <p:sp>
        <p:nvSpPr>
          <p:cNvPr id="19" name="Right Brace 18">
            <a:extLst>
              <a:ext uri="{FF2B5EF4-FFF2-40B4-BE49-F238E27FC236}">
                <a16:creationId xmlns:a16="http://schemas.microsoft.com/office/drawing/2014/main" id="{FEC627F4-0692-0110-74BE-4418FD87C3B9}"/>
              </a:ext>
            </a:extLst>
          </p:cNvPr>
          <p:cNvSpPr/>
          <p:nvPr/>
        </p:nvSpPr>
        <p:spPr>
          <a:xfrm>
            <a:off x="8117014" y="1368834"/>
            <a:ext cx="155448" cy="914400"/>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0" name="Right Brace 19">
            <a:extLst>
              <a:ext uri="{FF2B5EF4-FFF2-40B4-BE49-F238E27FC236}">
                <a16:creationId xmlns:a16="http://schemas.microsoft.com/office/drawing/2014/main" id="{48A9C9A0-F506-4D6F-B23D-8E0010443E51}"/>
              </a:ext>
            </a:extLst>
          </p:cNvPr>
          <p:cNvSpPr/>
          <p:nvPr/>
        </p:nvSpPr>
        <p:spPr>
          <a:xfrm>
            <a:off x="8159750" y="2415852"/>
            <a:ext cx="140553" cy="1849606"/>
          </a:xfrm>
          <a:prstGeom prst="righ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26C8C912-7485-AB87-BC41-901CCFB56F56}"/>
              </a:ext>
            </a:extLst>
          </p:cNvPr>
          <p:cNvSpPr txBox="1"/>
          <p:nvPr/>
        </p:nvSpPr>
        <p:spPr>
          <a:xfrm>
            <a:off x="838200" y="5430326"/>
            <a:ext cx="7859203" cy="1077218"/>
          </a:xfrm>
          <a:prstGeom prst="rect">
            <a:avLst/>
          </a:prstGeom>
          <a:noFill/>
        </p:spPr>
        <p:txBody>
          <a:bodyPr wrap="none" rtlCol="0">
            <a:spAutoFit/>
          </a:bodyPr>
          <a:lstStyle/>
          <a:p>
            <a:r>
              <a:rPr lang="en-US" sz="1600" dirty="0"/>
              <a:t>Other models: </a:t>
            </a:r>
          </a:p>
          <a:p>
            <a:pPr marL="285750" indent="-285750">
              <a:buFont typeface="Arial" panose="020B0604020202020204" pitchFamily="34" charset="0"/>
              <a:buChar char="•"/>
            </a:pPr>
            <a:r>
              <a:rPr lang="en-US" sz="1600" dirty="0">
                <a:solidFill>
                  <a:schemeClr val="accent5"/>
                </a:solidFill>
              </a:rPr>
              <a:t>Genetically engineered mouse models (GEMMs)</a:t>
            </a:r>
          </a:p>
          <a:p>
            <a:pPr marL="285750" indent="-285750">
              <a:buFont typeface="Arial" panose="020B0604020202020204" pitchFamily="34" charset="0"/>
              <a:buChar char="•"/>
            </a:pPr>
            <a:r>
              <a:rPr lang="en-US" sz="1600" dirty="0">
                <a:solidFill>
                  <a:schemeClr val="accent5"/>
                </a:solidFill>
              </a:rPr>
              <a:t>Chemically induced tumor models</a:t>
            </a:r>
          </a:p>
          <a:p>
            <a:pPr marL="285750" indent="-285750">
              <a:buFont typeface="Arial" panose="020B0604020202020204" pitchFamily="34" charset="0"/>
              <a:buChar char="•"/>
            </a:pPr>
            <a:r>
              <a:rPr lang="en-US" sz="1600" dirty="0">
                <a:solidFill>
                  <a:schemeClr val="accent5"/>
                </a:solidFill>
              </a:rPr>
              <a:t>Syngeneic or </a:t>
            </a:r>
            <a:r>
              <a:rPr lang="en-US" sz="1600" dirty="0" err="1">
                <a:solidFill>
                  <a:schemeClr val="accent5"/>
                </a:solidFill>
              </a:rPr>
              <a:t>xenogenic</a:t>
            </a:r>
            <a:r>
              <a:rPr lang="en-US" sz="1600" dirty="0">
                <a:solidFill>
                  <a:schemeClr val="accent5"/>
                </a:solidFill>
              </a:rPr>
              <a:t> tumors or cells implanted subcutaneously or orthotopically </a:t>
            </a:r>
          </a:p>
        </p:txBody>
      </p:sp>
      <p:sp>
        <p:nvSpPr>
          <p:cNvPr id="9" name="TextBox 8">
            <a:extLst>
              <a:ext uri="{FF2B5EF4-FFF2-40B4-BE49-F238E27FC236}">
                <a16:creationId xmlns:a16="http://schemas.microsoft.com/office/drawing/2014/main" id="{8EBAB7F2-F57E-5929-DAEB-D487D907931F}"/>
              </a:ext>
            </a:extLst>
          </p:cNvPr>
          <p:cNvSpPr txBox="1"/>
          <p:nvPr/>
        </p:nvSpPr>
        <p:spPr>
          <a:xfrm>
            <a:off x="7112944" y="4945261"/>
            <a:ext cx="2714205" cy="246221"/>
          </a:xfrm>
          <a:prstGeom prst="rect">
            <a:avLst/>
          </a:prstGeom>
          <a:noFill/>
        </p:spPr>
        <p:txBody>
          <a:bodyPr wrap="none" rtlCol="0">
            <a:spAutoFit/>
          </a:bodyPr>
          <a:lstStyle/>
          <a:p>
            <a:r>
              <a:rPr lang="en-US" sz="1000" i="1" dirty="0"/>
              <a:t>Modified from Wang et al. Clin </a:t>
            </a:r>
            <a:r>
              <a:rPr lang="en-US" sz="1000" i="1" dirty="0" err="1"/>
              <a:t>Transl</a:t>
            </a:r>
            <a:r>
              <a:rPr lang="en-US" sz="1000" i="1" dirty="0"/>
              <a:t> Sci. 2024</a:t>
            </a:r>
          </a:p>
        </p:txBody>
      </p:sp>
      <p:sp>
        <p:nvSpPr>
          <p:cNvPr id="22" name="TextBox 21">
            <a:extLst>
              <a:ext uri="{FF2B5EF4-FFF2-40B4-BE49-F238E27FC236}">
                <a16:creationId xmlns:a16="http://schemas.microsoft.com/office/drawing/2014/main" id="{10EC6F73-71F0-8F04-8D2C-665C19E67D29}"/>
              </a:ext>
            </a:extLst>
          </p:cNvPr>
          <p:cNvSpPr txBox="1"/>
          <p:nvPr/>
        </p:nvSpPr>
        <p:spPr>
          <a:xfrm>
            <a:off x="5677778" y="1348445"/>
            <a:ext cx="2188035" cy="307777"/>
          </a:xfrm>
          <a:prstGeom prst="rect">
            <a:avLst/>
          </a:prstGeom>
          <a:solidFill>
            <a:schemeClr val="bg1"/>
          </a:solidFill>
        </p:spPr>
        <p:txBody>
          <a:bodyPr wrap="none" rtlCol="0">
            <a:spAutoFit/>
          </a:bodyPr>
          <a:lstStyle/>
          <a:p>
            <a:r>
              <a:rPr lang="en-US" sz="1400" b="1" dirty="0">
                <a:solidFill>
                  <a:schemeClr val="accent5"/>
                </a:solidFill>
              </a:rPr>
              <a:t>2-D cultured cell models</a:t>
            </a:r>
          </a:p>
        </p:txBody>
      </p:sp>
    </p:spTree>
    <p:extLst>
      <p:ext uri="{BB962C8B-B14F-4D97-AF65-F5344CB8AC3E}">
        <p14:creationId xmlns:p14="http://schemas.microsoft.com/office/powerpoint/2010/main" val="2166708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D29F7-F563-9C61-8CE0-8E1BA175CFB3}"/>
              </a:ext>
            </a:extLst>
          </p:cNvPr>
          <p:cNvSpPr>
            <a:spLocks noGrp="1"/>
          </p:cNvSpPr>
          <p:nvPr>
            <p:ph type="title"/>
          </p:nvPr>
        </p:nvSpPr>
        <p:spPr>
          <a:xfrm>
            <a:off x="551512" y="136525"/>
            <a:ext cx="11277600" cy="1325563"/>
          </a:xfrm>
        </p:spPr>
        <p:txBody>
          <a:bodyPr/>
          <a:lstStyle/>
          <a:p>
            <a:r>
              <a:rPr lang="en-US" i="1" dirty="0">
                <a:solidFill>
                  <a:schemeClr val="accent1"/>
                </a:solidFill>
              </a:rPr>
              <a:t>In Vivo </a:t>
            </a:r>
            <a:r>
              <a:rPr lang="en-US" dirty="0">
                <a:solidFill>
                  <a:schemeClr val="accent1"/>
                </a:solidFill>
              </a:rPr>
              <a:t>Toxicology Studies: Objectives and types</a:t>
            </a:r>
          </a:p>
        </p:txBody>
      </p:sp>
      <p:graphicFrame>
        <p:nvGraphicFramePr>
          <p:cNvPr id="5" name="Content Placeholder 4">
            <a:extLst>
              <a:ext uri="{FF2B5EF4-FFF2-40B4-BE49-F238E27FC236}">
                <a16:creationId xmlns:a16="http://schemas.microsoft.com/office/drawing/2014/main" id="{6458C74D-A808-CF15-3023-F5EF53239BF9}"/>
              </a:ext>
            </a:extLst>
          </p:cNvPr>
          <p:cNvGraphicFramePr>
            <a:graphicFrameLocks noGrp="1"/>
          </p:cNvGraphicFramePr>
          <p:nvPr>
            <p:ph idx="1"/>
            <p:extLst>
              <p:ext uri="{D42A27DB-BD31-4B8C-83A1-F6EECF244321}">
                <p14:modId xmlns:p14="http://schemas.microsoft.com/office/powerpoint/2010/main" val="3715824793"/>
              </p:ext>
            </p:extLst>
          </p:nvPr>
        </p:nvGraphicFramePr>
        <p:xfrm>
          <a:off x="2596212" y="1432162"/>
          <a:ext cx="9232900" cy="3559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37AF187-919A-24AE-D7AC-82497A18754A}"/>
              </a:ext>
            </a:extLst>
          </p:cNvPr>
          <p:cNvSpPr>
            <a:spLocks noGrp="1"/>
          </p:cNvSpPr>
          <p:nvPr>
            <p:ph type="sldNum" sz="quarter" idx="12"/>
          </p:nvPr>
        </p:nvSpPr>
        <p:spPr/>
        <p:txBody>
          <a:bodyPr/>
          <a:lstStyle/>
          <a:p>
            <a:fld id="{C070C98D-5447-D74D-8EBC-EDBE97D28AB4}" type="slidenum">
              <a:rPr lang="en-US" smtClean="0"/>
              <a:t>13</a:t>
            </a:fld>
            <a:endParaRPr lang="en-US"/>
          </a:p>
        </p:txBody>
      </p:sp>
      <p:grpSp>
        <p:nvGrpSpPr>
          <p:cNvPr id="12" name="Group 11">
            <a:extLst>
              <a:ext uri="{FF2B5EF4-FFF2-40B4-BE49-F238E27FC236}">
                <a16:creationId xmlns:a16="http://schemas.microsoft.com/office/drawing/2014/main" id="{BB897160-2CCC-66F1-A8C3-1AA126F4DF5A}"/>
              </a:ext>
            </a:extLst>
          </p:cNvPr>
          <p:cNvGrpSpPr/>
          <p:nvPr/>
        </p:nvGrpSpPr>
        <p:grpSpPr>
          <a:xfrm>
            <a:off x="414194" y="3211749"/>
            <a:ext cx="2606024" cy="2040570"/>
            <a:chOff x="628459" y="4746922"/>
            <a:chExt cx="2606024" cy="2040570"/>
          </a:xfrm>
        </p:grpSpPr>
        <p:pic>
          <p:nvPicPr>
            <p:cNvPr id="7" name="Picture 6">
              <a:extLst>
                <a:ext uri="{FF2B5EF4-FFF2-40B4-BE49-F238E27FC236}">
                  <a16:creationId xmlns:a16="http://schemas.microsoft.com/office/drawing/2014/main" id="{569EE585-2DE3-CE7B-2382-9BEFC2A3392E}"/>
                </a:ext>
              </a:extLst>
            </p:cNvPr>
            <p:cNvPicPr>
              <a:picLocks noChangeAspect="1"/>
            </p:cNvPicPr>
            <p:nvPr/>
          </p:nvPicPr>
          <p:blipFill>
            <a:blip r:embed="rId8"/>
            <a:stretch>
              <a:fillRect/>
            </a:stretch>
          </p:blipFill>
          <p:spPr>
            <a:xfrm>
              <a:off x="2092085" y="5772476"/>
              <a:ext cx="1142398" cy="662125"/>
            </a:xfrm>
            <a:prstGeom prst="rect">
              <a:avLst/>
            </a:prstGeom>
          </p:spPr>
        </p:pic>
        <p:pic>
          <p:nvPicPr>
            <p:cNvPr id="9" name="Picture 8">
              <a:extLst>
                <a:ext uri="{FF2B5EF4-FFF2-40B4-BE49-F238E27FC236}">
                  <a16:creationId xmlns:a16="http://schemas.microsoft.com/office/drawing/2014/main" id="{DBFB4A66-89EB-E97E-BBF7-36FBE7C71CC9}"/>
                </a:ext>
              </a:extLst>
            </p:cNvPr>
            <p:cNvPicPr>
              <a:picLocks noChangeAspect="1"/>
            </p:cNvPicPr>
            <p:nvPr/>
          </p:nvPicPr>
          <p:blipFill>
            <a:blip r:embed="rId9"/>
            <a:stretch>
              <a:fillRect/>
            </a:stretch>
          </p:blipFill>
          <p:spPr>
            <a:xfrm>
              <a:off x="628459" y="5375928"/>
              <a:ext cx="1273175" cy="1411564"/>
            </a:xfrm>
            <a:prstGeom prst="rect">
              <a:avLst/>
            </a:prstGeom>
          </p:spPr>
        </p:pic>
        <p:sp>
          <p:nvSpPr>
            <p:cNvPr id="10" name="TextBox 9">
              <a:extLst>
                <a:ext uri="{FF2B5EF4-FFF2-40B4-BE49-F238E27FC236}">
                  <a16:creationId xmlns:a16="http://schemas.microsoft.com/office/drawing/2014/main" id="{701F28D3-09EC-EC38-5A15-5F11D10E2F68}"/>
                </a:ext>
              </a:extLst>
            </p:cNvPr>
            <p:cNvSpPr txBox="1"/>
            <p:nvPr/>
          </p:nvSpPr>
          <p:spPr>
            <a:xfrm>
              <a:off x="1355216" y="4746922"/>
              <a:ext cx="1241045" cy="461665"/>
            </a:xfrm>
            <a:prstGeom prst="rect">
              <a:avLst/>
            </a:prstGeom>
            <a:noFill/>
          </p:spPr>
          <p:txBody>
            <a:bodyPr wrap="none" rtlCol="0">
              <a:spAutoFit/>
            </a:bodyPr>
            <a:lstStyle/>
            <a:p>
              <a:r>
                <a:rPr lang="en-US" sz="2400" dirty="0"/>
                <a:t>Species</a:t>
              </a:r>
            </a:p>
          </p:txBody>
        </p:sp>
        <p:sp>
          <p:nvSpPr>
            <p:cNvPr id="11" name="Left-Up Arrow 10">
              <a:extLst>
                <a:ext uri="{FF2B5EF4-FFF2-40B4-BE49-F238E27FC236}">
                  <a16:creationId xmlns:a16="http://schemas.microsoft.com/office/drawing/2014/main" id="{155D9F33-4E22-B4AF-6489-C5FCC8853351}"/>
                </a:ext>
              </a:extLst>
            </p:cNvPr>
            <p:cNvSpPr/>
            <p:nvPr/>
          </p:nvSpPr>
          <p:spPr>
            <a:xfrm rot="13466108">
              <a:off x="1506275" y="5055226"/>
              <a:ext cx="850392" cy="850392"/>
            </a:xfrm>
            <a:prstGeom prst="leftUpArrow">
              <a:avLst>
                <a:gd name="adj1" fmla="val 10071"/>
                <a:gd name="adj2" fmla="val 25000"/>
                <a:gd name="adj3" fmla="val 25000"/>
              </a:avLst>
            </a:prstGeom>
            <a:solidFill>
              <a:schemeClr val="accent5">
                <a:lumMod val="40000"/>
                <a:lumOff val="6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a:extLst>
              <a:ext uri="{FF2B5EF4-FFF2-40B4-BE49-F238E27FC236}">
                <a16:creationId xmlns:a16="http://schemas.microsoft.com/office/drawing/2014/main" id="{FDBCE337-4EFD-07EF-8724-E7F02BC8BCFE}"/>
              </a:ext>
            </a:extLst>
          </p:cNvPr>
          <p:cNvSpPr txBox="1"/>
          <p:nvPr/>
        </p:nvSpPr>
        <p:spPr>
          <a:xfrm>
            <a:off x="2019299" y="5463317"/>
            <a:ext cx="8153401" cy="923330"/>
          </a:xfrm>
          <a:prstGeom prst="rect">
            <a:avLst/>
          </a:prstGeom>
          <a:noFill/>
          <a:ln>
            <a:solidFill>
              <a:schemeClr val="accent1"/>
            </a:solidFill>
          </a:ln>
        </p:spPr>
        <p:txBody>
          <a:bodyPr wrap="square">
            <a:spAutoFit/>
          </a:bodyPr>
          <a:lstStyle/>
          <a:p>
            <a:r>
              <a:rPr lang="en-CA" dirty="0"/>
              <a:t>Few animal organ specific toxicities predict for human toxicities:</a:t>
            </a:r>
          </a:p>
          <a:p>
            <a:pPr marL="285750" indent="-285750">
              <a:buFont typeface="Arial" panose="020B0604020202020204" pitchFamily="34" charset="0"/>
              <a:buChar char="•"/>
            </a:pPr>
            <a:r>
              <a:rPr lang="en-CA" dirty="0"/>
              <a:t>Myelosuppression and gastrointestinal toxicity more predictable</a:t>
            </a:r>
          </a:p>
          <a:p>
            <a:pPr marL="285750" indent="-285750">
              <a:buFont typeface="Arial" panose="020B0604020202020204" pitchFamily="34" charset="0"/>
              <a:buChar char="•"/>
            </a:pPr>
            <a:r>
              <a:rPr lang="en-CA" dirty="0"/>
              <a:t>Hepatic and renal toxicities –large false positive</a:t>
            </a:r>
          </a:p>
        </p:txBody>
      </p:sp>
    </p:spTree>
    <p:extLst>
      <p:ext uri="{BB962C8B-B14F-4D97-AF65-F5344CB8AC3E}">
        <p14:creationId xmlns:p14="http://schemas.microsoft.com/office/powerpoint/2010/main" val="43196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8FE7C-49D1-FC86-A997-5B2D4B2A9509}"/>
              </a:ext>
            </a:extLst>
          </p:cNvPr>
          <p:cNvSpPr>
            <a:spLocks noGrp="1"/>
          </p:cNvSpPr>
          <p:nvPr>
            <p:ph type="title"/>
          </p:nvPr>
        </p:nvSpPr>
        <p:spPr>
          <a:xfrm>
            <a:off x="838200" y="136525"/>
            <a:ext cx="10515600" cy="1325563"/>
          </a:xfrm>
        </p:spPr>
        <p:txBody>
          <a:bodyPr/>
          <a:lstStyle/>
          <a:p>
            <a:r>
              <a:rPr lang="en-US" dirty="0">
                <a:solidFill>
                  <a:schemeClr val="accent1"/>
                </a:solidFill>
              </a:rPr>
              <a:t>First in Humans Dose Nomenclature </a:t>
            </a:r>
          </a:p>
        </p:txBody>
      </p:sp>
      <p:sp>
        <p:nvSpPr>
          <p:cNvPr id="4" name="Slide Number Placeholder 3">
            <a:extLst>
              <a:ext uri="{FF2B5EF4-FFF2-40B4-BE49-F238E27FC236}">
                <a16:creationId xmlns:a16="http://schemas.microsoft.com/office/drawing/2014/main" id="{146B81CE-AF26-3741-9D6C-CDE532050572}"/>
              </a:ext>
            </a:extLst>
          </p:cNvPr>
          <p:cNvSpPr>
            <a:spLocks noGrp="1"/>
          </p:cNvSpPr>
          <p:nvPr>
            <p:ph type="sldNum" sz="quarter" idx="12"/>
          </p:nvPr>
        </p:nvSpPr>
        <p:spPr/>
        <p:txBody>
          <a:bodyPr/>
          <a:lstStyle/>
          <a:p>
            <a:fld id="{C070C98D-5447-D74D-8EBC-EDBE97D28AB4}" type="slidenum">
              <a:rPr lang="en-US" smtClean="0"/>
              <a:t>14</a:t>
            </a:fld>
            <a:endParaRPr lang="en-US"/>
          </a:p>
        </p:txBody>
      </p:sp>
      <p:graphicFrame>
        <p:nvGraphicFramePr>
          <p:cNvPr id="5" name="Table 4">
            <a:extLst>
              <a:ext uri="{FF2B5EF4-FFF2-40B4-BE49-F238E27FC236}">
                <a16:creationId xmlns:a16="http://schemas.microsoft.com/office/drawing/2014/main" id="{E3D4C8D8-D0F0-3AD9-B0EC-A683F2BAA48F}"/>
              </a:ext>
            </a:extLst>
          </p:cNvPr>
          <p:cNvGraphicFramePr>
            <a:graphicFrameLocks noGrp="1"/>
          </p:cNvGraphicFramePr>
          <p:nvPr>
            <p:extLst>
              <p:ext uri="{D42A27DB-BD31-4B8C-83A1-F6EECF244321}">
                <p14:modId xmlns:p14="http://schemas.microsoft.com/office/powerpoint/2010/main" val="166605209"/>
              </p:ext>
            </p:extLst>
          </p:nvPr>
        </p:nvGraphicFramePr>
        <p:xfrm>
          <a:off x="838200" y="1351915"/>
          <a:ext cx="10515601" cy="4597400"/>
        </p:xfrm>
        <a:graphic>
          <a:graphicData uri="http://schemas.openxmlformats.org/drawingml/2006/table">
            <a:tbl>
              <a:tblPr firstRow="1" bandRow="1">
                <a:tableStyleId>{7DF18680-E054-41AD-8BC1-D1AEF772440D}</a:tableStyleId>
              </a:tblPr>
              <a:tblGrid>
                <a:gridCol w="1298018">
                  <a:extLst>
                    <a:ext uri="{9D8B030D-6E8A-4147-A177-3AD203B41FA5}">
                      <a16:colId xmlns:a16="http://schemas.microsoft.com/office/drawing/2014/main" val="2905361241"/>
                    </a:ext>
                  </a:extLst>
                </a:gridCol>
                <a:gridCol w="4969942">
                  <a:extLst>
                    <a:ext uri="{9D8B030D-6E8A-4147-A177-3AD203B41FA5}">
                      <a16:colId xmlns:a16="http://schemas.microsoft.com/office/drawing/2014/main" val="1831336362"/>
                    </a:ext>
                  </a:extLst>
                </a:gridCol>
                <a:gridCol w="4247641">
                  <a:extLst>
                    <a:ext uri="{9D8B030D-6E8A-4147-A177-3AD203B41FA5}">
                      <a16:colId xmlns:a16="http://schemas.microsoft.com/office/drawing/2014/main" val="1330075642"/>
                    </a:ext>
                  </a:extLst>
                </a:gridCol>
              </a:tblGrid>
              <a:tr h="370840">
                <a:tc>
                  <a:txBody>
                    <a:bodyPr/>
                    <a:lstStyle/>
                    <a:p>
                      <a:r>
                        <a:rPr lang="en-US" dirty="0"/>
                        <a:t>Acronym</a:t>
                      </a:r>
                    </a:p>
                  </a:txBody>
                  <a:tcPr/>
                </a:tc>
                <a:tc>
                  <a:txBody>
                    <a:bodyPr/>
                    <a:lstStyle/>
                    <a:p>
                      <a:r>
                        <a:rPr lang="en-US" dirty="0"/>
                        <a:t>Definition</a:t>
                      </a:r>
                    </a:p>
                  </a:txBody>
                  <a:tcPr/>
                </a:tc>
                <a:tc>
                  <a:txBody>
                    <a:bodyPr/>
                    <a:lstStyle/>
                    <a:p>
                      <a:r>
                        <a:rPr lang="en-US" dirty="0"/>
                        <a:t>Explanation</a:t>
                      </a:r>
                    </a:p>
                  </a:txBody>
                  <a:tcPr/>
                </a:tc>
                <a:extLst>
                  <a:ext uri="{0D108BD9-81ED-4DB2-BD59-A6C34878D82A}">
                    <a16:rowId xmlns:a16="http://schemas.microsoft.com/office/drawing/2014/main" val="1057252656"/>
                  </a:ext>
                </a:extLst>
              </a:tr>
              <a:tr h="370840">
                <a:tc>
                  <a:txBody>
                    <a:bodyPr/>
                    <a:lstStyle/>
                    <a:p>
                      <a:r>
                        <a:rPr lang="en-US" dirty="0"/>
                        <a:t>MRSD</a:t>
                      </a:r>
                    </a:p>
                  </a:txBody>
                  <a:tcPr/>
                </a:tc>
                <a:tc>
                  <a:txBody>
                    <a:bodyPr/>
                    <a:lstStyle/>
                    <a:p>
                      <a:r>
                        <a:rPr lang="en-US" dirty="0"/>
                        <a:t>Maximum recommended starting dose </a:t>
                      </a:r>
                    </a:p>
                  </a:txBody>
                  <a:tcPr/>
                </a:tc>
                <a:tc>
                  <a:txBody>
                    <a:bodyPr/>
                    <a:lstStyle/>
                    <a:p>
                      <a:endParaRPr lang="en-US" dirty="0"/>
                    </a:p>
                  </a:txBody>
                  <a:tcPr/>
                </a:tc>
                <a:extLst>
                  <a:ext uri="{0D108BD9-81ED-4DB2-BD59-A6C34878D82A}">
                    <a16:rowId xmlns:a16="http://schemas.microsoft.com/office/drawing/2014/main" val="2650992032"/>
                  </a:ext>
                </a:extLst>
              </a:tr>
              <a:tr h="370840">
                <a:tc>
                  <a:txBody>
                    <a:bodyPr/>
                    <a:lstStyle/>
                    <a:p>
                      <a:r>
                        <a:rPr lang="en-US" b="1" dirty="0"/>
                        <a:t>NOAEL</a:t>
                      </a:r>
                    </a:p>
                  </a:txBody>
                  <a:tcPr/>
                </a:tc>
                <a:tc>
                  <a:txBody>
                    <a:bodyPr/>
                    <a:lstStyle/>
                    <a:p>
                      <a:r>
                        <a:rPr lang="en-US" dirty="0"/>
                        <a:t>No observed adverse effect level</a:t>
                      </a:r>
                    </a:p>
                  </a:txBody>
                  <a:tcPr/>
                </a:tc>
                <a:tc>
                  <a:txBody>
                    <a:bodyPr/>
                    <a:lstStyle/>
                    <a:p>
                      <a:r>
                        <a:rPr lang="en-US" dirty="0"/>
                        <a:t>The highest dose level that does not produce a significant increase in AEs </a:t>
                      </a:r>
                    </a:p>
                  </a:txBody>
                  <a:tcPr/>
                </a:tc>
                <a:extLst>
                  <a:ext uri="{0D108BD9-81ED-4DB2-BD59-A6C34878D82A}">
                    <a16:rowId xmlns:a16="http://schemas.microsoft.com/office/drawing/2014/main" val="828286228"/>
                  </a:ext>
                </a:extLst>
              </a:tr>
              <a:tr h="370840">
                <a:tc>
                  <a:txBody>
                    <a:bodyPr/>
                    <a:lstStyle/>
                    <a:p>
                      <a:r>
                        <a:rPr lang="en-US" dirty="0"/>
                        <a:t>NOEL</a:t>
                      </a:r>
                    </a:p>
                  </a:txBody>
                  <a:tcPr/>
                </a:tc>
                <a:tc>
                  <a:txBody>
                    <a:bodyPr/>
                    <a:lstStyle/>
                    <a:p>
                      <a:r>
                        <a:rPr lang="en-US" dirty="0"/>
                        <a:t>No observed effect level</a:t>
                      </a:r>
                    </a:p>
                  </a:txBody>
                  <a:tcPr/>
                </a:tc>
                <a:tc>
                  <a:txBody>
                    <a:bodyPr/>
                    <a:lstStyle/>
                    <a:p>
                      <a:r>
                        <a:rPr lang="en-US" dirty="0"/>
                        <a:t>Refers to any effect, not just AE</a:t>
                      </a:r>
                    </a:p>
                  </a:txBody>
                  <a:tcPr/>
                </a:tc>
                <a:extLst>
                  <a:ext uri="{0D108BD9-81ED-4DB2-BD59-A6C34878D82A}">
                    <a16:rowId xmlns:a16="http://schemas.microsoft.com/office/drawing/2014/main" val="2756349740"/>
                  </a:ext>
                </a:extLst>
              </a:tr>
              <a:tr h="370840">
                <a:tc>
                  <a:txBody>
                    <a:bodyPr/>
                    <a:lstStyle/>
                    <a:p>
                      <a:r>
                        <a:rPr lang="en-US" dirty="0"/>
                        <a:t>LOAEL</a:t>
                      </a:r>
                    </a:p>
                  </a:txBody>
                  <a:tcPr/>
                </a:tc>
                <a:tc>
                  <a:txBody>
                    <a:bodyPr/>
                    <a:lstStyle/>
                    <a:p>
                      <a:r>
                        <a:rPr lang="en-US" dirty="0"/>
                        <a:t>Lowest observed adverse effect level</a:t>
                      </a:r>
                    </a:p>
                  </a:txBody>
                  <a:tcPr/>
                </a:tc>
                <a:tc>
                  <a:txBody>
                    <a:bodyPr/>
                    <a:lstStyle/>
                    <a:p>
                      <a:r>
                        <a:rPr lang="en-US" dirty="0"/>
                        <a:t>Lowest observed dose that lead to AE</a:t>
                      </a:r>
                    </a:p>
                  </a:txBody>
                  <a:tcPr/>
                </a:tc>
                <a:extLst>
                  <a:ext uri="{0D108BD9-81ED-4DB2-BD59-A6C34878D82A}">
                    <a16:rowId xmlns:a16="http://schemas.microsoft.com/office/drawing/2014/main" val="1174751355"/>
                  </a:ext>
                </a:extLst>
              </a:tr>
              <a:tr h="370840">
                <a:tc>
                  <a:txBody>
                    <a:bodyPr/>
                    <a:lstStyle/>
                    <a:p>
                      <a:r>
                        <a:rPr lang="en-US" b="1" dirty="0"/>
                        <a:t>HED</a:t>
                      </a:r>
                    </a:p>
                  </a:txBody>
                  <a:tcPr/>
                </a:tc>
                <a:tc>
                  <a:txBody>
                    <a:bodyPr/>
                    <a:lstStyle/>
                    <a:p>
                      <a:r>
                        <a:rPr lang="en-US" dirty="0"/>
                        <a:t>Human equivalent dose</a:t>
                      </a:r>
                    </a:p>
                  </a:txBody>
                  <a:tcPr/>
                </a:tc>
                <a:tc>
                  <a:txBody>
                    <a:bodyPr/>
                    <a:lstStyle/>
                    <a:p>
                      <a:r>
                        <a:rPr lang="en-US" dirty="0"/>
                        <a:t>The quantity of a chemical that, when delivered in humans, produces an effect  = to the one in test animals by a smaller dose</a:t>
                      </a:r>
                    </a:p>
                  </a:txBody>
                  <a:tcPr/>
                </a:tc>
                <a:extLst>
                  <a:ext uri="{0D108BD9-81ED-4DB2-BD59-A6C34878D82A}">
                    <a16:rowId xmlns:a16="http://schemas.microsoft.com/office/drawing/2014/main" val="437350812"/>
                  </a:ext>
                </a:extLst>
              </a:tr>
              <a:tr h="370840">
                <a:tc>
                  <a:txBody>
                    <a:bodyPr/>
                    <a:lstStyle/>
                    <a:p>
                      <a:r>
                        <a:rPr lang="en-US" b="1" dirty="0"/>
                        <a:t>LD10</a:t>
                      </a:r>
                    </a:p>
                  </a:txBody>
                  <a:tcPr/>
                </a:tc>
                <a:tc>
                  <a:txBody>
                    <a:bodyPr/>
                    <a:lstStyle/>
                    <a:p>
                      <a:r>
                        <a:rPr lang="en-US" dirty="0"/>
                        <a:t>Lethal dose 10 </a:t>
                      </a:r>
                    </a:p>
                  </a:txBody>
                  <a:tcPr/>
                </a:tc>
                <a:tc>
                  <a:txBody>
                    <a:bodyPr/>
                    <a:lstStyle/>
                    <a:p>
                      <a:r>
                        <a:rPr lang="en-US" dirty="0"/>
                        <a:t>Dose that is lethal in 10% of animals</a:t>
                      </a:r>
                    </a:p>
                  </a:txBody>
                  <a:tcPr/>
                </a:tc>
                <a:extLst>
                  <a:ext uri="{0D108BD9-81ED-4DB2-BD59-A6C34878D82A}">
                    <a16:rowId xmlns:a16="http://schemas.microsoft.com/office/drawing/2014/main" val="1667696998"/>
                  </a:ext>
                </a:extLst>
              </a:tr>
              <a:tr h="370840">
                <a:tc>
                  <a:txBody>
                    <a:bodyPr/>
                    <a:lstStyle/>
                    <a:p>
                      <a:r>
                        <a:rPr lang="en-US" b="1" dirty="0"/>
                        <a:t>MABEL</a:t>
                      </a:r>
                    </a:p>
                  </a:txBody>
                  <a:tcPr/>
                </a:tc>
                <a:tc>
                  <a:txBody>
                    <a:bodyPr/>
                    <a:lstStyle/>
                    <a:p>
                      <a:r>
                        <a:rPr lang="en-US" dirty="0"/>
                        <a:t>Minimal anticipated biological effect levels</a:t>
                      </a:r>
                    </a:p>
                  </a:txBody>
                  <a:tcPr/>
                </a:tc>
                <a:tc>
                  <a:txBody>
                    <a:bodyPr/>
                    <a:lstStyle/>
                    <a:p>
                      <a:r>
                        <a:rPr lang="en-US" dirty="0"/>
                        <a:t>The lowest dose that is associated with any biological effect, either toxicity or a desired pharmacological effect</a:t>
                      </a:r>
                    </a:p>
                  </a:txBody>
                  <a:tcPr/>
                </a:tc>
                <a:extLst>
                  <a:ext uri="{0D108BD9-81ED-4DB2-BD59-A6C34878D82A}">
                    <a16:rowId xmlns:a16="http://schemas.microsoft.com/office/drawing/2014/main" val="1313556829"/>
                  </a:ext>
                </a:extLst>
              </a:tr>
            </a:tbl>
          </a:graphicData>
        </a:graphic>
      </p:graphicFrame>
    </p:spTree>
    <p:extLst>
      <p:ext uri="{BB962C8B-B14F-4D97-AF65-F5344CB8AC3E}">
        <p14:creationId xmlns:p14="http://schemas.microsoft.com/office/powerpoint/2010/main" val="26634866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BD9B5-3C6F-4101-390D-0BDA63FB23AE}"/>
              </a:ext>
            </a:extLst>
          </p:cNvPr>
          <p:cNvSpPr>
            <a:spLocks noGrp="1"/>
          </p:cNvSpPr>
          <p:nvPr>
            <p:ph type="title"/>
          </p:nvPr>
        </p:nvSpPr>
        <p:spPr>
          <a:xfrm>
            <a:off x="330200" y="136525"/>
            <a:ext cx="10515600" cy="1325563"/>
          </a:xfrm>
        </p:spPr>
        <p:txBody>
          <a:bodyPr/>
          <a:lstStyle/>
          <a:p>
            <a:r>
              <a:rPr lang="en-US" dirty="0">
                <a:solidFill>
                  <a:schemeClr val="accent1"/>
                </a:solidFill>
              </a:rPr>
              <a:t>Starting dose selection steps</a:t>
            </a:r>
          </a:p>
        </p:txBody>
      </p:sp>
      <p:sp>
        <p:nvSpPr>
          <p:cNvPr id="3" name="Slide Number Placeholder 2">
            <a:extLst>
              <a:ext uri="{FF2B5EF4-FFF2-40B4-BE49-F238E27FC236}">
                <a16:creationId xmlns:a16="http://schemas.microsoft.com/office/drawing/2014/main" id="{421A9A84-5C87-5145-6EB1-276031077B64}"/>
              </a:ext>
            </a:extLst>
          </p:cNvPr>
          <p:cNvSpPr>
            <a:spLocks noGrp="1"/>
          </p:cNvSpPr>
          <p:nvPr>
            <p:ph type="sldNum" sz="quarter" idx="12"/>
          </p:nvPr>
        </p:nvSpPr>
        <p:spPr/>
        <p:txBody>
          <a:bodyPr/>
          <a:lstStyle/>
          <a:p>
            <a:fld id="{C070C98D-5447-D74D-8EBC-EDBE97D28AB4}" type="slidenum">
              <a:rPr lang="en-US" smtClean="0"/>
              <a:t>15</a:t>
            </a:fld>
            <a:endParaRPr lang="en-US"/>
          </a:p>
        </p:txBody>
      </p:sp>
      <p:graphicFrame>
        <p:nvGraphicFramePr>
          <p:cNvPr id="4" name="Diagram 3">
            <a:extLst>
              <a:ext uri="{FF2B5EF4-FFF2-40B4-BE49-F238E27FC236}">
                <a16:creationId xmlns:a16="http://schemas.microsoft.com/office/drawing/2014/main" id="{53EC9C82-8A66-A33B-0D0F-62A30349FA3C}"/>
              </a:ext>
            </a:extLst>
          </p:cNvPr>
          <p:cNvGraphicFramePr/>
          <p:nvPr>
            <p:extLst>
              <p:ext uri="{D42A27DB-BD31-4B8C-83A1-F6EECF244321}">
                <p14:modId xmlns:p14="http://schemas.microsoft.com/office/powerpoint/2010/main" val="466655046"/>
              </p:ext>
            </p:extLst>
          </p:nvPr>
        </p:nvGraphicFramePr>
        <p:xfrm>
          <a:off x="330200" y="1062831"/>
          <a:ext cx="79629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5CFDE315-5D02-08E2-7C10-FE4D0538CFC7}"/>
              </a:ext>
            </a:extLst>
          </p:cNvPr>
          <p:cNvPicPr>
            <a:picLocks noChangeAspect="1"/>
          </p:cNvPicPr>
          <p:nvPr/>
        </p:nvPicPr>
        <p:blipFill>
          <a:blip r:embed="rId8"/>
          <a:stretch>
            <a:fillRect/>
          </a:stretch>
        </p:blipFill>
        <p:spPr>
          <a:xfrm>
            <a:off x="8172450" y="1462088"/>
            <a:ext cx="4019550" cy="3087617"/>
          </a:xfrm>
          <a:prstGeom prst="rect">
            <a:avLst/>
          </a:prstGeom>
        </p:spPr>
      </p:pic>
      <p:sp>
        <p:nvSpPr>
          <p:cNvPr id="7" name="TextBox 6">
            <a:extLst>
              <a:ext uri="{FF2B5EF4-FFF2-40B4-BE49-F238E27FC236}">
                <a16:creationId xmlns:a16="http://schemas.microsoft.com/office/drawing/2014/main" id="{B41CE2FB-88E3-A9BD-DE8F-796119DE15AA}"/>
              </a:ext>
            </a:extLst>
          </p:cNvPr>
          <p:cNvSpPr txBox="1"/>
          <p:nvPr/>
        </p:nvSpPr>
        <p:spPr>
          <a:xfrm>
            <a:off x="8769350" y="431800"/>
            <a:ext cx="2946400" cy="923330"/>
          </a:xfrm>
          <a:prstGeom prst="rect">
            <a:avLst/>
          </a:prstGeom>
          <a:noFill/>
        </p:spPr>
        <p:txBody>
          <a:bodyPr wrap="square" rtlCol="0">
            <a:spAutoFit/>
          </a:bodyPr>
          <a:lstStyle/>
          <a:p>
            <a:r>
              <a:rPr lang="en-US" dirty="0"/>
              <a:t>Conversion of animal doses to human equivalent doses based on body surface area</a:t>
            </a:r>
          </a:p>
        </p:txBody>
      </p:sp>
    </p:spTree>
    <p:extLst>
      <p:ext uri="{BB962C8B-B14F-4D97-AF65-F5344CB8AC3E}">
        <p14:creationId xmlns:p14="http://schemas.microsoft.com/office/powerpoint/2010/main" val="2227705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33006-244F-E8BB-B5D1-D771672B5687}"/>
              </a:ext>
            </a:extLst>
          </p:cNvPr>
          <p:cNvSpPr>
            <a:spLocks noGrp="1"/>
          </p:cNvSpPr>
          <p:nvPr>
            <p:ph type="title"/>
          </p:nvPr>
        </p:nvSpPr>
        <p:spPr/>
        <p:txBody>
          <a:bodyPr/>
          <a:lstStyle/>
          <a:p>
            <a:r>
              <a:rPr lang="en-US" dirty="0">
                <a:solidFill>
                  <a:schemeClr val="accent1"/>
                </a:solidFill>
              </a:rPr>
              <a:t>Role of Biomarkers</a:t>
            </a:r>
          </a:p>
        </p:txBody>
      </p:sp>
      <p:sp>
        <p:nvSpPr>
          <p:cNvPr id="3" name="Slide Number Placeholder 2">
            <a:extLst>
              <a:ext uri="{FF2B5EF4-FFF2-40B4-BE49-F238E27FC236}">
                <a16:creationId xmlns:a16="http://schemas.microsoft.com/office/drawing/2014/main" id="{47E7B82C-5C9C-5DA9-12CC-E416CEA03C97}"/>
              </a:ext>
            </a:extLst>
          </p:cNvPr>
          <p:cNvSpPr>
            <a:spLocks noGrp="1"/>
          </p:cNvSpPr>
          <p:nvPr>
            <p:ph type="sldNum" sz="quarter" idx="12"/>
          </p:nvPr>
        </p:nvSpPr>
        <p:spPr/>
        <p:txBody>
          <a:bodyPr/>
          <a:lstStyle/>
          <a:p>
            <a:fld id="{C070C98D-5447-D74D-8EBC-EDBE97D28AB4}" type="slidenum">
              <a:rPr lang="en-US" smtClean="0"/>
              <a:t>16</a:t>
            </a:fld>
            <a:endParaRPr lang="en-US"/>
          </a:p>
        </p:txBody>
      </p:sp>
      <p:graphicFrame>
        <p:nvGraphicFramePr>
          <p:cNvPr id="4" name="Diagram 3">
            <a:extLst>
              <a:ext uri="{FF2B5EF4-FFF2-40B4-BE49-F238E27FC236}">
                <a16:creationId xmlns:a16="http://schemas.microsoft.com/office/drawing/2014/main" id="{8C74022F-367A-1F4A-EE53-2EF15A52AAEA}"/>
              </a:ext>
            </a:extLst>
          </p:cNvPr>
          <p:cNvGraphicFramePr/>
          <p:nvPr>
            <p:extLst>
              <p:ext uri="{D42A27DB-BD31-4B8C-83A1-F6EECF244321}">
                <p14:modId xmlns:p14="http://schemas.microsoft.com/office/powerpoint/2010/main" val="2310717380"/>
              </p:ext>
            </p:extLst>
          </p:nvPr>
        </p:nvGraphicFramePr>
        <p:xfrm>
          <a:off x="2794000" y="1475846"/>
          <a:ext cx="7899400" cy="4880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ular Callout 4">
            <a:extLst>
              <a:ext uri="{FF2B5EF4-FFF2-40B4-BE49-F238E27FC236}">
                <a16:creationId xmlns:a16="http://schemas.microsoft.com/office/drawing/2014/main" id="{EC2DE899-1DE7-D555-701A-B1E7265D5E99}"/>
              </a:ext>
            </a:extLst>
          </p:cNvPr>
          <p:cNvSpPr/>
          <p:nvPr/>
        </p:nvSpPr>
        <p:spPr>
          <a:xfrm>
            <a:off x="298450" y="1983051"/>
            <a:ext cx="2101850" cy="1366309"/>
          </a:xfrm>
          <a:prstGeom prst="wedgeRectCallout">
            <a:avLst>
              <a:gd name="adj1" fmla="val 65642"/>
              <a:gd name="adj2" fmla="val 8735"/>
            </a:avLst>
          </a:prstGeom>
          <a:solidFill>
            <a:srgbClr val="00B0F0">
              <a:alpha val="38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rPr>
              <a:t>Increases complexity and cost</a:t>
            </a:r>
          </a:p>
          <a:p>
            <a:pPr marL="285750" indent="-285750">
              <a:buFont typeface="Arial" panose="020B0604020202020204" pitchFamily="34" charset="0"/>
              <a:buChar char="•"/>
            </a:pPr>
            <a:r>
              <a:rPr lang="en-US" sz="1400" dirty="0">
                <a:solidFill>
                  <a:schemeClr val="tx1"/>
                </a:solidFill>
              </a:rPr>
              <a:t>Limits pt numbers</a:t>
            </a:r>
          </a:p>
        </p:txBody>
      </p:sp>
    </p:spTree>
    <p:extLst>
      <p:ext uri="{BB962C8B-B14F-4D97-AF65-F5344CB8AC3E}">
        <p14:creationId xmlns:p14="http://schemas.microsoft.com/office/powerpoint/2010/main" val="297910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334C-4551-033B-E392-4C5952F37622}"/>
              </a:ext>
            </a:extLst>
          </p:cNvPr>
          <p:cNvSpPr>
            <a:spLocks noGrp="1"/>
          </p:cNvSpPr>
          <p:nvPr>
            <p:ph type="title"/>
          </p:nvPr>
        </p:nvSpPr>
        <p:spPr/>
        <p:txBody>
          <a:bodyPr/>
          <a:lstStyle/>
          <a:p>
            <a:r>
              <a:rPr lang="en-US" dirty="0">
                <a:solidFill>
                  <a:schemeClr val="accent1"/>
                </a:solidFill>
                <a:cs typeface="Calibri" panose="020F0502020204030204" pitchFamily="34" charset="0"/>
              </a:rPr>
              <a:t>Learning Objectives </a:t>
            </a:r>
          </a:p>
        </p:txBody>
      </p:sp>
      <p:sp>
        <p:nvSpPr>
          <p:cNvPr id="4" name="Slide Number Placeholder 3">
            <a:extLst>
              <a:ext uri="{FF2B5EF4-FFF2-40B4-BE49-F238E27FC236}">
                <a16:creationId xmlns:a16="http://schemas.microsoft.com/office/drawing/2014/main" id="{F20885FF-2C61-5D04-AAFF-F1A470262D27}"/>
              </a:ext>
            </a:extLst>
          </p:cNvPr>
          <p:cNvSpPr>
            <a:spLocks noGrp="1"/>
          </p:cNvSpPr>
          <p:nvPr>
            <p:ph type="sldNum" sz="quarter" idx="12"/>
          </p:nvPr>
        </p:nvSpPr>
        <p:spPr/>
        <p:txBody>
          <a:bodyPr/>
          <a:lstStyle/>
          <a:p>
            <a:fld id="{C070C98D-5447-D74D-8EBC-EDBE97D28AB4}" type="slidenum">
              <a:rPr lang="en-US" smtClean="0"/>
              <a:t>17</a:t>
            </a:fld>
            <a:endParaRPr lang="en-US"/>
          </a:p>
        </p:txBody>
      </p:sp>
      <p:graphicFrame>
        <p:nvGraphicFramePr>
          <p:cNvPr id="5" name="Diagram 4">
            <a:extLst>
              <a:ext uri="{FF2B5EF4-FFF2-40B4-BE49-F238E27FC236}">
                <a16:creationId xmlns:a16="http://schemas.microsoft.com/office/drawing/2014/main" id="{653E1FFA-F09F-F223-EA4C-65B096030D57}"/>
              </a:ext>
            </a:extLst>
          </p:cNvPr>
          <p:cNvGraphicFramePr/>
          <p:nvPr>
            <p:extLst>
              <p:ext uri="{D42A27DB-BD31-4B8C-83A1-F6EECF244321}">
                <p14:modId xmlns:p14="http://schemas.microsoft.com/office/powerpoint/2010/main" val="2471661417"/>
              </p:ext>
            </p:extLst>
          </p:nvPr>
        </p:nvGraphicFramePr>
        <p:xfrm>
          <a:off x="371475" y="1690688"/>
          <a:ext cx="11487150" cy="429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11820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E16FF-46CF-BF46-78AD-E716816EEFE2}"/>
              </a:ext>
            </a:extLst>
          </p:cNvPr>
          <p:cNvSpPr>
            <a:spLocks noGrp="1"/>
          </p:cNvSpPr>
          <p:nvPr>
            <p:ph type="title"/>
          </p:nvPr>
        </p:nvSpPr>
        <p:spPr/>
        <p:txBody>
          <a:bodyPr/>
          <a:lstStyle/>
          <a:p>
            <a:r>
              <a:rPr lang="en-US" dirty="0">
                <a:solidFill>
                  <a:schemeClr val="accent1"/>
                </a:solidFill>
              </a:rPr>
              <a:t>Phase I Pillars</a:t>
            </a:r>
          </a:p>
        </p:txBody>
      </p:sp>
      <p:sp>
        <p:nvSpPr>
          <p:cNvPr id="3" name="Slide Number Placeholder 2">
            <a:extLst>
              <a:ext uri="{FF2B5EF4-FFF2-40B4-BE49-F238E27FC236}">
                <a16:creationId xmlns:a16="http://schemas.microsoft.com/office/drawing/2014/main" id="{AB687AFE-17FC-146E-42D6-0E86DCF405F1}"/>
              </a:ext>
            </a:extLst>
          </p:cNvPr>
          <p:cNvSpPr>
            <a:spLocks noGrp="1"/>
          </p:cNvSpPr>
          <p:nvPr>
            <p:ph type="sldNum" sz="quarter" idx="12"/>
          </p:nvPr>
        </p:nvSpPr>
        <p:spPr/>
        <p:txBody>
          <a:bodyPr/>
          <a:lstStyle/>
          <a:p>
            <a:fld id="{C070C98D-5447-D74D-8EBC-EDBE97D28AB4}" type="slidenum">
              <a:rPr lang="en-US" smtClean="0"/>
              <a:t>18</a:t>
            </a:fld>
            <a:endParaRPr lang="en-US"/>
          </a:p>
        </p:txBody>
      </p:sp>
      <p:graphicFrame>
        <p:nvGraphicFramePr>
          <p:cNvPr id="4" name="Diagram 3">
            <a:extLst>
              <a:ext uri="{FF2B5EF4-FFF2-40B4-BE49-F238E27FC236}">
                <a16:creationId xmlns:a16="http://schemas.microsoft.com/office/drawing/2014/main" id="{9C07FA19-D76A-B483-02AA-94699507B1AB}"/>
              </a:ext>
            </a:extLst>
          </p:cNvPr>
          <p:cNvGraphicFramePr/>
          <p:nvPr>
            <p:extLst>
              <p:ext uri="{D42A27DB-BD31-4B8C-83A1-F6EECF244321}">
                <p14:modId xmlns:p14="http://schemas.microsoft.com/office/powerpoint/2010/main" val="3637547307"/>
              </p:ext>
            </p:extLst>
          </p:nvPr>
        </p:nvGraphicFramePr>
        <p:xfrm>
          <a:off x="1295400" y="546100"/>
          <a:ext cx="9677400" cy="60833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Left Bracket 4">
            <a:extLst>
              <a:ext uri="{FF2B5EF4-FFF2-40B4-BE49-F238E27FC236}">
                <a16:creationId xmlns:a16="http://schemas.microsoft.com/office/drawing/2014/main" id="{C528065E-FDED-2FE8-7FDD-8BFCD0B9A3BA}"/>
              </a:ext>
            </a:extLst>
          </p:cNvPr>
          <p:cNvSpPr/>
          <p:nvPr/>
        </p:nvSpPr>
        <p:spPr>
          <a:xfrm rot="5400000">
            <a:off x="7048500" y="406400"/>
            <a:ext cx="201676" cy="3354324"/>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9F24C131-E493-8114-B37C-B4BBC3D08CF1}"/>
              </a:ext>
            </a:extLst>
          </p:cNvPr>
          <p:cNvSpPr txBox="1"/>
          <p:nvPr/>
        </p:nvSpPr>
        <p:spPr>
          <a:xfrm>
            <a:off x="6601720" y="1562077"/>
            <a:ext cx="1095236" cy="369332"/>
          </a:xfrm>
          <a:prstGeom prst="rect">
            <a:avLst/>
          </a:prstGeom>
          <a:noFill/>
        </p:spPr>
        <p:txBody>
          <a:bodyPr wrap="none" rtlCol="0">
            <a:spAutoFit/>
          </a:bodyPr>
          <a:lstStyle/>
          <a:p>
            <a:r>
              <a:rPr lang="en-US" dirty="0"/>
              <a:t>TOXICITY</a:t>
            </a:r>
          </a:p>
        </p:txBody>
      </p:sp>
      <p:sp>
        <p:nvSpPr>
          <p:cNvPr id="7" name="Left Bracket 6">
            <a:extLst>
              <a:ext uri="{FF2B5EF4-FFF2-40B4-BE49-F238E27FC236}">
                <a16:creationId xmlns:a16="http://schemas.microsoft.com/office/drawing/2014/main" id="{81E8179A-AF32-D1F9-B395-269A6412E3A3}"/>
              </a:ext>
            </a:extLst>
          </p:cNvPr>
          <p:cNvSpPr/>
          <p:nvPr/>
        </p:nvSpPr>
        <p:spPr>
          <a:xfrm rot="16200000">
            <a:off x="6033262" y="623062"/>
            <a:ext cx="201676" cy="8940800"/>
          </a:xfrm>
          <a:prstGeom prst="leftBracket">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850D6380-633B-7AF5-A449-846340A98706}"/>
              </a:ext>
            </a:extLst>
          </p:cNvPr>
          <p:cNvSpPr txBox="1"/>
          <p:nvPr/>
        </p:nvSpPr>
        <p:spPr>
          <a:xfrm>
            <a:off x="4848073" y="5486335"/>
            <a:ext cx="2660215" cy="369332"/>
          </a:xfrm>
          <a:prstGeom prst="rect">
            <a:avLst/>
          </a:prstGeom>
          <a:noFill/>
        </p:spPr>
        <p:txBody>
          <a:bodyPr wrap="none" rtlCol="0">
            <a:spAutoFit/>
          </a:bodyPr>
          <a:lstStyle/>
          <a:p>
            <a:r>
              <a:rPr lang="en-US" b="1" dirty="0"/>
              <a:t>ESCALATION METHODS</a:t>
            </a:r>
          </a:p>
        </p:txBody>
      </p:sp>
    </p:spTree>
    <p:extLst>
      <p:ext uri="{BB962C8B-B14F-4D97-AF65-F5344CB8AC3E}">
        <p14:creationId xmlns:p14="http://schemas.microsoft.com/office/powerpoint/2010/main" val="372979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C1B93-F90A-D230-78EA-93F40374D5E2}"/>
              </a:ext>
            </a:extLst>
          </p:cNvPr>
          <p:cNvSpPr>
            <a:spLocks noGrp="1"/>
          </p:cNvSpPr>
          <p:nvPr>
            <p:ph type="title"/>
          </p:nvPr>
        </p:nvSpPr>
        <p:spPr>
          <a:xfrm>
            <a:off x="838200" y="136525"/>
            <a:ext cx="10515600" cy="1325563"/>
          </a:xfrm>
        </p:spPr>
        <p:txBody>
          <a:bodyPr/>
          <a:lstStyle/>
          <a:p>
            <a:r>
              <a:rPr lang="en-US" dirty="0">
                <a:solidFill>
                  <a:schemeClr val="accent1"/>
                </a:solidFill>
              </a:rPr>
              <a:t>Phase I </a:t>
            </a:r>
            <a:r>
              <a:rPr lang="en-US" u="sng" dirty="0">
                <a:solidFill>
                  <a:schemeClr val="accent1"/>
                </a:solidFill>
              </a:rPr>
              <a:t>Objectives</a:t>
            </a:r>
          </a:p>
        </p:txBody>
      </p:sp>
      <p:sp>
        <p:nvSpPr>
          <p:cNvPr id="3" name="Slide Number Placeholder 2">
            <a:extLst>
              <a:ext uri="{FF2B5EF4-FFF2-40B4-BE49-F238E27FC236}">
                <a16:creationId xmlns:a16="http://schemas.microsoft.com/office/drawing/2014/main" id="{BEF7DD25-B52E-3A80-71E1-26C6EBFA3B95}"/>
              </a:ext>
            </a:extLst>
          </p:cNvPr>
          <p:cNvSpPr>
            <a:spLocks noGrp="1"/>
          </p:cNvSpPr>
          <p:nvPr>
            <p:ph type="sldNum" sz="quarter" idx="12"/>
          </p:nvPr>
        </p:nvSpPr>
        <p:spPr/>
        <p:txBody>
          <a:bodyPr/>
          <a:lstStyle/>
          <a:p>
            <a:fld id="{C070C98D-5447-D74D-8EBC-EDBE97D28AB4}" type="slidenum">
              <a:rPr lang="en-US" smtClean="0"/>
              <a:t>19</a:t>
            </a:fld>
            <a:endParaRPr lang="en-US"/>
          </a:p>
        </p:txBody>
      </p:sp>
      <p:graphicFrame>
        <p:nvGraphicFramePr>
          <p:cNvPr id="4" name="Diagram 3">
            <a:extLst>
              <a:ext uri="{FF2B5EF4-FFF2-40B4-BE49-F238E27FC236}">
                <a16:creationId xmlns:a16="http://schemas.microsoft.com/office/drawing/2014/main" id="{5BA3EF7B-4F3E-7629-F9BA-7223C7BF1421}"/>
              </a:ext>
            </a:extLst>
          </p:cNvPr>
          <p:cNvGraphicFramePr/>
          <p:nvPr>
            <p:extLst>
              <p:ext uri="{D42A27DB-BD31-4B8C-83A1-F6EECF244321}">
                <p14:modId xmlns:p14="http://schemas.microsoft.com/office/powerpoint/2010/main" val="608269094"/>
              </p:ext>
            </p:extLst>
          </p:nvPr>
        </p:nvGraphicFramePr>
        <p:xfrm>
          <a:off x="2438400" y="1314186"/>
          <a:ext cx="8128000" cy="47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2930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89ED-832C-9AC9-C327-D561C93AB270}"/>
              </a:ext>
            </a:extLst>
          </p:cNvPr>
          <p:cNvSpPr>
            <a:spLocks noGrp="1"/>
          </p:cNvSpPr>
          <p:nvPr>
            <p:ph type="title"/>
          </p:nvPr>
        </p:nvSpPr>
        <p:spPr/>
        <p:txBody>
          <a:bodyPr/>
          <a:lstStyle/>
          <a:p>
            <a:r>
              <a:rPr lang="en-US" dirty="0" err="1">
                <a:solidFill>
                  <a:schemeClr val="accent1"/>
                </a:solidFill>
              </a:rPr>
              <a:t>Disclosurses</a:t>
            </a:r>
            <a:endParaRPr lang="en-US" dirty="0">
              <a:solidFill>
                <a:schemeClr val="accent1"/>
              </a:solidFill>
            </a:endParaRPr>
          </a:p>
        </p:txBody>
      </p:sp>
      <p:sp>
        <p:nvSpPr>
          <p:cNvPr id="3" name="Content Placeholder 2">
            <a:extLst>
              <a:ext uri="{FF2B5EF4-FFF2-40B4-BE49-F238E27FC236}">
                <a16:creationId xmlns:a16="http://schemas.microsoft.com/office/drawing/2014/main" id="{4E7291A7-9D19-9E80-CD2B-3C21D8759264}"/>
              </a:ext>
            </a:extLst>
          </p:cNvPr>
          <p:cNvSpPr>
            <a:spLocks noGrp="1"/>
          </p:cNvSpPr>
          <p:nvPr>
            <p:ph idx="1"/>
          </p:nvPr>
        </p:nvSpPr>
        <p:spPr/>
        <p:txBody>
          <a:bodyPr>
            <a:normAutofit/>
          </a:bodyPr>
          <a:lstStyle/>
          <a:p>
            <a:pPr algn="l">
              <a:spcBef>
                <a:spcPts val="1600"/>
              </a:spcBef>
            </a:pPr>
            <a:r>
              <a:rPr lang="en-US" sz="2000" b="1" i="0" dirty="0">
                <a:solidFill>
                  <a:srgbClr val="000000"/>
                </a:solidFill>
                <a:effectLst/>
                <a:highlight>
                  <a:srgbClr val="FFFFFF"/>
                </a:highlight>
              </a:rPr>
              <a:t>Consultant for (Advisory Board): </a:t>
            </a:r>
            <a:r>
              <a:rPr lang="en-US" sz="2000" b="0" i="0" dirty="0">
                <a:solidFill>
                  <a:srgbClr val="000000"/>
                </a:solidFill>
                <a:effectLst/>
                <a:highlight>
                  <a:srgbClr val="FFFFFF"/>
                </a:highlight>
              </a:rPr>
              <a:t> Merck (compensated), Bristol-Myers Squibb (compensated), </a:t>
            </a:r>
            <a:r>
              <a:rPr lang="en-US" sz="2000" b="0" i="0" dirty="0" err="1">
                <a:solidFill>
                  <a:srgbClr val="000000"/>
                </a:solidFill>
                <a:effectLst/>
                <a:highlight>
                  <a:srgbClr val="FFFFFF"/>
                </a:highlight>
              </a:rPr>
              <a:t>Alentis</a:t>
            </a:r>
            <a:r>
              <a:rPr lang="en-US" sz="2000" b="0" i="0" dirty="0">
                <a:solidFill>
                  <a:srgbClr val="000000"/>
                </a:solidFill>
                <a:effectLst/>
                <a:highlight>
                  <a:srgbClr val="FFFFFF"/>
                </a:highlight>
              </a:rPr>
              <a:t> (compensated)</a:t>
            </a:r>
          </a:p>
          <a:p>
            <a:pPr algn="l">
              <a:spcBef>
                <a:spcPts val="1600"/>
              </a:spcBef>
            </a:pPr>
            <a:r>
              <a:rPr lang="en-US" sz="2000" b="1" i="0" dirty="0">
                <a:solidFill>
                  <a:srgbClr val="000000"/>
                </a:solidFill>
                <a:effectLst/>
                <a:highlight>
                  <a:srgbClr val="FFFFFF"/>
                </a:highlight>
              </a:rPr>
              <a:t>Speaker’s Bureau for: </a:t>
            </a:r>
            <a:r>
              <a:rPr lang="en-US" sz="2000" b="0" i="0" dirty="0">
                <a:solidFill>
                  <a:srgbClr val="000000"/>
                </a:solidFill>
                <a:effectLst/>
                <a:highlight>
                  <a:srgbClr val="FFFFFF"/>
                </a:highlight>
              </a:rPr>
              <a:t>None</a:t>
            </a:r>
          </a:p>
          <a:p>
            <a:pPr algn="l">
              <a:spcBef>
                <a:spcPts val="1600"/>
              </a:spcBef>
            </a:pPr>
            <a:r>
              <a:rPr lang="en-US" sz="2000" b="1" i="0" dirty="0">
                <a:solidFill>
                  <a:srgbClr val="000000"/>
                </a:solidFill>
                <a:effectLst/>
                <a:highlight>
                  <a:srgbClr val="FFFFFF"/>
                </a:highlight>
              </a:rPr>
              <a:t>Grant/Research support from (Clinical Trials): </a:t>
            </a:r>
            <a:r>
              <a:rPr lang="en-US" sz="2000" b="0" i="0" dirty="0">
                <a:solidFill>
                  <a:srgbClr val="000000"/>
                </a:solidFill>
                <a:effectLst/>
                <a:highlight>
                  <a:srgbClr val="FFFFFF"/>
                </a:highlight>
              </a:rPr>
              <a:t>Novartis, Bristol-Myers Squibb, </a:t>
            </a:r>
            <a:r>
              <a:rPr lang="en-US" sz="2000" b="0" i="0" dirty="0" err="1">
                <a:solidFill>
                  <a:srgbClr val="000000"/>
                </a:solidFill>
                <a:effectLst/>
                <a:highlight>
                  <a:srgbClr val="FFFFFF"/>
                </a:highlight>
              </a:rPr>
              <a:t>Symphogen</a:t>
            </a:r>
            <a:r>
              <a:rPr lang="en-US" sz="2000" b="0" i="0" dirty="0">
                <a:solidFill>
                  <a:srgbClr val="000000"/>
                </a:solidFill>
                <a:effectLst/>
                <a:highlight>
                  <a:srgbClr val="FFFFFF"/>
                </a:highlight>
              </a:rPr>
              <a:t> AstraZeneca/Medimmune, Merck, Bayer, Surface Oncology, Northern Biologics, Janssen Oncology/Johnson &amp; Johnson, Roche, Regeneron, Alkermes, Array Biopharma/Pfizer, GSK, NuBiyota, </a:t>
            </a:r>
            <a:r>
              <a:rPr lang="en-US" sz="2000" b="0" i="0" dirty="0" err="1">
                <a:solidFill>
                  <a:srgbClr val="000000"/>
                </a:solidFill>
                <a:effectLst/>
                <a:highlight>
                  <a:srgbClr val="FFFFFF"/>
                </a:highlight>
              </a:rPr>
              <a:t>Oncorus</a:t>
            </a:r>
            <a:r>
              <a:rPr lang="en-US" sz="2000" b="0" i="0" dirty="0">
                <a:solidFill>
                  <a:srgbClr val="000000"/>
                </a:solidFill>
                <a:effectLst/>
                <a:highlight>
                  <a:srgbClr val="FFFFFF"/>
                </a:highlight>
              </a:rPr>
              <a:t>, Treadwell, Amgen, ALX Oncology, </a:t>
            </a:r>
            <a:r>
              <a:rPr lang="en-US" sz="2000" b="0" i="0" dirty="0" err="1">
                <a:solidFill>
                  <a:srgbClr val="000000"/>
                </a:solidFill>
                <a:effectLst/>
                <a:highlight>
                  <a:srgbClr val="FFFFFF"/>
                </a:highlight>
              </a:rPr>
              <a:t>Nubiyota</a:t>
            </a:r>
            <a:r>
              <a:rPr lang="en-US" sz="2000" b="0" i="0" dirty="0">
                <a:solidFill>
                  <a:srgbClr val="000000"/>
                </a:solidFill>
                <a:effectLst/>
                <a:highlight>
                  <a:srgbClr val="FFFFFF"/>
                </a:highlight>
              </a:rPr>
              <a:t>, Genentech, </a:t>
            </a:r>
            <a:r>
              <a:rPr lang="en-US" sz="2000" b="0" i="0" dirty="0" err="1">
                <a:solidFill>
                  <a:srgbClr val="000000"/>
                </a:solidFill>
                <a:effectLst/>
                <a:highlight>
                  <a:srgbClr val="FFFFFF"/>
                </a:highlight>
              </a:rPr>
              <a:t>Seagen</a:t>
            </a:r>
            <a:r>
              <a:rPr lang="en-US" sz="2000" b="0" i="0" dirty="0">
                <a:solidFill>
                  <a:srgbClr val="000000"/>
                </a:solidFill>
                <a:effectLst/>
                <a:highlight>
                  <a:srgbClr val="FFFFFF"/>
                </a:highlight>
              </a:rPr>
              <a:t>, </a:t>
            </a:r>
            <a:r>
              <a:rPr lang="en-US" sz="2000" b="0" i="0" dirty="0" err="1">
                <a:solidFill>
                  <a:srgbClr val="000000"/>
                </a:solidFill>
                <a:effectLst/>
                <a:highlight>
                  <a:srgbClr val="FFFFFF"/>
                </a:highlight>
              </a:rPr>
              <a:t>Servier</a:t>
            </a:r>
            <a:r>
              <a:rPr lang="en-US" sz="2000" b="0" i="0" dirty="0">
                <a:solidFill>
                  <a:srgbClr val="000000"/>
                </a:solidFill>
                <a:effectLst/>
                <a:highlight>
                  <a:srgbClr val="FFFFFF"/>
                </a:highlight>
              </a:rPr>
              <a:t>, Incyte, </a:t>
            </a:r>
            <a:r>
              <a:rPr lang="en-US" sz="2000" b="0" i="0" dirty="0" err="1">
                <a:solidFill>
                  <a:srgbClr val="000000"/>
                </a:solidFill>
                <a:effectLst/>
                <a:highlight>
                  <a:srgbClr val="FFFFFF"/>
                </a:highlight>
              </a:rPr>
              <a:t>Alentis</a:t>
            </a:r>
            <a:r>
              <a:rPr lang="en-US" sz="2000" b="0" i="0" dirty="0">
                <a:solidFill>
                  <a:srgbClr val="000000"/>
                </a:solidFill>
                <a:effectLst/>
                <a:highlight>
                  <a:srgbClr val="FFFFFF"/>
                </a:highlight>
              </a:rPr>
              <a:t>.</a:t>
            </a:r>
          </a:p>
          <a:p>
            <a:pPr algn="l">
              <a:spcBef>
                <a:spcPts val="1600"/>
              </a:spcBef>
            </a:pPr>
            <a:r>
              <a:rPr lang="en-US" sz="2000" b="1" i="0" dirty="0">
                <a:solidFill>
                  <a:srgbClr val="000000"/>
                </a:solidFill>
                <a:effectLst/>
                <a:highlight>
                  <a:srgbClr val="FFFFFF"/>
                </a:highlight>
              </a:rPr>
              <a:t>Stockholder in: </a:t>
            </a:r>
            <a:r>
              <a:rPr lang="en-US" sz="2000" b="0" i="0" dirty="0">
                <a:solidFill>
                  <a:srgbClr val="000000"/>
                </a:solidFill>
                <a:effectLst/>
                <a:highlight>
                  <a:srgbClr val="FFFFFF"/>
                </a:highlight>
              </a:rPr>
              <a:t>None</a:t>
            </a:r>
          </a:p>
          <a:p>
            <a:pPr algn="l">
              <a:spcBef>
                <a:spcPts val="1600"/>
              </a:spcBef>
            </a:pPr>
            <a:r>
              <a:rPr lang="en-US" sz="2000" b="1" i="0" dirty="0">
                <a:solidFill>
                  <a:srgbClr val="000000"/>
                </a:solidFill>
                <a:effectLst/>
                <a:highlight>
                  <a:srgbClr val="FFFFFF"/>
                </a:highlight>
              </a:rPr>
              <a:t>Employee of:</a:t>
            </a:r>
            <a:r>
              <a:rPr lang="en-US" sz="2000" b="0" i="0" dirty="0">
                <a:solidFill>
                  <a:srgbClr val="000000"/>
                </a:solidFill>
                <a:effectLst/>
                <a:highlight>
                  <a:srgbClr val="FFFFFF"/>
                </a:highlight>
              </a:rPr>
              <a:t> None</a:t>
            </a:r>
          </a:p>
        </p:txBody>
      </p:sp>
      <p:sp>
        <p:nvSpPr>
          <p:cNvPr id="4" name="Slide Number Placeholder 3">
            <a:extLst>
              <a:ext uri="{FF2B5EF4-FFF2-40B4-BE49-F238E27FC236}">
                <a16:creationId xmlns:a16="http://schemas.microsoft.com/office/drawing/2014/main" id="{5E8EA081-0BD9-DDA5-A6FA-F1B21A959B81}"/>
              </a:ext>
            </a:extLst>
          </p:cNvPr>
          <p:cNvSpPr>
            <a:spLocks noGrp="1"/>
          </p:cNvSpPr>
          <p:nvPr>
            <p:ph type="sldNum" sz="quarter" idx="12"/>
          </p:nvPr>
        </p:nvSpPr>
        <p:spPr/>
        <p:txBody>
          <a:bodyPr/>
          <a:lstStyle/>
          <a:p>
            <a:fld id="{C070C98D-5447-D74D-8EBC-EDBE97D28AB4}" type="slidenum">
              <a:rPr lang="en-US" smtClean="0"/>
              <a:t>2</a:t>
            </a:fld>
            <a:endParaRPr lang="en-US"/>
          </a:p>
        </p:txBody>
      </p:sp>
    </p:spTree>
    <p:extLst>
      <p:ext uri="{BB962C8B-B14F-4D97-AF65-F5344CB8AC3E}">
        <p14:creationId xmlns:p14="http://schemas.microsoft.com/office/powerpoint/2010/main" val="565463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E5698-385A-7BE1-82EF-FDB7193B1921}"/>
              </a:ext>
            </a:extLst>
          </p:cNvPr>
          <p:cNvSpPr>
            <a:spLocks noGrp="1"/>
          </p:cNvSpPr>
          <p:nvPr>
            <p:ph type="title"/>
          </p:nvPr>
        </p:nvSpPr>
        <p:spPr>
          <a:xfrm>
            <a:off x="838199" y="74612"/>
            <a:ext cx="10515600" cy="1325563"/>
          </a:xfrm>
        </p:spPr>
        <p:txBody>
          <a:bodyPr/>
          <a:lstStyle/>
          <a:p>
            <a:r>
              <a:rPr lang="en-US" u="sng" dirty="0">
                <a:solidFill>
                  <a:schemeClr val="accent1"/>
                </a:solidFill>
              </a:rPr>
              <a:t>Patient Population </a:t>
            </a:r>
            <a:r>
              <a:rPr lang="en-US" dirty="0">
                <a:solidFill>
                  <a:schemeClr val="accent1"/>
                </a:solidFill>
              </a:rPr>
              <a:t>Criteria</a:t>
            </a:r>
          </a:p>
        </p:txBody>
      </p:sp>
      <p:sp>
        <p:nvSpPr>
          <p:cNvPr id="3" name="Slide Number Placeholder 2">
            <a:extLst>
              <a:ext uri="{FF2B5EF4-FFF2-40B4-BE49-F238E27FC236}">
                <a16:creationId xmlns:a16="http://schemas.microsoft.com/office/drawing/2014/main" id="{D907D5B0-6BBB-0CA1-1E2B-F20BBCC89DBA}"/>
              </a:ext>
            </a:extLst>
          </p:cNvPr>
          <p:cNvSpPr>
            <a:spLocks noGrp="1"/>
          </p:cNvSpPr>
          <p:nvPr>
            <p:ph type="sldNum" sz="quarter" idx="12"/>
          </p:nvPr>
        </p:nvSpPr>
        <p:spPr/>
        <p:txBody>
          <a:bodyPr/>
          <a:lstStyle/>
          <a:p>
            <a:fld id="{C070C98D-5447-D74D-8EBC-EDBE97D28AB4}" type="slidenum">
              <a:rPr lang="en-US" smtClean="0"/>
              <a:t>20</a:t>
            </a:fld>
            <a:endParaRPr lang="en-US"/>
          </a:p>
        </p:txBody>
      </p:sp>
      <p:graphicFrame>
        <p:nvGraphicFramePr>
          <p:cNvPr id="4" name="Table 3">
            <a:extLst>
              <a:ext uri="{FF2B5EF4-FFF2-40B4-BE49-F238E27FC236}">
                <a16:creationId xmlns:a16="http://schemas.microsoft.com/office/drawing/2014/main" id="{B1C3F742-0182-32CD-E527-89066A854955}"/>
              </a:ext>
            </a:extLst>
          </p:cNvPr>
          <p:cNvGraphicFramePr>
            <a:graphicFrameLocks noGrp="1"/>
          </p:cNvGraphicFramePr>
          <p:nvPr>
            <p:extLst>
              <p:ext uri="{D42A27DB-BD31-4B8C-83A1-F6EECF244321}">
                <p14:modId xmlns:p14="http://schemas.microsoft.com/office/powerpoint/2010/main" val="555770958"/>
              </p:ext>
            </p:extLst>
          </p:nvPr>
        </p:nvGraphicFramePr>
        <p:xfrm>
          <a:off x="1422400" y="1400174"/>
          <a:ext cx="9398000" cy="4238626"/>
        </p:xfrm>
        <a:graphic>
          <a:graphicData uri="http://schemas.openxmlformats.org/drawingml/2006/table">
            <a:tbl>
              <a:tblPr firstRow="1" bandRow="1">
                <a:tableStyleId>{5C22544A-7EE6-4342-B048-85BDC9FD1C3A}</a:tableStyleId>
              </a:tblPr>
              <a:tblGrid>
                <a:gridCol w="4087296">
                  <a:extLst>
                    <a:ext uri="{9D8B030D-6E8A-4147-A177-3AD203B41FA5}">
                      <a16:colId xmlns:a16="http://schemas.microsoft.com/office/drawing/2014/main" val="1371619696"/>
                    </a:ext>
                  </a:extLst>
                </a:gridCol>
                <a:gridCol w="5310704">
                  <a:extLst>
                    <a:ext uri="{9D8B030D-6E8A-4147-A177-3AD203B41FA5}">
                      <a16:colId xmlns:a16="http://schemas.microsoft.com/office/drawing/2014/main" val="424730084"/>
                    </a:ext>
                  </a:extLst>
                </a:gridCol>
              </a:tblGrid>
              <a:tr h="399251">
                <a:tc>
                  <a:txBody>
                    <a:bodyPr/>
                    <a:lstStyle/>
                    <a:p>
                      <a:r>
                        <a:rPr lang="en-US" dirty="0"/>
                        <a:t>Conventional Eligibility</a:t>
                      </a:r>
                    </a:p>
                  </a:txBody>
                  <a:tcPr/>
                </a:tc>
                <a:tc>
                  <a:txBody>
                    <a:bodyPr/>
                    <a:lstStyle/>
                    <a:p>
                      <a:r>
                        <a:rPr lang="en-US" dirty="0"/>
                        <a:t>Agent-Specific Eligibility</a:t>
                      </a:r>
                    </a:p>
                  </a:txBody>
                  <a:tcPr/>
                </a:tc>
                <a:extLst>
                  <a:ext uri="{0D108BD9-81ED-4DB2-BD59-A6C34878D82A}">
                    <a16:rowId xmlns:a16="http://schemas.microsoft.com/office/drawing/2014/main" val="2720380589"/>
                  </a:ext>
                </a:extLst>
              </a:tr>
              <a:tr h="9844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Advanced solid tumors unresponsive to standard therapies or for which there is no known effective treatment</a:t>
                      </a:r>
                    </a:p>
                  </a:txBody>
                  <a:tcPr/>
                </a:tc>
                <a:tc rowSpan="4">
                  <a:txBody>
                    <a:bodyPr/>
                    <a:lstStyle/>
                    <a:p>
                      <a:r>
                        <a:rPr lang="en-US" dirty="0"/>
                        <a:t>Specific organ exclusion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Cardiac function (e.g. QTc≥450-470 </a:t>
                      </a:r>
                      <a:r>
                        <a:rPr lang="en-CA" sz="1800" dirty="0" err="1"/>
                        <a:t>ms</a:t>
                      </a:r>
                      <a:r>
                        <a:rPr lang="en-CA" sz="1800" dirty="0"/>
                        <a:t>, LVEF ≤ 50%, </a:t>
                      </a:r>
                      <a:r>
                        <a:rPr lang="en-CA" sz="1800" dirty="0" err="1"/>
                        <a:t>etc</a:t>
                      </a:r>
                      <a:r>
                        <a:rPr lang="en-CA" sz="1800" dirty="0"/>
                        <a:t>), acute MI/CVA if preclinical cardiac risk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Recent hemorrhage or ongoing anticoagulation for agents with bleeding risk (</a:t>
                      </a:r>
                      <a:r>
                        <a:rPr lang="en-US" sz="1800" dirty="0" err="1"/>
                        <a:t>ie</a:t>
                      </a:r>
                      <a:r>
                        <a:rPr lang="en-US" sz="1800" dirty="0"/>
                        <a:t>. antiangiogenic)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t>Diabetes or fasting plasma hyperglycemia ≥ 7.0 mmol/L for agents with risk of hyperglycemia(</a:t>
                      </a:r>
                      <a:r>
                        <a:rPr lang="en-CA" sz="1800" dirty="0" err="1"/>
                        <a:t>ie</a:t>
                      </a:r>
                      <a:r>
                        <a:rPr lang="en-CA" sz="1800" dirty="0"/>
                        <a:t>. PI3K/AKT)</a:t>
                      </a:r>
                    </a:p>
                  </a:txBody>
                  <a:tcPr/>
                </a:tc>
                <a:extLst>
                  <a:ext uri="{0D108BD9-81ED-4DB2-BD59-A6C34878D82A}">
                    <a16:rowId xmlns:a16="http://schemas.microsoft.com/office/drawing/2014/main" val="52492514"/>
                  </a:ext>
                </a:extLst>
              </a:tr>
              <a:tr h="399251">
                <a:tc>
                  <a:txBody>
                    <a:bodyPr/>
                    <a:lstStyle/>
                    <a:p>
                      <a:r>
                        <a:rPr lang="en-US" dirty="0"/>
                        <a:t>ECOG PS 0-1</a:t>
                      </a:r>
                    </a:p>
                  </a:txBody>
                  <a:tcPr/>
                </a:tc>
                <a:tc vMerge="1">
                  <a:txBody>
                    <a:bodyPr/>
                    <a:lstStyle/>
                    <a:p>
                      <a:endParaRPr/>
                    </a:p>
                  </a:txBody>
                  <a:tcPr/>
                </a:tc>
                <a:extLst>
                  <a:ext uri="{0D108BD9-81ED-4DB2-BD59-A6C34878D82A}">
                    <a16:rowId xmlns:a16="http://schemas.microsoft.com/office/drawing/2014/main" val="409300414"/>
                  </a:ext>
                </a:extLst>
              </a:tr>
              <a:tr h="399251">
                <a:tc>
                  <a:txBody>
                    <a:bodyPr/>
                    <a:lstStyle/>
                    <a:p>
                      <a:r>
                        <a:rPr lang="en-US" dirty="0"/>
                        <a:t>Adequate organ function</a:t>
                      </a:r>
                    </a:p>
                  </a:txBody>
                  <a:tcPr/>
                </a:tc>
                <a:tc vMerge="1">
                  <a:txBody>
                    <a:bodyPr/>
                    <a:lstStyle/>
                    <a:p>
                      <a:endParaRPr/>
                    </a:p>
                  </a:txBody>
                  <a:tcPr/>
                </a:tc>
                <a:extLst>
                  <a:ext uri="{0D108BD9-81ED-4DB2-BD59-A6C34878D82A}">
                    <a16:rowId xmlns:a16="http://schemas.microsoft.com/office/drawing/2014/main" val="1159456431"/>
                  </a:ext>
                </a:extLst>
              </a:tr>
              <a:tr h="678180">
                <a:tc>
                  <a:txBody>
                    <a:bodyPr/>
                    <a:lstStyle/>
                    <a:p>
                      <a:r>
                        <a:rPr lang="en-US" dirty="0"/>
                        <a:t>N of prior lines of therapy</a:t>
                      </a:r>
                    </a:p>
                  </a:txBody>
                  <a:tcPr/>
                </a:tc>
                <a:tc vMerge="1">
                  <a:txBody>
                    <a:bodyPr/>
                    <a:lstStyle/>
                    <a:p>
                      <a:endParaRPr dirty="0"/>
                    </a:p>
                  </a:txBody>
                  <a:tcPr/>
                </a:tc>
                <a:extLst>
                  <a:ext uri="{0D108BD9-81ED-4DB2-BD59-A6C34878D82A}">
                    <a16:rowId xmlns:a16="http://schemas.microsoft.com/office/drawing/2014/main" val="4017098131"/>
                  </a:ext>
                </a:extLst>
              </a:tr>
              <a:tr h="689119">
                <a:tc>
                  <a:txBody>
                    <a:bodyPr/>
                    <a:lstStyle/>
                    <a:p>
                      <a:r>
                        <a:rPr lang="en-US" dirty="0"/>
                        <a:t>Pre-determined wash out period </a:t>
                      </a:r>
                    </a:p>
                  </a:txBody>
                  <a:tcPr/>
                </a:tc>
                <a:tc>
                  <a:txBody>
                    <a:bodyPr/>
                    <a:lstStyle/>
                    <a:p>
                      <a:r>
                        <a:rPr lang="en-US" dirty="0"/>
                        <a:t>Prohibited concurrent medication or autoimmune disorders  (for IO)</a:t>
                      </a:r>
                    </a:p>
                  </a:txBody>
                  <a:tcPr/>
                </a:tc>
                <a:extLst>
                  <a:ext uri="{0D108BD9-81ED-4DB2-BD59-A6C34878D82A}">
                    <a16:rowId xmlns:a16="http://schemas.microsoft.com/office/drawing/2014/main" val="3156620919"/>
                  </a:ext>
                </a:extLst>
              </a:tr>
              <a:tr h="689119">
                <a:tc>
                  <a:txBody>
                    <a:bodyPr/>
                    <a:lstStyle/>
                    <a:p>
                      <a:r>
                        <a:rPr lang="en-US" dirty="0"/>
                        <a:t>No serious/uncontrolled medical conditions </a:t>
                      </a:r>
                    </a:p>
                  </a:txBody>
                  <a:tcPr/>
                </a:tc>
                <a:tc>
                  <a:txBody>
                    <a:bodyPr/>
                    <a:lstStyle/>
                    <a:p>
                      <a:r>
                        <a:rPr lang="en-US" dirty="0"/>
                        <a:t>Prior exposure to same class of agent </a:t>
                      </a:r>
                    </a:p>
                  </a:txBody>
                  <a:tcPr/>
                </a:tc>
                <a:extLst>
                  <a:ext uri="{0D108BD9-81ED-4DB2-BD59-A6C34878D82A}">
                    <a16:rowId xmlns:a16="http://schemas.microsoft.com/office/drawing/2014/main" val="4161203748"/>
                  </a:ext>
                </a:extLst>
              </a:tr>
            </a:tbl>
          </a:graphicData>
        </a:graphic>
      </p:graphicFrame>
    </p:spTree>
    <p:extLst>
      <p:ext uri="{BB962C8B-B14F-4D97-AF65-F5344CB8AC3E}">
        <p14:creationId xmlns:p14="http://schemas.microsoft.com/office/powerpoint/2010/main" val="3510456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001C7-14C3-846B-8EE5-C6581B295A02}"/>
              </a:ext>
            </a:extLst>
          </p:cNvPr>
          <p:cNvSpPr>
            <a:spLocks noGrp="1"/>
          </p:cNvSpPr>
          <p:nvPr>
            <p:ph type="title"/>
          </p:nvPr>
        </p:nvSpPr>
        <p:spPr>
          <a:xfrm>
            <a:off x="279400" y="365125"/>
            <a:ext cx="11569700" cy="1325563"/>
          </a:xfrm>
        </p:spPr>
        <p:txBody>
          <a:bodyPr/>
          <a:lstStyle/>
          <a:p>
            <a:r>
              <a:rPr lang="en-US" dirty="0">
                <a:solidFill>
                  <a:schemeClr val="accent1"/>
                </a:solidFill>
              </a:rPr>
              <a:t>Common Terminology Criteria for Adverse Events </a:t>
            </a:r>
            <a:r>
              <a:rPr lang="en-US" u="sng" dirty="0">
                <a:solidFill>
                  <a:schemeClr val="accent1"/>
                </a:solidFill>
              </a:rPr>
              <a:t>CTCAE</a:t>
            </a:r>
          </a:p>
        </p:txBody>
      </p:sp>
      <p:sp>
        <p:nvSpPr>
          <p:cNvPr id="3" name="Slide Number Placeholder 2">
            <a:extLst>
              <a:ext uri="{FF2B5EF4-FFF2-40B4-BE49-F238E27FC236}">
                <a16:creationId xmlns:a16="http://schemas.microsoft.com/office/drawing/2014/main" id="{E1CB1254-8183-127B-FBB1-4C1EAD451721}"/>
              </a:ext>
            </a:extLst>
          </p:cNvPr>
          <p:cNvSpPr>
            <a:spLocks noGrp="1"/>
          </p:cNvSpPr>
          <p:nvPr>
            <p:ph type="sldNum" sz="quarter" idx="12"/>
          </p:nvPr>
        </p:nvSpPr>
        <p:spPr/>
        <p:txBody>
          <a:bodyPr/>
          <a:lstStyle/>
          <a:p>
            <a:fld id="{C070C98D-5447-D74D-8EBC-EDBE97D28AB4}" type="slidenum">
              <a:rPr lang="en-US" smtClean="0"/>
              <a:t>21</a:t>
            </a:fld>
            <a:endParaRPr lang="en-US"/>
          </a:p>
        </p:txBody>
      </p:sp>
      <p:grpSp>
        <p:nvGrpSpPr>
          <p:cNvPr id="8" name="Group 7">
            <a:extLst>
              <a:ext uri="{FF2B5EF4-FFF2-40B4-BE49-F238E27FC236}">
                <a16:creationId xmlns:a16="http://schemas.microsoft.com/office/drawing/2014/main" id="{7938B9FF-5551-9B99-3FD2-9F546576B09E}"/>
              </a:ext>
            </a:extLst>
          </p:cNvPr>
          <p:cNvGrpSpPr/>
          <p:nvPr/>
        </p:nvGrpSpPr>
        <p:grpSpPr>
          <a:xfrm>
            <a:off x="577850" y="2108200"/>
            <a:ext cx="10515600" cy="3525389"/>
            <a:chOff x="120650" y="2362200"/>
            <a:chExt cx="7772400" cy="2534789"/>
          </a:xfrm>
        </p:grpSpPr>
        <p:pic>
          <p:nvPicPr>
            <p:cNvPr id="5" name="Picture 4">
              <a:extLst>
                <a:ext uri="{FF2B5EF4-FFF2-40B4-BE49-F238E27FC236}">
                  <a16:creationId xmlns:a16="http://schemas.microsoft.com/office/drawing/2014/main" id="{1001F716-3433-C70C-25C2-684BE0F55331}"/>
                </a:ext>
              </a:extLst>
            </p:cNvPr>
            <p:cNvPicPr>
              <a:picLocks noChangeAspect="1"/>
            </p:cNvPicPr>
            <p:nvPr/>
          </p:nvPicPr>
          <p:blipFill>
            <a:blip r:embed="rId2"/>
            <a:stretch>
              <a:fillRect/>
            </a:stretch>
          </p:blipFill>
          <p:spPr>
            <a:xfrm>
              <a:off x="120650" y="2362200"/>
              <a:ext cx="7772400" cy="1387633"/>
            </a:xfrm>
            <a:prstGeom prst="rect">
              <a:avLst/>
            </a:prstGeom>
          </p:spPr>
        </p:pic>
        <p:pic>
          <p:nvPicPr>
            <p:cNvPr id="7" name="Picture 6">
              <a:extLst>
                <a:ext uri="{FF2B5EF4-FFF2-40B4-BE49-F238E27FC236}">
                  <a16:creationId xmlns:a16="http://schemas.microsoft.com/office/drawing/2014/main" id="{D65A60E7-6B17-CF35-21F5-415436A7DEB0}"/>
                </a:ext>
              </a:extLst>
            </p:cNvPr>
            <p:cNvPicPr>
              <a:picLocks noChangeAspect="1"/>
            </p:cNvPicPr>
            <p:nvPr/>
          </p:nvPicPr>
          <p:blipFill>
            <a:blip r:embed="rId3"/>
            <a:stretch>
              <a:fillRect/>
            </a:stretch>
          </p:blipFill>
          <p:spPr>
            <a:xfrm>
              <a:off x="120650" y="3749833"/>
              <a:ext cx="7772400" cy="1147156"/>
            </a:xfrm>
            <a:prstGeom prst="rect">
              <a:avLst/>
            </a:prstGeom>
          </p:spPr>
        </p:pic>
      </p:grpSp>
      <p:sp>
        <p:nvSpPr>
          <p:cNvPr id="9" name="TextBox 8">
            <a:extLst>
              <a:ext uri="{FF2B5EF4-FFF2-40B4-BE49-F238E27FC236}">
                <a16:creationId xmlns:a16="http://schemas.microsoft.com/office/drawing/2014/main" id="{622E9577-9139-40C4-DFC7-0D59A52403EF}"/>
              </a:ext>
            </a:extLst>
          </p:cNvPr>
          <p:cNvSpPr txBox="1"/>
          <p:nvPr/>
        </p:nvSpPr>
        <p:spPr>
          <a:xfrm>
            <a:off x="2838450" y="1780159"/>
            <a:ext cx="1219200" cy="338554"/>
          </a:xfrm>
          <a:prstGeom prst="rect">
            <a:avLst/>
          </a:prstGeom>
          <a:noFill/>
        </p:spPr>
        <p:txBody>
          <a:bodyPr wrap="square" rtlCol="0">
            <a:spAutoFit/>
          </a:bodyPr>
          <a:lstStyle/>
          <a:p>
            <a:r>
              <a:rPr lang="en-US" sz="1600" dirty="0"/>
              <a:t>G1= Mild</a:t>
            </a:r>
          </a:p>
        </p:txBody>
      </p:sp>
      <p:sp>
        <p:nvSpPr>
          <p:cNvPr id="10" name="TextBox 9">
            <a:extLst>
              <a:ext uri="{FF2B5EF4-FFF2-40B4-BE49-F238E27FC236}">
                <a16:creationId xmlns:a16="http://schemas.microsoft.com/office/drawing/2014/main" id="{7AB029A7-C07C-1254-2417-7E20CF8B8CBC}"/>
              </a:ext>
            </a:extLst>
          </p:cNvPr>
          <p:cNvSpPr txBox="1"/>
          <p:nvPr/>
        </p:nvSpPr>
        <p:spPr>
          <a:xfrm>
            <a:off x="4673600" y="1780159"/>
            <a:ext cx="1530350" cy="338554"/>
          </a:xfrm>
          <a:prstGeom prst="rect">
            <a:avLst/>
          </a:prstGeom>
          <a:noFill/>
        </p:spPr>
        <p:txBody>
          <a:bodyPr wrap="square" rtlCol="0">
            <a:spAutoFit/>
          </a:bodyPr>
          <a:lstStyle/>
          <a:p>
            <a:r>
              <a:rPr lang="en-US" sz="1600" dirty="0"/>
              <a:t>G2=Moderate</a:t>
            </a:r>
          </a:p>
        </p:txBody>
      </p:sp>
      <p:sp>
        <p:nvSpPr>
          <p:cNvPr id="11" name="TextBox 10">
            <a:extLst>
              <a:ext uri="{FF2B5EF4-FFF2-40B4-BE49-F238E27FC236}">
                <a16:creationId xmlns:a16="http://schemas.microsoft.com/office/drawing/2014/main" id="{F56CFF62-3F74-4BA5-90E5-11E337E5CFF2}"/>
              </a:ext>
            </a:extLst>
          </p:cNvPr>
          <p:cNvSpPr txBox="1"/>
          <p:nvPr/>
        </p:nvSpPr>
        <p:spPr>
          <a:xfrm>
            <a:off x="6775450" y="1785313"/>
            <a:ext cx="1530350" cy="338554"/>
          </a:xfrm>
          <a:prstGeom prst="rect">
            <a:avLst/>
          </a:prstGeom>
          <a:noFill/>
        </p:spPr>
        <p:txBody>
          <a:bodyPr wrap="square" rtlCol="0">
            <a:spAutoFit/>
          </a:bodyPr>
          <a:lstStyle/>
          <a:p>
            <a:r>
              <a:rPr lang="en-US" sz="1600" dirty="0">
                <a:solidFill>
                  <a:srgbClr val="FF0000"/>
                </a:solidFill>
              </a:rPr>
              <a:t>G3=Severe</a:t>
            </a:r>
          </a:p>
        </p:txBody>
      </p:sp>
      <p:sp>
        <p:nvSpPr>
          <p:cNvPr id="12" name="TextBox 11">
            <a:extLst>
              <a:ext uri="{FF2B5EF4-FFF2-40B4-BE49-F238E27FC236}">
                <a16:creationId xmlns:a16="http://schemas.microsoft.com/office/drawing/2014/main" id="{EC86B04F-B77B-F5DA-F6FF-EFC160960AB8}"/>
              </a:ext>
            </a:extLst>
          </p:cNvPr>
          <p:cNvSpPr txBox="1"/>
          <p:nvPr/>
        </p:nvSpPr>
        <p:spPr>
          <a:xfrm>
            <a:off x="8305800" y="1785313"/>
            <a:ext cx="2241550" cy="338554"/>
          </a:xfrm>
          <a:prstGeom prst="rect">
            <a:avLst/>
          </a:prstGeom>
          <a:noFill/>
        </p:spPr>
        <p:txBody>
          <a:bodyPr wrap="square" rtlCol="0">
            <a:spAutoFit/>
          </a:bodyPr>
          <a:lstStyle/>
          <a:p>
            <a:r>
              <a:rPr lang="en-US" sz="1600" dirty="0">
                <a:solidFill>
                  <a:srgbClr val="FF0000"/>
                </a:solidFill>
              </a:rPr>
              <a:t>G4=Life-threatening</a:t>
            </a:r>
          </a:p>
        </p:txBody>
      </p:sp>
      <p:sp>
        <p:nvSpPr>
          <p:cNvPr id="13" name="TextBox 12">
            <a:extLst>
              <a:ext uri="{FF2B5EF4-FFF2-40B4-BE49-F238E27FC236}">
                <a16:creationId xmlns:a16="http://schemas.microsoft.com/office/drawing/2014/main" id="{C8026B2C-90BD-EE51-0257-FC1999863DE2}"/>
              </a:ext>
            </a:extLst>
          </p:cNvPr>
          <p:cNvSpPr txBox="1"/>
          <p:nvPr/>
        </p:nvSpPr>
        <p:spPr>
          <a:xfrm>
            <a:off x="10179050" y="1769646"/>
            <a:ext cx="1530350" cy="338554"/>
          </a:xfrm>
          <a:prstGeom prst="rect">
            <a:avLst/>
          </a:prstGeom>
          <a:noFill/>
        </p:spPr>
        <p:txBody>
          <a:bodyPr wrap="square" rtlCol="0">
            <a:spAutoFit/>
          </a:bodyPr>
          <a:lstStyle/>
          <a:p>
            <a:r>
              <a:rPr lang="en-US" sz="1600" dirty="0">
                <a:solidFill>
                  <a:srgbClr val="FF0000"/>
                </a:solidFill>
              </a:rPr>
              <a:t>G5=Fatal</a:t>
            </a:r>
          </a:p>
        </p:txBody>
      </p:sp>
      <p:sp>
        <p:nvSpPr>
          <p:cNvPr id="14" name="TextBox 13">
            <a:extLst>
              <a:ext uri="{FF2B5EF4-FFF2-40B4-BE49-F238E27FC236}">
                <a16:creationId xmlns:a16="http://schemas.microsoft.com/office/drawing/2014/main" id="{69685CC4-0416-CCE8-52D9-CFA6CA0E3EF5}"/>
              </a:ext>
            </a:extLst>
          </p:cNvPr>
          <p:cNvSpPr txBox="1"/>
          <p:nvPr/>
        </p:nvSpPr>
        <p:spPr>
          <a:xfrm>
            <a:off x="795486" y="5952377"/>
            <a:ext cx="4762522" cy="369332"/>
          </a:xfrm>
          <a:prstGeom prst="rect">
            <a:avLst/>
          </a:prstGeom>
          <a:noFill/>
        </p:spPr>
        <p:txBody>
          <a:bodyPr wrap="none" rtlCol="0">
            <a:spAutoFit/>
          </a:bodyPr>
          <a:lstStyle/>
          <a:p>
            <a:r>
              <a:rPr lang="en-US" dirty="0"/>
              <a:t>NOTE: Important to define attribution to the IP </a:t>
            </a:r>
          </a:p>
        </p:txBody>
      </p:sp>
    </p:spTree>
    <p:extLst>
      <p:ext uri="{BB962C8B-B14F-4D97-AF65-F5344CB8AC3E}">
        <p14:creationId xmlns:p14="http://schemas.microsoft.com/office/powerpoint/2010/main" val="2574480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672A2-8521-AE15-3049-2681216B6B15}"/>
              </a:ext>
            </a:extLst>
          </p:cNvPr>
          <p:cNvSpPr>
            <a:spLocks noGrp="1"/>
          </p:cNvSpPr>
          <p:nvPr>
            <p:ph type="title"/>
          </p:nvPr>
        </p:nvSpPr>
        <p:spPr/>
        <p:txBody>
          <a:bodyPr/>
          <a:lstStyle/>
          <a:p>
            <a:r>
              <a:rPr lang="en-US" dirty="0">
                <a:solidFill>
                  <a:schemeClr val="accent1"/>
                </a:solidFill>
              </a:rPr>
              <a:t>Dose Limiting Toxicity </a:t>
            </a:r>
            <a:r>
              <a:rPr lang="en-US" u="sng" dirty="0">
                <a:solidFill>
                  <a:schemeClr val="accent1"/>
                </a:solidFill>
              </a:rPr>
              <a:t>DLT </a:t>
            </a:r>
          </a:p>
        </p:txBody>
      </p:sp>
      <p:sp>
        <p:nvSpPr>
          <p:cNvPr id="3" name="Slide Number Placeholder 2">
            <a:extLst>
              <a:ext uri="{FF2B5EF4-FFF2-40B4-BE49-F238E27FC236}">
                <a16:creationId xmlns:a16="http://schemas.microsoft.com/office/drawing/2014/main" id="{E4D7CFEC-D3E0-31F2-6817-4C8065C2EE56}"/>
              </a:ext>
            </a:extLst>
          </p:cNvPr>
          <p:cNvSpPr>
            <a:spLocks noGrp="1"/>
          </p:cNvSpPr>
          <p:nvPr>
            <p:ph type="sldNum" sz="quarter" idx="12"/>
          </p:nvPr>
        </p:nvSpPr>
        <p:spPr/>
        <p:txBody>
          <a:bodyPr/>
          <a:lstStyle/>
          <a:p>
            <a:fld id="{C070C98D-5447-D74D-8EBC-EDBE97D28AB4}" type="slidenum">
              <a:rPr lang="en-US" smtClean="0"/>
              <a:t>22</a:t>
            </a:fld>
            <a:endParaRPr lang="en-US"/>
          </a:p>
        </p:txBody>
      </p:sp>
      <p:graphicFrame>
        <p:nvGraphicFramePr>
          <p:cNvPr id="5" name="Diagram 4">
            <a:extLst>
              <a:ext uri="{FF2B5EF4-FFF2-40B4-BE49-F238E27FC236}">
                <a16:creationId xmlns:a16="http://schemas.microsoft.com/office/drawing/2014/main" id="{1FE35347-BA70-3281-FA40-B3A483C6E9DD}"/>
              </a:ext>
            </a:extLst>
          </p:cNvPr>
          <p:cNvGraphicFramePr/>
          <p:nvPr>
            <p:extLst>
              <p:ext uri="{D42A27DB-BD31-4B8C-83A1-F6EECF244321}">
                <p14:modId xmlns:p14="http://schemas.microsoft.com/office/powerpoint/2010/main" val="3510585586"/>
              </p:ext>
            </p:extLst>
          </p:nvPr>
        </p:nvGraphicFramePr>
        <p:xfrm>
          <a:off x="-685800" y="1704976"/>
          <a:ext cx="13246100" cy="4189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4211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25FBD-2FB4-07E2-F792-A7A8F60F994D}"/>
              </a:ext>
            </a:extLst>
          </p:cNvPr>
          <p:cNvSpPr>
            <a:spLocks noGrp="1"/>
          </p:cNvSpPr>
          <p:nvPr>
            <p:ph type="title"/>
          </p:nvPr>
        </p:nvSpPr>
        <p:spPr>
          <a:xfrm>
            <a:off x="781051" y="28575"/>
            <a:ext cx="10515600" cy="1325563"/>
          </a:xfrm>
        </p:spPr>
        <p:txBody>
          <a:bodyPr/>
          <a:lstStyle/>
          <a:p>
            <a:r>
              <a:rPr lang="en-US" dirty="0">
                <a:solidFill>
                  <a:schemeClr val="accent1"/>
                </a:solidFill>
              </a:rPr>
              <a:t>Consideration for DLT</a:t>
            </a:r>
          </a:p>
        </p:txBody>
      </p:sp>
      <p:sp>
        <p:nvSpPr>
          <p:cNvPr id="3" name="Slide Number Placeholder 2">
            <a:extLst>
              <a:ext uri="{FF2B5EF4-FFF2-40B4-BE49-F238E27FC236}">
                <a16:creationId xmlns:a16="http://schemas.microsoft.com/office/drawing/2014/main" id="{C60FF1FA-6199-9284-0C6C-0C3481B301A3}"/>
              </a:ext>
            </a:extLst>
          </p:cNvPr>
          <p:cNvSpPr>
            <a:spLocks noGrp="1"/>
          </p:cNvSpPr>
          <p:nvPr>
            <p:ph type="sldNum" sz="quarter" idx="12"/>
          </p:nvPr>
        </p:nvSpPr>
        <p:spPr/>
        <p:txBody>
          <a:bodyPr/>
          <a:lstStyle/>
          <a:p>
            <a:fld id="{C070C98D-5447-D74D-8EBC-EDBE97D28AB4}" type="slidenum">
              <a:rPr lang="en-US" smtClean="0"/>
              <a:t>23</a:t>
            </a:fld>
            <a:endParaRPr lang="en-US"/>
          </a:p>
        </p:txBody>
      </p:sp>
      <p:sp>
        <p:nvSpPr>
          <p:cNvPr id="4" name="Rounded Rectangle 3">
            <a:extLst>
              <a:ext uri="{FF2B5EF4-FFF2-40B4-BE49-F238E27FC236}">
                <a16:creationId xmlns:a16="http://schemas.microsoft.com/office/drawing/2014/main" id="{9F0D4748-83ED-1B16-3DFD-B63038E7EDFB}"/>
              </a:ext>
            </a:extLst>
          </p:cNvPr>
          <p:cNvSpPr/>
          <p:nvPr/>
        </p:nvSpPr>
        <p:spPr>
          <a:xfrm>
            <a:off x="6153151" y="1060450"/>
            <a:ext cx="5715000" cy="5295900"/>
          </a:xfrm>
          <a:prstGeom prst="round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solidFill>
              </a:rPr>
              <a:t>CONTINUOUS</a:t>
            </a:r>
            <a:r>
              <a:rPr lang="en-US" b="1" dirty="0">
                <a:solidFill>
                  <a:schemeClr val="accent1"/>
                </a:solidFill>
              </a:rPr>
              <a:t> </a:t>
            </a:r>
            <a:r>
              <a:rPr lang="en-US" dirty="0">
                <a:solidFill>
                  <a:schemeClr val="accent1"/>
                </a:solidFill>
              </a:rPr>
              <a:t>dosing</a:t>
            </a:r>
          </a:p>
          <a:p>
            <a:pPr algn="ctr"/>
            <a:endParaRPr lang="en-US" dirty="0">
              <a:solidFill>
                <a:schemeClr val="accent1"/>
              </a:solidFill>
            </a:endParaRPr>
          </a:p>
          <a:p>
            <a:pPr marL="285750" indent="-285750">
              <a:buFont typeface="Arial" panose="020B0604020202020204" pitchFamily="34" charset="0"/>
              <a:buChar char="•"/>
            </a:pPr>
            <a:r>
              <a:rPr lang="en-US" u="sng" dirty="0">
                <a:solidFill>
                  <a:schemeClr val="accent1"/>
                </a:solidFill>
              </a:rPr>
              <a:t>Lower threshold </a:t>
            </a:r>
            <a:r>
              <a:rPr lang="en-US" dirty="0">
                <a:solidFill>
                  <a:schemeClr val="accent1"/>
                </a:solidFill>
              </a:rPr>
              <a:t>for DLT</a:t>
            </a:r>
          </a:p>
          <a:p>
            <a:pPr marL="285750" indent="-285750">
              <a:buFont typeface="Arial" panose="020B0604020202020204" pitchFamily="34" charset="0"/>
              <a:buChar char="•"/>
            </a:pPr>
            <a:r>
              <a:rPr lang="en-US" dirty="0">
                <a:solidFill>
                  <a:schemeClr val="accent1"/>
                </a:solidFill>
              </a:rPr>
              <a:t>Some Grade 2 toxicities may be unacceptable and intolerable due to their persistence and lack of time/period for recovery</a:t>
            </a:r>
          </a:p>
          <a:p>
            <a:endParaRPr lang="en-US" dirty="0">
              <a:solidFill>
                <a:schemeClr val="accent1"/>
              </a:solidFill>
            </a:endParaRPr>
          </a:p>
          <a:p>
            <a:r>
              <a:rPr lang="en-US" dirty="0">
                <a:solidFill>
                  <a:schemeClr val="accent1"/>
                </a:solidFill>
              </a:rPr>
              <a:t>Examples:</a:t>
            </a:r>
          </a:p>
          <a:p>
            <a:pPr marL="285750" indent="-285750">
              <a:buFont typeface="Wingdings" pitchFamily="2" charset="2"/>
              <a:buChar char="§"/>
            </a:pPr>
            <a:r>
              <a:rPr lang="en-US" dirty="0">
                <a:solidFill>
                  <a:schemeClr val="accent1"/>
                </a:solidFill>
              </a:rPr>
              <a:t>Grade 2 intolerable or worse non-hematologic toxicity despite supportive measures</a:t>
            </a:r>
          </a:p>
          <a:p>
            <a:pPr marL="285750" indent="-285750">
              <a:buFont typeface="Wingdings" pitchFamily="2" charset="2"/>
              <a:buChar char="§"/>
            </a:pPr>
            <a:r>
              <a:rPr lang="en-US" dirty="0">
                <a:solidFill>
                  <a:schemeClr val="accent1"/>
                </a:solidFill>
              </a:rPr>
              <a:t>Recurrent Grade 2 intolerable toxicity after interruption</a:t>
            </a:r>
          </a:p>
          <a:p>
            <a:pPr marL="285750" indent="-285750">
              <a:buFont typeface="Wingdings" pitchFamily="2" charset="2"/>
              <a:buChar char="§"/>
            </a:pPr>
            <a:r>
              <a:rPr lang="en-US" dirty="0">
                <a:solidFill>
                  <a:schemeClr val="accent1"/>
                </a:solidFill>
              </a:rPr>
              <a:t>Grade 3 or worse hematologic toxicity</a:t>
            </a:r>
          </a:p>
          <a:p>
            <a:pPr marL="285750" indent="-285750">
              <a:buFont typeface="Wingdings" pitchFamily="2" charset="2"/>
              <a:buChar char="§"/>
            </a:pPr>
            <a:r>
              <a:rPr lang="en-US" dirty="0">
                <a:solidFill>
                  <a:schemeClr val="accent1"/>
                </a:solidFill>
              </a:rPr>
              <a:t>Inability to complete a pre-specified percentage of treatment during the cycle due to toxicity </a:t>
            </a:r>
            <a:br>
              <a:rPr lang="en-US" dirty="0">
                <a:solidFill>
                  <a:schemeClr val="accent1"/>
                </a:solidFill>
              </a:rPr>
            </a:br>
            <a:r>
              <a:rPr lang="en-US" dirty="0">
                <a:solidFill>
                  <a:schemeClr val="accent1"/>
                </a:solidFill>
              </a:rPr>
              <a:t>(e.g. missing 20-25% of doses) </a:t>
            </a:r>
          </a:p>
          <a:p>
            <a:pPr algn="ctr"/>
            <a:endParaRPr lang="en-US" dirty="0"/>
          </a:p>
        </p:txBody>
      </p:sp>
      <p:sp>
        <p:nvSpPr>
          <p:cNvPr id="5" name="Rounded Rectangle 4">
            <a:extLst>
              <a:ext uri="{FF2B5EF4-FFF2-40B4-BE49-F238E27FC236}">
                <a16:creationId xmlns:a16="http://schemas.microsoft.com/office/drawing/2014/main" id="{40F9AA5E-BF72-5673-780F-0F4B4A45B349}"/>
              </a:ext>
            </a:extLst>
          </p:cNvPr>
          <p:cNvSpPr/>
          <p:nvPr/>
        </p:nvSpPr>
        <p:spPr>
          <a:xfrm>
            <a:off x="323851" y="1089026"/>
            <a:ext cx="5715000" cy="5295900"/>
          </a:xfrm>
          <a:prstGeom prst="round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accent1"/>
                </a:solidFill>
              </a:rPr>
              <a:t>INTERMITTENT </a:t>
            </a:r>
            <a:r>
              <a:rPr lang="en-US" dirty="0">
                <a:solidFill>
                  <a:schemeClr val="accent1"/>
                </a:solidFill>
              </a:rPr>
              <a:t>dosing</a:t>
            </a:r>
          </a:p>
          <a:p>
            <a:pPr algn="ctr"/>
            <a:endParaRPr lang="en-US" dirty="0">
              <a:solidFill>
                <a:schemeClr val="accent1"/>
              </a:solidFill>
            </a:endParaRPr>
          </a:p>
          <a:p>
            <a:pPr marL="285750" indent="-285750">
              <a:buFont typeface="Arial" panose="020B0604020202020204" pitchFamily="34" charset="0"/>
              <a:buChar char="•"/>
            </a:pPr>
            <a:r>
              <a:rPr lang="en-US" u="sng" dirty="0">
                <a:solidFill>
                  <a:schemeClr val="accent1"/>
                </a:solidFill>
              </a:rPr>
              <a:t>High threshold </a:t>
            </a:r>
            <a:r>
              <a:rPr lang="en-US" dirty="0">
                <a:solidFill>
                  <a:schemeClr val="accent1"/>
                </a:solidFill>
              </a:rPr>
              <a:t>for DLT because the interval between treatments allows for rest and recovery</a:t>
            </a:r>
          </a:p>
          <a:p>
            <a:pPr marL="0" indent="0">
              <a:buNone/>
            </a:pPr>
            <a:endParaRPr lang="en-US" dirty="0">
              <a:solidFill>
                <a:schemeClr val="accent1"/>
              </a:solidFill>
            </a:endParaRPr>
          </a:p>
          <a:p>
            <a:r>
              <a:rPr lang="en-US" dirty="0">
                <a:solidFill>
                  <a:schemeClr val="accent1"/>
                </a:solidFill>
              </a:rPr>
              <a:t>Examples:</a:t>
            </a:r>
          </a:p>
          <a:p>
            <a:pPr marL="285750" indent="-285750">
              <a:buFont typeface="Wingdings" pitchFamily="2" charset="2"/>
              <a:buChar char="§"/>
            </a:pPr>
            <a:r>
              <a:rPr lang="en-US" dirty="0">
                <a:solidFill>
                  <a:schemeClr val="accent1"/>
                </a:solidFill>
              </a:rPr>
              <a:t>Grade ≥ 3 non-hematologic toxicity despite supportive measures</a:t>
            </a:r>
          </a:p>
          <a:p>
            <a:pPr marL="285750" indent="-285750">
              <a:buFont typeface="Wingdings" pitchFamily="2" charset="2"/>
              <a:buChar char="§"/>
            </a:pPr>
            <a:r>
              <a:rPr lang="en-US" dirty="0">
                <a:solidFill>
                  <a:schemeClr val="accent1"/>
                </a:solidFill>
              </a:rPr>
              <a:t>ANC &lt; 0.5 x 10</a:t>
            </a:r>
            <a:r>
              <a:rPr lang="en-US" baseline="30000" dirty="0">
                <a:solidFill>
                  <a:schemeClr val="accent1"/>
                </a:solidFill>
              </a:rPr>
              <a:t>9</a:t>
            </a:r>
            <a:r>
              <a:rPr lang="en-US" dirty="0">
                <a:solidFill>
                  <a:schemeClr val="accent1"/>
                </a:solidFill>
              </a:rPr>
              <a:t>/L for &gt; 5 or 7 days</a:t>
            </a:r>
          </a:p>
          <a:p>
            <a:pPr marL="285750" indent="-285750">
              <a:buFont typeface="Wingdings" pitchFamily="2" charset="2"/>
              <a:buChar char="§"/>
            </a:pPr>
            <a:r>
              <a:rPr lang="en-US" dirty="0">
                <a:solidFill>
                  <a:schemeClr val="accent1"/>
                </a:solidFill>
              </a:rPr>
              <a:t>Febrile neutropenia (ANC &lt; 1 x 10</a:t>
            </a:r>
            <a:r>
              <a:rPr lang="en-US" baseline="30000" dirty="0">
                <a:solidFill>
                  <a:schemeClr val="accent1"/>
                </a:solidFill>
              </a:rPr>
              <a:t>9</a:t>
            </a:r>
            <a:r>
              <a:rPr lang="en-US" dirty="0">
                <a:solidFill>
                  <a:schemeClr val="accent1"/>
                </a:solidFill>
              </a:rPr>
              <a:t>/L, fever &gt; 38.5ºC)</a:t>
            </a:r>
          </a:p>
          <a:p>
            <a:pPr marL="285750" indent="-285750">
              <a:buFont typeface="Wingdings" pitchFamily="2" charset="2"/>
              <a:buChar char="§"/>
            </a:pPr>
            <a:r>
              <a:rPr lang="en-US" dirty="0">
                <a:solidFill>
                  <a:schemeClr val="accent1"/>
                </a:solidFill>
              </a:rPr>
              <a:t>Platelets &lt; 25 x 10</a:t>
            </a:r>
            <a:r>
              <a:rPr lang="en-US" baseline="30000" dirty="0">
                <a:solidFill>
                  <a:schemeClr val="accent1"/>
                </a:solidFill>
              </a:rPr>
              <a:t>9</a:t>
            </a:r>
            <a:r>
              <a:rPr lang="en-US" dirty="0">
                <a:solidFill>
                  <a:schemeClr val="accent1"/>
                </a:solidFill>
              </a:rPr>
              <a:t>/L or thrombocytopenic bleeding</a:t>
            </a:r>
          </a:p>
          <a:p>
            <a:pPr marL="285750" indent="-285750">
              <a:buFont typeface="Wingdings" pitchFamily="2" charset="2"/>
              <a:buChar char="§"/>
            </a:pPr>
            <a:r>
              <a:rPr lang="en-US" dirty="0">
                <a:solidFill>
                  <a:schemeClr val="accent1"/>
                </a:solidFill>
              </a:rPr>
              <a:t>Inability to re-treat patient within 2 weeks of scheduled treatment</a:t>
            </a:r>
            <a:endParaRPr lang="en-CA" dirty="0">
              <a:solidFill>
                <a:schemeClr val="accent1"/>
              </a:solidFill>
            </a:endParaRPr>
          </a:p>
          <a:p>
            <a:pPr algn="ctr"/>
            <a:endParaRPr lang="en-US" dirty="0"/>
          </a:p>
        </p:txBody>
      </p:sp>
    </p:spTree>
    <p:extLst>
      <p:ext uri="{BB962C8B-B14F-4D97-AF65-F5344CB8AC3E}">
        <p14:creationId xmlns:p14="http://schemas.microsoft.com/office/powerpoint/2010/main" val="24735857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A5704-E5A8-22DF-CF40-4801727AFC42}"/>
              </a:ext>
            </a:extLst>
          </p:cNvPr>
          <p:cNvSpPr>
            <a:spLocks noGrp="1"/>
          </p:cNvSpPr>
          <p:nvPr>
            <p:ph type="title"/>
          </p:nvPr>
        </p:nvSpPr>
        <p:spPr/>
        <p:txBody>
          <a:bodyPr/>
          <a:lstStyle/>
          <a:p>
            <a:r>
              <a:rPr lang="en-US" dirty="0">
                <a:solidFill>
                  <a:schemeClr val="accent1"/>
                </a:solidFill>
              </a:rPr>
              <a:t>Recommended Phase 2 Dose </a:t>
            </a:r>
            <a:r>
              <a:rPr lang="en-US" u="sng" dirty="0">
                <a:solidFill>
                  <a:schemeClr val="accent1"/>
                </a:solidFill>
              </a:rPr>
              <a:t>RP2D</a:t>
            </a:r>
          </a:p>
        </p:txBody>
      </p:sp>
      <p:sp>
        <p:nvSpPr>
          <p:cNvPr id="3" name="Slide Number Placeholder 2">
            <a:extLst>
              <a:ext uri="{FF2B5EF4-FFF2-40B4-BE49-F238E27FC236}">
                <a16:creationId xmlns:a16="http://schemas.microsoft.com/office/drawing/2014/main" id="{E81134D7-4F40-1A76-EFE3-13DFA6AD67C9}"/>
              </a:ext>
            </a:extLst>
          </p:cNvPr>
          <p:cNvSpPr>
            <a:spLocks noGrp="1"/>
          </p:cNvSpPr>
          <p:nvPr>
            <p:ph type="sldNum" sz="quarter" idx="12"/>
          </p:nvPr>
        </p:nvSpPr>
        <p:spPr/>
        <p:txBody>
          <a:bodyPr/>
          <a:lstStyle/>
          <a:p>
            <a:fld id="{C070C98D-5447-D74D-8EBC-EDBE97D28AB4}" type="slidenum">
              <a:rPr lang="en-US" smtClean="0"/>
              <a:t>24</a:t>
            </a:fld>
            <a:endParaRPr lang="en-US"/>
          </a:p>
        </p:txBody>
      </p:sp>
      <p:sp>
        <p:nvSpPr>
          <p:cNvPr id="6" name="Rounded Rectangle 5">
            <a:extLst>
              <a:ext uri="{FF2B5EF4-FFF2-40B4-BE49-F238E27FC236}">
                <a16:creationId xmlns:a16="http://schemas.microsoft.com/office/drawing/2014/main" id="{48E3AFBF-E2DE-BA0A-8E12-D2D381790ED6}"/>
              </a:ext>
            </a:extLst>
          </p:cNvPr>
          <p:cNvSpPr/>
          <p:nvPr/>
        </p:nvSpPr>
        <p:spPr>
          <a:xfrm>
            <a:off x="622300" y="2747963"/>
            <a:ext cx="10579100" cy="2108200"/>
          </a:xfrm>
          <a:prstGeom prst="round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400" b="0" i="0" dirty="0">
                <a:solidFill>
                  <a:srgbClr val="333333"/>
                </a:solidFill>
                <a:effectLst/>
                <a:highlight>
                  <a:srgbClr val="FFFFFF"/>
                </a:highlight>
              </a:rPr>
              <a:t>The dose of a drug or drug combination that was identified in a Phase 1 study (dose finding study) and </a:t>
            </a:r>
            <a:r>
              <a:rPr lang="en-US" sz="3400" b="0" i="0" u="sng" dirty="0">
                <a:solidFill>
                  <a:srgbClr val="333333"/>
                </a:solidFill>
                <a:effectLst/>
                <a:highlight>
                  <a:srgbClr val="FFFFFF"/>
                </a:highlight>
              </a:rPr>
              <a:t>selected for continued study </a:t>
            </a:r>
            <a:r>
              <a:rPr lang="en-US" sz="3400" b="0" i="0" dirty="0">
                <a:solidFill>
                  <a:srgbClr val="333333"/>
                </a:solidFill>
                <a:effectLst/>
                <a:highlight>
                  <a:srgbClr val="FFFFFF"/>
                </a:highlight>
              </a:rPr>
              <a:t>in future clinical trials. </a:t>
            </a:r>
            <a:endParaRPr lang="en-US" sz="3400" dirty="0"/>
          </a:p>
        </p:txBody>
      </p:sp>
      <p:sp>
        <p:nvSpPr>
          <p:cNvPr id="7" name="Down Arrow 6">
            <a:extLst>
              <a:ext uri="{FF2B5EF4-FFF2-40B4-BE49-F238E27FC236}">
                <a16:creationId xmlns:a16="http://schemas.microsoft.com/office/drawing/2014/main" id="{8BB70A9B-2DB8-DF0A-09A8-C574F4BCB4B7}"/>
              </a:ext>
            </a:extLst>
          </p:cNvPr>
          <p:cNvSpPr/>
          <p:nvPr/>
        </p:nvSpPr>
        <p:spPr>
          <a:xfrm>
            <a:off x="5611368" y="1587500"/>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71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A6F6-EC28-B44D-BCA6-44D15D874A04}"/>
              </a:ext>
            </a:extLst>
          </p:cNvPr>
          <p:cNvSpPr>
            <a:spLocks noGrp="1"/>
          </p:cNvSpPr>
          <p:nvPr>
            <p:ph type="title"/>
          </p:nvPr>
        </p:nvSpPr>
        <p:spPr>
          <a:xfrm>
            <a:off x="673100" y="243255"/>
            <a:ext cx="10363200" cy="578117"/>
          </a:xfrm>
        </p:spPr>
        <p:txBody>
          <a:bodyPr>
            <a:noAutofit/>
          </a:bodyPr>
          <a:lstStyle/>
          <a:p>
            <a:r>
              <a:rPr lang="en-US" dirty="0">
                <a:solidFill>
                  <a:schemeClr val="accent1"/>
                </a:solidFill>
              </a:rPr>
              <a:t>Dose Escalation Methods: Ruled-Based </a:t>
            </a:r>
          </a:p>
        </p:txBody>
      </p:sp>
      <p:graphicFrame>
        <p:nvGraphicFramePr>
          <p:cNvPr id="4" name="Content Placeholder 3">
            <a:extLst>
              <a:ext uri="{FF2B5EF4-FFF2-40B4-BE49-F238E27FC236}">
                <a16:creationId xmlns:a16="http://schemas.microsoft.com/office/drawing/2014/main" id="{A4CA0D6D-C325-AB41-8F0B-20926999E629}"/>
              </a:ext>
            </a:extLst>
          </p:cNvPr>
          <p:cNvGraphicFramePr>
            <a:graphicFrameLocks noGrp="1"/>
          </p:cNvGraphicFramePr>
          <p:nvPr>
            <p:ph idx="1"/>
            <p:extLst>
              <p:ext uri="{D42A27DB-BD31-4B8C-83A1-F6EECF244321}">
                <p14:modId xmlns:p14="http://schemas.microsoft.com/office/powerpoint/2010/main" val="1376367362"/>
              </p:ext>
            </p:extLst>
          </p:nvPr>
        </p:nvGraphicFramePr>
        <p:xfrm>
          <a:off x="381000" y="1295400"/>
          <a:ext cx="11430000" cy="4267200"/>
        </p:xfrm>
        <a:graphic>
          <a:graphicData uri="http://schemas.openxmlformats.org/drawingml/2006/table">
            <a:tbl>
              <a:tblPr firstRow="1" bandRow="1">
                <a:tableStyleId>{B301B821-A1FF-4177-AEE7-76D212191A09}</a:tableStyleId>
              </a:tblPr>
              <a:tblGrid>
                <a:gridCol w="1237553">
                  <a:extLst>
                    <a:ext uri="{9D8B030D-6E8A-4147-A177-3AD203B41FA5}">
                      <a16:colId xmlns:a16="http://schemas.microsoft.com/office/drawing/2014/main" val="1548237367"/>
                    </a:ext>
                  </a:extLst>
                </a:gridCol>
                <a:gridCol w="2991547">
                  <a:extLst>
                    <a:ext uri="{9D8B030D-6E8A-4147-A177-3AD203B41FA5}">
                      <a16:colId xmlns:a16="http://schemas.microsoft.com/office/drawing/2014/main" val="2492234677"/>
                    </a:ext>
                  </a:extLst>
                </a:gridCol>
                <a:gridCol w="4457700">
                  <a:extLst>
                    <a:ext uri="{9D8B030D-6E8A-4147-A177-3AD203B41FA5}">
                      <a16:colId xmlns:a16="http://schemas.microsoft.com/office/drawing/2014/main" val="1065830260"/>
                    </a:ext>
                  </a:extLst>
                </a:gridCol>
                <a:gridCol w="2743200">
                  <a:extLst>
                    <a:ext uri="{9D8B030D-6E8A-4147-A177-3AD203B41FA5}">
                      <a16:colId xmlns:a16="http://schemas.microsoft.com/office/drawing/2014/main" val="2303470079"/>
                    </a:ext>
                  </a:extLst>
                </a:gridCol>
              </a:tblGrid>
              <a:tr h="0">
                <a:tc>
                  <a:txBody>
                    <a:bodyPr/>
                    <a:lstStyle/>
                    <a:p>
                      <a:r>
                        <a:rPr lang="en-US" sz="1600" b="1" dirty="0">
                          <a:latin typeface="+mn-lt"/>
                        </a:rPr>
                        <a:t>Type</a:t>
                      </a:r>
                      <a:endParaRPr lang="en-US" sz="1600" b="1" dirty="0">
                        <a:latin typeface="+mn-lt"/>
                        <a:cs typeface="Calibri" panose="020F0502020204030204" pitchFamily="34" charset="0"/>
                      </a:endParaRPr>
                    </a:p>
                  </a:txBody>
                  <a:tcPr/>
                </a:tc>
                <a:tc>
                  <a:txBody>
                    <a:bodyPr/>
                    <a:lstStyle/>
                    <a:p>
                      <a:r>
                        <a:rPr lang="en-US" sz="1600" b="1" dirty="0">
                          <a:latin typeface="+mn-lt"/>
                        </a:rPr>
                        <a:t>Methods</a:t>
                      </a:r>
                      <a:endParaRPr lang="en-US" sz="1600" b="1" dirty="0">
                        <a:latin typeface="+mn-lt"/>
                        <a:cs typeface="Calibri" panose="020F0502020204030204" pitchFamily="34" charset="0"/>
                      </a:endParaRPr>
                    </a:p>
                  </a:txBody>
                  <a:tcPr/>
                </a:tc>
                <a:tc>
                  <a:txBody>
                    <a:bodyPr/>
                    <a:lstStyle/>
                    <a:p>
                      <a:r>
                        <a:rPr lang="en-US" sz="1600" b="1" dirty="0">
                          <a:latin typeface="+mn-lt"/>
                        </a:rPr>
                        <a:t>Advantages</a:t>
                      </a:r>
                      <a:endParaRPr lang="en-US" sz="1600" b="1" dirty="0">
                        <a:latin typeface="+mn-lt"/>
                        <a:cs typeface="Calibri" panose="020F0502020204030204" pitchFamily="34" charset="0"/>
                      </a:endParaRPr>
                    </a:p>
                  </a:txBody>
                  <a:tcPr/>
                </a:tc>
                <a:tc>
                  <a:txBody>
                    <a:bodyPr/>
                    <a:lstStyle/>
                    <a:p>
                      <a:r>
                        <a:rPr lang="en-US" sz="1600" b="1" dirty="0">
                          <a:latin typeface="+mn-lt"/>
                        </a:rPr>
                        <a:t>Disadvantages</a:t>
                      </a:r>
                      <a:endParaRPr lang="en-US" sz="1600" b="1" dirty="0">
                        <a:latin typeface="+mn-lt"/>
                        <a:cs typeface="Calibri" panose="020F0502020204030204" pitchFamily="34" charset="0"/>
                      </a:endParaRPr>
                    </a:p>
                  </a:txBody>
                  <a:tcPr/>
                </a:tc>
                <a:extLst>
                  <a:ext uri="{0D108BD9-81ED-4DB2-BD59-A6C34878D82A}">
                    <a16:rowId xmlns:a16="http://schemas.microsoft.com/office/drawing/2014/main" val="1003200269"/>
                  </a:ext>
                </a:extLst>
              </a:tr>
              <a:tr h="764756">
                <a:tc rowSpan="3">
                  <a:txBody>
                    <a:bodyPr/>
                    <a:lstStyle/>
                    <a:p>
                      <a:r>
                        <a:rPr lang="en-US" sz="1600" dirty="0">
                          <a:latin typeface="+mn-lt"/>
                        </a:rPr>
                        <a:t>Rule-based</a:t>
                      </a:r>
                      <a:endParaRPr lang="en-US" sz="1600" dirty="0">
                        <a:latin typeface="+mn-lt"/>
                        <a:cs typeface="Calibri" panose="020F0502020204030204" pitchFamily="34" charset="0"/>
                      </a:endParaRP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rPr>
                        <a:t>3+3</a:t>
                      </a: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rPr>
                        <a:t>Easy to implement</a:t>
                      </a:r>
                    </a:p>
                    <a:p>
                      <a:pPr marL="285750" indent="-285750">
                        <a:buFont typeface="Arial" panose="020B0604020202020204" pitchFamily="34" charset="0"/>
                        <a:buChar char="•"/>
                      </a:pPr>
                      <a:r>
                        <a:rPr lang="en-US" sz="1600" dirty="0">
                          <a:latin typeface="+mn-lt"/>
                        </a:rPr>
                        <a:t>No special software required</a:t>
                      </a:r>
                    </a:p>
                    <a:p>
                      <a:pPr marL="285750" indent="-285750">
                        <a:buFont typeface="Arial" panose="020B0604020202020204" pitchFamily="34" charset="0"/>
                        <a:buChar char="•"/>
                      </a:pPr>
                      <a:r>
                        <a:rPr lang="en-US" sz="1600" dirty="0">
                          <a:latin typeface="+mn-lt"/>
                          <a:cs typeface="Calibri" panose="020F0502020204030204" pitchFamily="34" charset="0"/>
                        </a:rPr>
                        <a:t>Provide some data on PK intra-patient variability</a:t>
                      </a: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rPr>
                        <a:t>Subtherapeutic dose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n-lt"/>
                          <a:cs typeface="Calibri" panose="020F0502020204030204" pitchFamily="34" charset="0"/>
                        </a:rPr>
                        <a:t>Slow escalation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n-lt"/>
                          <a:cs typeface="Calibri" panose="020F0502020204030204" pitchFamily="34" charset="0"/>
                        </a:rPr>
                        <a:t>Uncertainty about RP2D</a:t>
                      </a:r>
                    </a:p>
                    <a:p>
                      <a:pPr marL="285750" indent="-285750">
                        <a:buFont typeface="Arial" panose="020B0604020202020204" pitchFamily="34" charset="0"/>
                        <a:buChar char="•"/>
                      </a:pPr>
                      <a:r>
                        <a:rPr lang="en-US" sz="1600" dirty="0">
                          <a:latin typeface="+mn-lt"/>
                          <a:cs typeface="Calibri" panose="020F0502020204030204" pitchFamily="34" charset="0"/>
                        </a:rPr>
                        <a:t>Only current dose data used to determine dose of next cohort</a:t>
                      </a:r>
                    </a:p>
                  </a:txBody>
                  <a:tcPr>
                    <a:solidFill>
                      <a:schemeClr val="bg1">
                        <a:lumMod val="85000"/>
                      </a:schemeClr>
                    </a:solidFill>
                  </a:tcPr>
                </a:tc>
                <a:extLst>
                  <a:ext uri="{0D108BD9-81ED-4DB2-BD59-A6C34878D82A}">
                    <a16:rowId xmlns:a16="http://schemas.microsoft.com/office/drawing/2014/main" val="1463489854"/>
                  </a:ext>
                </a:extLst>
              </a:tr>
              <a:tr h="1219414">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latin typeface="+mn-lt"/>
                        </a:rPr>
                        <a:t>ATD: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dirty="0">
                          <a:latin typeface="+mn-lt"/>
                        </a:rPr>
                        <a:t>Accelerated titrated design</a:t>
                      </a: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cs typeface="Calibri" panose="020F0502020204030204" pitchFamily="34" charset="0"/>
                        </a:rPr>
                        <a:t>Faster escalation</a:t>
                      </a:r>
                    </a:p>
                    <a:p>
                      <a:pPr marL="285750" indent="-285750">
                        <a:buFont typeface="Arial" panose="020B0604020202020204" pitchFamily="34" charset="0"/>
                        <a:buChar char="•"/>
                      </a:pPr>
                      <a:r>
                        <a:rPr lang="en-US" sz="1600" dirty="0">
                          <a:latin typeface="+mn-lt"/>
                          <a:cs typeface="Calibri" panose="020F0502020204030204" pitchFamily="34" charset="0"/>
                        </a:rPr>
                        <a:t>Risk of more pts exposed to higher doses</a:t>
                      </a:r>
                    </a:p>
                    <a:p>
                      <a:pPr marL="285750" indent="-285750">
                        <a:buFont typeface="Arial" panose="020B0604020202020204" pitchFamily="34" charset="0"/>
                        <a:buChar char="•"/>
                      </a:pPr>
                      <a:r>
                        <a:rPr lang="en-US" sz="1600" dirty="0">
                          <a:latin typeface="+mn-lt"/>
                          <a:cs typeface="Calibri" panose="020F0502020204030204" pitchFamily="34" charset="0"/>
                        </a:rPr>
                        <a:t>Data from all pts, cumulative tox and intra-pt variability  can be fit to a model to establish RP2D</a:t>
                      </a: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cs typeface="Calibri" panose="020F0502020204030204" pitchFamily="34" charset="0"/>
                        </a:rPr>
                        <a:t>Difficult interpretation of data when intra-pt dose escalation is allowed  as may mask cumulative or delayed dose </a:t>
                      </a:r>
                    </a:p>
                    <a:p>
                      <a:pPr marL="285750" indent="-285750">
                        <a:buFont typeface="Arial" panose="020B0604020202020204" pitchFamily="34" charset="0"/>
                        <a:buChar char="•"/>
                      </a:pPr>
                      <a:r>
                        <a:rPr lang="en-US" sz="1600" dirty="0">
                          <a:latin typeface="+mn-lt"/>
                          <a:cs typeface="Calibri" panose="020F0502020204030204" pitchFamily="34" charset="0"/>
                        </a:rPr>
                        <a:t>Uncertainty about RP2D</a:t>
                      </a:r>
                    </a:p>
                  </a:txBody>
                  <a:tcPr>
                    <a:solidFill>
                      <a:schemeClr val="bg1">
                        <a:lumMod val="85000"/>
                      </a:schemeClr>
                    </a:solidFill>
                  </a:tcPr>
                </a:tc>
                <a:extLst>
                  <a:ext uri="{0D108BD9-81ED-4DB2-BD59-A6C34878D82A}">
                    <a16:rowId xmlns:a16="http://schemas.microsoft.com/office/drawing/2014/main" val="3207831110"/>
                  </a:ext>
                </a:extLst>
              </a:tr>
              <a:tr h="538162">
                <a:tc vMerge="1">
                  <a:txBody>
                    <a:bodyPr/>
                    <a:lstStyle/>
                    <a:p>
                      <a:endParaRPr lang="en-US" dirty="0">
                        <a:latin typeface="Calibri" panose="020F0502020204030204" pitchFamily="34" charset="0"/>
                        <a:cs typeface="Calibri" panose="020F0502020204030204" pitchFamily="34" charset="0"/>
                      </a:endParaRPr>
                    </a:p>
                  </a:txBody>
                  <a:tcPr/>
                </a:tc>
                <a:tc>
                  <a:txBody>
                    <a:bodyPr/>
                    <a:lstStyle/>
                    <a:p>
                      <a:pPr marL="285750" indent="-285750">
                        <a:buFont typeface="Arial" panose="020B0604020202020204" pitchFamily="34" charset="0"/>
                        <a:buChar char="•"/>
                      </a:pPr>
                      <a:r>
                        <a:rPr lang="en-US" sz="1600" dirty="0">
                          <a:latin typeface="+mn-lt"/>
                          <a:cs typeface="Calibri" panose="020F0502020204030204" pitchFamily="34" charset="0"/>
                        </a:rPr>
                        <a:t>Pharmacologically guided</a:t>
                      </a: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cs typeface="Calibri" panose="020F0502020204030204" pitchFamily="34" charset="0"/>
                        </a:rPr>
                        <a:t>Faster escalation</a:t>
                      </a:r>
                    </a:p>
                    <a:p>
                      <a:pPr marL="285750" indent="-285750">
                        <a:buFont typeface="Arial" panose="020B0604020202020204" pitchFamily="34" charset="0"/>
                        <a:buChar char="•"/>
                      </a:pPr>
                      <a:r>
                        <a:rPr lang="en-US" sz="1600" dirty="0">
                          <a:latin typeface="+mn-lt"/>
                          <a:cs typeface="Calibri" panose="020F0502020204030204" pitchFamily="34" charset="0"/>
                        </a:rPr>
                        <a:t>PK data inter-pt variability</a:t>
                      </a:r>
                    </a:p>
                  </a:txBody>
                  <a:tcPr>
                    <a:solidFill>
                      <a:schemeClr val="bg1">
                        <a:lumMod val="85000"/>
                      </a:schemeClr>
                    </a:solidFill>
                  </a:tcPr>
                </a:tc>
                <a:tc>
                  <a:txBody>
                    <a:bodyPr/>
                    <a:lstStyle/>
                    <a:p>
                      <a:pPr marL="285750" indent="-285750">
                        <a:buFont typeface="Arial" panose="020B0604020202020204" pitchFamily="34" charset="0"/>
                        <a:buChar char="•"/>
                      </a:pPr>
                      <a:r>
                        <a:rPr lang="en-US" sz="1600" dirty="0">
                          <a:latin typeface="+mn-lt"/>
                          <a:cs typeface="Calibri" panose="020F0502020204030204" pitchFamily="34" charset="0"/>
                        </a:rPr>
                        <a:t>Need real-time PK results</a:t>
                      </a:r>
                    </a:p>
                    <a:p>
                      <a:pPr marL="285750" indent="-285750">
                        <a:buFont typeface="Arial" panose="020B0604020202020204" pitchFamily="34" charset="0"/>
                        <a:buChar char="•"/>
                      </a:pPr>
                      <a:r>
                        <a:rPr lang="en-US" sz="1600" dirty="0">
                          <a:latin typeface="+mn-lt"/>
                          <a:cs typeface="Calibri" panose="020F0502020204030204" pitchFamily="34" charset="0"/>
                        </a:rPr>
                        <a:t>Inter-pt variability  may hamper dose escalation</a:t>
                      </a:r>
                    </a:p>
                  </a:txBody>
                  <a:tcPr>
                    <a:solidFill>
                      <a:schemeClr val="bg1">
                        <a:lumMod val="85000"/>
                      </a:schemeClr>
                    </a:solidFill>
                  </a:tcPr>
                </a:tc>
                <a:extLst>
                  <a:ext uri="{0D108BD9-81ED-4DB2-BD59-A6C34878D82A}">
                    <a16:rowId xmlns:a16="http://schemas.microsoft.com/office/drawing/2014/main" val="2350994120"/>
                  </a:ext>
                </a:extLst>
              </a:tr>
            </a:tbl>
          </a:graphicData>
        </a:graphic>
      </p:graphicFrame>
      <p:sp>
        <p:nvSpPr>
          <p:cNvPr id="3" name="TextBox 2">
            <a:extLst>
              <a:ext uri="{FF2B5EF4-FFF2-40B4-BE49-F238E27FC236}">
                <a16:creationId xmlns:a16="http://schemas.microsoft.com/office/drawing/2014/main" id="{A11663DB-1960-6431-4D2D-01B42E92399B}"/>
              </a:ext>
            </a:extLst>
          </p:cNvPr>
          <p:cNvSpPr txBox="1"/>
          <p:nvPr/>
        </p:nvSpPr>
        <p:spPr>
          <a:xfrm>
            <a:off x="381000" y="6179429"/>
            <a:ext cx="3099823" cy="276999"/>
          </a:xfrm>
          <a:prstGeom prst="rect">
            <a:avLst/>
          </a:prstGeom>
          <a:noFill/>
        </p:spPr>
        <p:txBody>
          <a:bodyPr wrap="none" rtlCol="0">
            <a:spAutoFit/>
          </a:bodyPr>
          <a:lstStyle/>
          <a:p>
            <a:r>
              <a:rPr lang="en-US" sz="1200" dirty="0"/>
              <a:t>Modified from </a:t>
            </a:r>
            <a:r>
              <a:rPr lang="en-US" sz="1200" i="1" dirty="0"/>
              <a:t>Le Tourneau, et al. JNCI 2009</a:t>
            </a:r>
          </a:p>
        </p:txBody>
      </p:sp>
      <p:sp>
        <p:nvSpPr>
          <p:cNvPr id="5" name="TextBox 4">
            <a:extLst>
              <a:ext uri="{FF2B5EF4-FFF2-40B4-BE49-F238E27FC236}">
                <a16:creationId xmlns:a16="http://schemas.microsoft.com/office/drawing/2014/main" id="{A5B753BE-2CED-2746-850A-ECF1DABCFE57}"/>
              </a:ext>
            </a:extLst>
          </p:cNvPr>
          <p:cNvSpPr txBox="1"/>
          <p:nvPr/>
        </p:nvSpPr>
        <p:spPr>
          <a:xfrm>
            <a:off x="381000" y="5562600"/>
            <a:ext cx="2550185" cy="307777"/>
          </a:xfrm>
          <a:prstGeom prst="rect">
            <a:avLst/>
          </a:prstGeom>
          <a:noFill/>
        </p:spPr>
        <p:txBody>
          <a:bodyPr wrap="none" rtlCol="0">
            <a:spAutoFit/>
          </a:bodyPr>
          <a:lstStyle/>
          <a:p>
            <a:r>
              <a:rPr lang="en-US" sz="1400" dirty="0"/>
              <a:t>Other ruled-based deigns exist</a:t>
            </a:r>
          </a:p>
        </p:txBody>
      </p:sp>
    </p:spTree>
    <p:extLst>
      <p:ext uri="{BB962C8B-B14F-4D97-AF65-F5344CB8AC3E}">
        <p14:creationId xmlns:p14="http://schemas.microsoft.com/office/powerpoint/2010/main" val="927259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15378A-7CCB-DC1C-A923-BB7DA067D5CA}"/>
              </a:ext>
            </a:extLst>
          </p:cNvPr>
          <p:cNvSpPr>
            <a:spLocks noGrp="1"/>
          </p:cNvSpPr>
          <p:nvPr>
            <p:ph type="sldNum" sz="quarter" idx="12"/>
          </p:nvPr>
        </p:nvSpPr>
        <p:spPr/>
        <p:txBody>
          <a:bodyPr/>
          <a:lstStyle/>
          <a:p>
            <a:fld id="{C070C98D-5447-D74D-8EBC-EDBE97D28AB4}" type="slidenum">
              <a:rPr lang="en-US" smtClean="0"/>
              <a:t>26</a:t>
            </a:fld>
            <a:endParaRPr lang="en-US"/>
          </a:p>
        </p:txBody>
      </p:sp>
      <p:grpSp>
        <p:nvGrpSpPr>
          <p:cNvPr id="15" name="Group 14">
            <a:extLst>
              <a:ext uri="{FF2B5EF4-FFF2-40B4-BE49-F238E27FC236}">
                <a16:creationId xmlns:a16="http://schemas.microsoft.com/office/drawing/2014/main" id="{5EE789EE-A2C3-224C-7FD6-E6647081B466}"/>
              </a:ext>
            </a:extLst>
          </p:cNvPr>
          <p:cNvGrpSpPr/>
          <p:nvPr/>
        </p:nvGrpSpPr>
        <p:grpSpPr>
          <a:xfrm>
            <a:off x="812800" y="1399911"/>
            <a:ext cx="6020238" cy="4668099"/>
            <a:chOff x="2984062" y="1797371"/>
            <a:chExt cx="6020238" cy="4668099"/>
          </a:xfrm>
        </p:grpSpPr>
        <p:pic>
          <p:nvPicPr>
            <p:cNvPr id="5" name="Picture 4">
              <a:extLst>
                <a:ext uri="{FF2B5EF4-FFF2-40B4-BE49-F238E27FC236}">
                  <a16:creationId xmlns:a16="http://schemas.microsoft.com/office/drawing/2014/main" id="{A2850D61-917C-5250-58E5-96F8775B48E8}"/>
                </a:ext>
              </a:extLst>
            </p:cNvPr>
            <p:cNvPicPr>
              <a:picLocks noChangeAspect="1"/>
            </p:cNvPicPr>
            <p:nvPr/>
          </p:nvPicPr>
          <p:blipFill>
            <a:blip r:embed="rId2"/>
            <a:stretch>
              <a:fillRect/>
            </a:stretch>
          </p:blipFill>
          <p:spPr>
            <a:xfrm>
              <a:off x="2984062" y="1797371"/>
              <a:ext cx="6020238" cy="4668099"/>
            </a:xfrm>
            <a:prstGeom prst="rect">
              <a:avLst/>
            </a:prstGeom>
          </p:spPr>
        </p:pic>
        <p:sp>
          <p:nvSpPr>
            <p:cNvPr id="6" name="TextBox 5">
              <a:extLst>
                <a:ext uri="{FF2B5EF4-FFF2-40B4-BE49-F238E27FC236}">
                  <a16:creationId xmlns:a16="http://schemas.microsoft.com/office/drawing/2014/main" id="{3097A6D5-B7FF-17A1-9509-C934BFD0A8EF}"/>
                </a:ext>
              </a:extLst>
            </p:cNvPr>
            <p:cNvSpPr txBox="1"/>
            <p:nvPr/>
          </p:nvSpPr>
          <p:spPr>
            <a:xfrm>
              <a:off x="4645962" y="2903189"/>
              <a:ext cx="550151" cy="307777"/>
            </a:xfrm>
            <a:prstGeom prst="rect">
              <a:avLst/>
            </a:prstGeom>
            <a:noFill/>
          </p:spPr>
          <p:txBody>
            <a:bodyPr wrap="none" rtlCol="0">
              <a:spAutoFit/>
            </a:bodyPr>
            <a:lstStyle/>
            <a:p>
              <a:r>
                <a:rPr lang="en-US" sz="1400" b="1" dirty="0"/>
                <a:t>MTD</a:t>
              </a:r>
            </a:p>
          </p:txBody>
        </p:sp>
        <p:cxnSp>
          <p:nvCxnSpPr>
            <p:cNvPr id="8" name="Straight Arrow Connector 7">
              <a:extLst>
                <a:ext uri="{FF2B5EF4-FFF2-40B4-BE49-F238E27FC236}">
                  <a16:creationId xmlns:a16="http://schemas.microsoft.com/office/drawing/2014/main" id="{8843BB41-747B-9A61-29AD-5BAFA1103801}"/>
                </a:ext>
              </a:extLst>
            </p:cNvPr>
            <p:cNvCxnSpPr>
              <a:cxnSpLocks/>
            </p:cNvCxnSpPr>
            <p:nvPr/>
          </p:nvCxnSpPr>
          <p:spPr>
            <a:xfrm>
              <a:off x="5094600" y="3210966"/>
              <a:ext cx="203027" cy="279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698C9FF7-8E33-C58B-0AFF-301D3F5972CA}"/>
                </a:ext>
              </a:extLst>
            </p:cNvPr>
            <p:cNvSpPr txBox="1"/>
            <p:nvPr/>
          </p:nvSpPr>
          <p:spPr>
            <a:xfrm>
              <a:off x="4222624" y="1968550"/>
              <a:ext cx="596900" cy="614732"/>
            </a:xfrm>
            <a:prstGeom prst="rect">
              <a:avLst/>
            </a:prstGeom>
            <a:solidFill>
              <a:schemeClr val="bg1"/>
            </a:solidFill>
          </p:spPr>
          <p:txBody>
            <a:bodyPr wrap="square" rtlCol="0">
              <a:spAutoFit/>
            </a:bodyPr>
            <a:lstStyle/>
            <a:p>
              <a:endParaRPr lang="en-US" dirty="0"/>
            </a:p>
          </p:txBody>
        </p:sp>
      </p:grpSp>
      <p:sp>
        <p:nvSpPr>
          <p:cNvPr id="12" name="Rectangle 2">
            <a:extLst>
              <a:ext uri="{FF2B5EF4-FFF2-40B4-BE49-F238E27FC236}">
                <a16:creationId xmlns:a16="http://schemas.microsoft.com/office/drawing/2014/main" id="{5D6396D9-9293-1FFD-6155-73E00E920AA3}"/>
              </a:ext>
            </a:extLst>
          </p:cNvPr>
          <p:cNvSpPr txBox="1">
            <a:spLocks noChangeArrowheads="1"/>
          </p:cNvSpPr>
          <p:nvPr/>
        </p:nvSpPr>
        <p:spPr>
          <a:xfrm>
            <a:off x="666432" y="286071"/>
            <a:ext cx="9747888" cy="15113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2057400" algn="l"/>
              </a:tabLst>
            </a:pPr>
            <a:r>
              <a:rPr lang="en-US" dirty="0">
                <a:solidFill>
                  <a:schemeClr val="accent1"/>
                </a:solidFill>
              </a:rPr>
              <a:t>Ruled-based: Traditional 3+3 Design</a:t>
            </a:r>
          </a:p>
        </p:txBody>
      </p:sp>
      <p:sp>
        <p:nvSpPr>
          <p:cNvPr id="13" name="TextBox 12">
            <a:extLst>
              <a:ext uri="{FF2B5EF4-FFF2-40B4-BE49-F238E27FC236}">
                <a16:creationId xmlns:a16="http://schemas.microsoft.com/office/drawing/2014/main" id="{6D2CC887-DB51-9DE0-3FFA-4DE73FEBB3D0}"/>
              </a:ext>
            </a:extLst>
          </p:cNvPr>
          <p:cNvSpPr txBox="1"/>
          <p:nvPr/>
        </p:nvSpPr>
        <p:spPr>
          <a:xfrm>
            <a:off x="666432" y="6433429"/>
            <a:ext cx="3054426" cy="276999"/>
          </a:xfrm>
          <a:prstGeom prst="rect">
            <a:avLst/>
          </a:prstGeom>
          <a:noFill/>
        </p:spPr>
        <p:txBody>
          <a:bodyPr wrap="none" rtlCol="0">
            <a:spAutoFit/>
          </a:bodyPr>
          <a:lstStyle/>
          <a:p>
            <a:r>
              <a:rPr lang="en-US" sz="1200" dirty="0"/>
              <a:t>Modified from </a:t>
            </a:r>
            <a:r>
              <a:rPr lang="en-US" sz="1200" i="1" dirty="0"/>
              <a:t>Le Tourneau, et al. JNCI 2009</a:t>
            </a:r>
          </a:p>
        </p:txBody>
      </p:sp>
      <p:sp>
        <p:nvSpPr>
          <p:cNvPr id="16" name="TextBox 15">
            <a:extLst>
              <a:ext uri="{FF2B5EF4-FFF2-40B4-BE49-F238E27FC236}">
                <a16:creationId xmlns:a16="http://schemas.microsoft.com/office/drawing/2014/main" id="{7FA693C9-09F2-43EF-8E72-B8579965FB0E}"/>
              </a:ext>
            </a:extLst>
          </p:cNvPr>
          <p:cNvSpPr txBox="1"/>
          <p:nvPr/>
        </p:nvSpPr>
        <p:spPr>
          <a:xfrm>
            <a:off x="6833038" y="2185822"/>
            <a:ext cx="4266741" cy="2960875"/>
          </a:xfrm>
          <a:prstGeom prst="rect">
            <a:avLst/>
          </a:prstGeom>
          <a:noFill/>
          <a:ln>
            <a:solidFill>
              <a:schemeClr val="accent1"/>
            </a:solidFill>
          </a:ln>
        </p:spPr>
        <p:txBody>
          <a:bodyPr wrap="square" rtlCol="0">
            <a:spAutoFit/>
          </a:bodyPr>
          <a:lstStyle/>
          <a:p>
            <a:pPr algn="ctr">
              <a:lnSpc>
                <a:spcPct val="150000"/>
              </a:lnSpc>
            </a:pPr>
            <a:r>
              <a:rPr lang="en-US" b="1" dirty="0"/>
              <a:t>Challenges </a:t>
            </a:r>
          </a:p>
          <a:p>
            <a:pPr marL="285750" indent="-285750">
              <a:lnSpc>
                <a:spcPct val="150000"/>
              </a:lnSpc>
              <a:buFont typeface="Arial" panose="020B0604020202020204" pitchFamily="34" charset="0"/>
              <a:buChar char="•"/>
            </a:pPr>
            <a:r>
              <a:rPr lang="en-US" dirty="0"/>
              <a:t>Wide confidence intervals around RP2D</a:t>
            </a:r>
          </a:p>
          <a:p>
            <a:pPr marL="285750" indent="-285750">
              <a:lnSpc>
                <a:spcPct val="150000"/>
              </a:lnSpc>
              <a:buFont typeface="Arial" panose="020B0604020202020204" pitchFamily="34" charset="0"/>
              <a:buChar char="•"/>
            </a:pPr>
            <a:r>
              <a:rPr lang="en-US" dirty="0"/>
              <a:t>Low drug exposure in early dosing cohorts</a:t>
            </a:r>
          </a:p>
          <a:p>
            <a:pPr marL="285750" indent="-285750">
              <a:lnSpc>
                <a:spcPct val="150000"/>
              </a:lnSpc>
              <a:buFont typeface="Arial" panose="020B0604020202020204" pitchFamily="34" charset="0"/>
              <a:buChar char="•"/>
            </a:pPr>
            <a:r>
              <a:rPr lang="en-US" dirty="0"/>
              <a:t>High risk of overdosing in later cohorts</a:t>
            </a:r>
          </a:p>
          <a:p>
            <a:pPr marL="285750" indent="-285750">
              <a:lnSpc>
                <a:spcPct val="150000"/>
              </a:lnSpc>
              <a:buFont typeface="Arial" panose="020B0604020202020204" pitchFamily="34" charset="0"/>
              <a:buChar char="•"/>
            </a:pPr>
            <a:r>
              <a:rPr lang="en-US" dirty="0"/>
              <a:t>Potential long dose escalation phase </a:t>
            </a:r>
          </a:p>
        </p:txBody>
      </p:sp>
    </p:spTree>
    <p:extLst>
      <p:ext uri="{BB962C8B-B14F-4D97-AF65-F5344CB8AC3E}">
        <p14:creationId xmlns:p14="http://schemas.microsoft.com/office/powerpoint/2010/main" val="218800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3"/>
          <p:cNvGrpSpPr>
            <a:grpSpLocks/>
          </p:cNvGrpSpPr>
          <p:nvPr/>
        </p:nvGrpSpPr>
        <p:grpSpPr bwMode="auto">
          <a:xfrm>
            <a:off x="2020888" y="2590801"/>
            <a:ext cx="1428750" cy="3133725"/>
            <a:chOff x="574" y="1632"/>
            <a:chExt cx="900" cy="1974"/>
          </a:xfrm>
        </p:grpSpPr>
        <p:sp>
          <p:nvSpPr>
            <p:cNvPr id="36901" name="Line 4"/>
            <p:cNvSpPr>
              <a:spLocks noChangeShapeType="1"/>
            </p:cNvSpPr>
            <p:nvPr/>
          </p:nvSpPr>
          <p:spPr bwMode="auto">
            <a:xfrm flipV="1">
              <a:off x="834" y="1632"/>
              <a:ext cx="0" cy="1968"/>
            </a:xfrm>
            <a:prstGeom prst="line">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6902" name="Text Box 5"/>
            <p:cNvSpPr txBox="1">
              <a:spLocks noChangeArrowheads="1"/>
            </p:cNvSpPr>
            <p:nvPr/>
          </p:nvSpPr>
          <p:spPr bwMode="auto">
            <a:xfrm>
              <a:off x="877" y="3312"/>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6699"/>
                  </a:solidFill>
                  <a:effectLst/>
                  <a:uLnTx/>
                  <a:uFillTx/>
                  <a:latin typeface="Lucida Sans" pitchFamily="34" charset="0"/>
                  <a:ea typeface="+mn-ea"/>
                  <a:cs typeface="+mn-cs"/>
                </a:rPr>
                <a:t>1 pt</a:t>
              </a:r>
            </a:p>
          </p:txBody>
        </p:sp>
        <p:sp>
          <p:nvSpPr>
            <p:cNvPr id="36903" name="Text Box 6"/>
            <p:cNvSpPr txBox="1">
              <a:spLocks noChangeArrowheads="1"/>
            </p:cNvSpPr>
            <p:nvPr/>
          </p:nvSpPr>
          <p:spPr bwMode="auto">
            <a:xfrm rot="16200000">
              <a:off x="426" y="2391"/>
              <a:ext cx="588"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Lucida Sans" pitchFamily="34" charset="0"/>
                  <a:ea typeface="+mn-ea"/>
                  <a:cs typeface="+mn-cs"/>
                </a:rPr>
                <a:t>Dose</a:t>
              </a:r>
            </a:p>
          </p:txBody>
        </p:sp>
      </p:grpSp>
      <p:grpSp>
        <p:nvGrpSpPr>
          <p:cNvPr id="36867" name="Group 41"/>
          <p:cNvGrpSpPr>
            <a:grpSpLocks/>
          </p:cNvGrpSpPr>
          <p:nvPr/>
        </p:nvGrpSpPr>
        <p:grpSpPr bwMode="auto">
          <a:xfrm>
            <a:off x="3517900" y="3962400"/>
            <a:ext cx="1963738" cy="1447800"/>
            <a:chOff x="1517" y="2496"/>
            <a:chExt cx="1237" cy="912"/>
          </a:xfrm>
        </p:grpSpPr>
        <p:sp>
          <p:nvSpPr>
            <p:cNvPr id="36897" name="Text Box 8"/>
            <p:cNvSpPr txBox="1">
              <a:spLocks noChangeArrowheads="1"/>
            </p:cNvSpPr>
            <p:nvPr/>
          </p:nvSpPr>
          <p:spPr bwMode="auto">
            <a:xfrm>
              <a:off x="1517" y="2880"/>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6699"/>
                  </a:solidFill>
                  <a:effectLst/>
                  <a:uLnTx/>
                  <a:uFillTx/>
                  <a:latin typeface="Lucida Sans" pitchFamily="34" charset="0"/>
                  <a:ea typeface="+mn-ea"/>
                  <a:cs typeface="+mn-cs"/>
                </a:rPr>
                <a:t>1 pt</a:t>
              </a:r>
            </a:p>
          </p:txBody>
        </p:sp>
        <p:sp>
          <p:nvSpPr>
            <p:cNvPr id="36898" name="Text Box 10"/>
            <p:cNvSpPr txBox="1">
              <a:spLocks noChangeArrowheads="1"/>
            </p:cNvSpPr>
            <p:nvPr/>
          </p:nvSpPr>
          <p:spPr bwMode="auto">
            <a:xfrm>
              <a:off x="2157" y="2496"/>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6699"/>
                  </a:solidFill>
                  <a:effectLst/>
                  <a:uLnTx/>
                  <a:uFillTx/>
                  <a:latin typeface="Lucida Sans" pitchFamily="34" charset="0"/>
                  <a:ea typeface="+mn-ea"/>
                  <a:cs typeface="+mn-cs"/>
                </a:rPr>
                <a:t>1 pt</a:t>
              </a:r>
            </a:p>
          </p:txBody>
        </p:sp>
        <p:sp>
          <p:nvSpPr>
            <p:cNvPr id="36899" name="Line 12"/>
            <p:cNvSpPr>
              <a:spLocks noChangeShapeType="1"/>
            </p:cNvSpPr>
            <p:nvPr/>
          </p:nvSpPr>
          <p:spPr bwMode="auto">
            <a:xfrm flipV="1">
              <a:off x="1517" y="3216"/>
              <a:ext cx="128" cy="192"/>
            </a:xfrm>
            <a:prstGeom prst="line">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6900" name="Line 13"/>
            <p:cNvSpPr>
              <a:spLocks noChangeShapeType="1"/>
            </p:cNvSpPr>
            <p:nvPr/>
          </p:nvSpPr>
          <p:spPr bwMode="auto">
            <a:xfrm flipV="1">
              <a:off x="2157" y="2832"/>
              <a:ext cx="128" cy="192"/>
            </a:xfrm>
            <a:prstGeom prst="line">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68" name="Group 43"/>
          <p:cNvGrpSpPr>
            <a:grpSpLocks/>
          </p:cNvGrpSpPr>
          <p:nvPr/>
        </p:nvGrpSpPr>
        <p:grpSpPr bwMode="auto">
          <a:xfrm>
            <a:off x="5549900" y="2743200"/>
            <a:ext cx="1963738" cy="1447800"/>
            <a:chOff x="2797" y="1728"/>
            <a:chExt cx="1237" cy="912"/>
          </a:xfrm>
        </p:grpSpPr>
        <p:sp>
          <p:nvSpPr>
            <p:cNvPr id="36893" name="Text Box 11"/>
            <p:cNvSpPr txBox="1">
              <a:spLocks noChangeArrowheads="1"/>
            </p:cNvSpPr>
            <p:nvPr/>
          </p:nvSpPr>
          <p:spPr bwMode="auto">
            <a:xfrm>
              <a:off x="3437" y="1728"/>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6699"/>
                  </a:solidFill>
                  <a:effectLst/>
                  <a:uLnTx/>
                  <a:uFillTx/>
                  <a:latin typeface="Lucida Sans" pitchFamily="34" charset="0"/>
                  <a:ea typeface="+mn-ea"/>
                  <a:cs typeface="+mn-cs"/>
                </a:rPr>
                <a:t>3 pts</a:t>
              </a:r>
            </a:p>
          </p:txBody>
        </p:sp>
        <p:sp>
          <p:nvSpPr>
            <p:cNvPr id="36894" name="Text Box 9"/>
            <p:cNvSpPr txBox="1">
              <a:spLocks noChangeArrowheads="1"/>
            </p:cNvSpPr>
            <p:nvPr/>
          </p:nvSpPr>
          <p:spPr bwMode="auto">
            <a:xfrm>
              <a:off x="2797" y="2112"/>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6699"/>
                  </a:solidFill>
                  <a:effectLst/>
                  <a:uLnTx/>
                  <a:uFillTx/>
                  <a:latin typeface="Lucida Sans" pitchFamily="34" charset="0"/>
                  <a:ea typeface="+mn-ea"/>
                  <a:cs typeface="+mn-cs"/>
                </a:rPr>
                <a:t>3 pts</a:t>
              </a:r>
            </a:p>
          </p:txBody>
        </p:sp>
        <p:sp>
          <p:nvSpPr>
            <p:cNvPr id="36895" name="Line 14"/>
            <p:cNvSpPr>
              <a:spLocks noChangeShapeType="1"/>
            </p:cNvSpPr>
            <p:nvPr/>
          </p:nvSpPr>
          <p:spPr bwMode="auto">
            <a:xfrm flipV="1">
              <a:off x="2797" y="2448"/>
              <a:ext cx="128" cy="192"/>
            </a:xfrm>
            <a:prstGeom prst="line">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36896" name="Line 15"/>
            <p:cNvSpPr>
              <a:spLocks noChangeShapeType="1"/>
            </p:cNvSpPr>
            <p:nvPr/>
          </p:nvSpPr>
          <p:spPr bwMode="auto">
            <a:xfrm flipV="1">
              <a:off x="3437" y="2016"/>
              <a:ext cx="128" cy="192"/>
            </a:xfrm>
            <a:prstGeom prst="line">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69" name="Group 16"/>
          <p:cNvGrpSpPr>
            <a:grpSpLocks/>
          </p:cNvGrpSpPr>
          <p:nvPr/>
        </p:nvGrpSpPr>
        <p:grpSpPr bwMode="auto">
          <a:xfrm>
            <a:off x="8501063" y="3352801"/>
            <a:ext cx="1287462" cy="542925"/>
            <a:chOff x="3991" y="2064"/>
            <a:chExt cx="811" cy="342"/>
          </a:xfrm>
        </p:grpSpPr>
        <p:sp>
          <p:nvSpPr>
            <p:cNvPr id="36891" name="Text Box 17"/>
            <p:cNvSpPr txBox="1">
              <a:spLocks noChangeArrowheads="1"/>
            </p:cNvSpPr>
            <p:nvPr/>
          </p:nvSpPr>
          <p:spPr bwMode="auto">
            <a:xfrm>
              <a:off x="4205" y="2112"/>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6699"/>
                  </a:solidFill>
                  <a:effectLst/>
                  <a:uLnTx/>
                  <a:uFillTx/>
                  <a:latin typeface="Lucida Sans" pitchFamily="34" charset="0"/>
                  <a:ea typeface="+mn-ea"/>
                  <a:cs typeface="+mn-cs"/>
                </a:rPr>
                <a:t>3 pts</a:t>
              </a:r>
            </a:p>
          </p:txBody>
        </p:sp>
        <p:sp>
          <p:nvSpPr>
            <p:cNvPr id="36892" name="Line 18"/>
            <p:cNvSpPr>
              <a:spLocks noChangeShapeType="1"/>
            </p:cNvSpPr>
            <p:nvPr/>
          </p:nvSpPr>
          <p:spPr bwMode="auto">
            <a:xfrm rot="5400000" flipV="1">
              <a:off x="4005" y="2050"/>
              <a:ext cx="144" cy="171"/>
            </a:xfrm>
            <a:prstGeom prst="line">
              <a:avLst/>
            </a:prstGeom>
            <a:noFill/>
            <a:ln w="635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70" name="Group 19"/>
          <p:cNvGrpSpPr>
            <a:grpSpLocks/>
          </p:cNvGrpSpPr>
          <p:nvPr/>
        </p:nvGrpSpPr>
        <p:grpSpPr bwMode="auto">
          <a:xfrm>
            <a:off x="2481264" y="3505200"/>
            <a:ext cx="3006725" cy="400050"/>
            <a:chOff x="192" y="-125"/>
            <a:chExt cx="1894" cy="252"/>
          </a:xfrm>
        </p:grpSpPr>
        <p:sp>
          <p:nvSpPr>
            <p:cNvPr id="36889" name="Text Box 20"/>
            <p:cNvSpPr txBox="1">
              <a:spLocks noChangeArrowheads="1"/>
            </p:cNvSpPr>
            <p:nvPr/>
          </p:nvSpPr>
          <p:spPr bwMode="auto">
            <a:xfrm>
              <a:off x="192" y="-125"/>
              <a:ext cx="1741"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Lucida Sans" pitchFamily="34" charset="0"/>
                  <a:ea typeface="+mn-ea"/>
                  <a:cs typeface="+mn-cs"/>
                </a:rPr>
                <a:t>Recommended dose</a:t>
              </a:r>
            </a:p>
          </p:txBody>
        </p:sp>
        <p:sp>
          <p:nvSpPr>
            <p:cNvPr id="36890" name="Line 21"/>
            <p:cNvSpPr>
              <a:spLocks noChangeShapeType="1"/>
            </p:cNvSpPr>
            <p:nvPr/>
          </p:nvSpPr>
          <p:spPr bwMode="auto">
            <a:xfrm>
              <a:off x="1872" y="0"/>
              <a:ext cx="214" cy="0"/>
            </a:xfrm>
            <a:prstGeom prst="line">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71" name="Group 42"/>
          <p:cNvGrpSpPr>
            <a:grpSpLocks/>
          </p:cNvGrpSpPr>
          <p:nvPr/>
        </p:nvGrpSpPr>
        <p:grpSpPr bwMode="auto">
          <a:xfrm>
            <a:off x="5376864" y="2743201"/>
            <a:ext cx="1100137" cy="396875"/>
            <a:chOff x="2688" y="1728"/>
            <a:chExt cx="693" cy="250"/>
          </a:xfrm>
        </p:grpSpPr>
        <p:sp>
          <p:nvSpPr>
            <p:cNvPr id="36887" name="Text Box 23"/>
            <p:cNvSpPr txBox="1">
              <a:spLocks noChangeArrowheads="1"/>
            </p:cNvSpPr>
            <p:nvPr/>
          </p:nvSpPr>
          <p:spPr bwMode="auto">
            <a:xfrm>
              <a:off x="2688" y="1728"/>
              <a:ext cx="44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Lucida Sans" pitchFamily="34" charset="0"/>
                  <a:ea typeface="+mn-ea"/>
                  <a:cs typeface="+mn-cs"/>
                </a:rPr>
                <a:t>DLT</a:t>
              </a:r>
            </a:p>
          </p:txBody>
        </p:sp>
        <p:sp>
          <p:nvSpPr>
            <p:cNvPr id="36888" name="Line 24"/>
            <p:cNvSpPr>
              <a:spLocks noChangeShapeType="1"/>
            </p:cNvSpPr>
            <p:nvPr/>
          </p:nvSpPr>
          <p:spPr bwMode="auto">
            <a:xfrm>
              <a:off x="3168" y="1872"/>
              <a:ext cx="213" cy="0"/>
            </a:xfrm>
            <a:prstGeom prst="line">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72" name="Group 25"/>
          <p:cNvGrpSpPr>
            <a:grpSpLocks/>
          </p:cNvGrpSpPr>
          <p:nvPr/>
        </p:nvGrpSpPr>
        <p:grpSpPr bwMode="auto">
          <a:xfrm>
            <a:off x="3624263" y="5181600"/>
            <a:ext cx="6324600" cy="457200"/>
            <a:chOff x="2688" y="3264"/>
            <a:chExt cx="3706" cy="288"/>
          </a:xfrm>
        </p:grpSpPr>
        <p:sp>
          <p:nvSpPr>
            <p:cNvPr id="36885" name="Text Box 26"/>
            <p:cNvSpPr txBox="1">
              <a:spLocks noChangeArrowheads="1"/>
            </p:cNvSpPr>
            <p:nvPr/>
          </p:nvSpPr>
          <p:spPr bwMode="auto">
            <a:xfrm>
              <a:off x="3648" y="3264"/>
              <a:ext cx="2746" cy="252"/>
            </a:xfrm>
            <a:prstGeom prst="rect">
              <a:avLst/>
            </a:prstGeom>
            <a:solidFill>
              <a:schemeClr val="bg1"/>
            </a:solidFill>
            <a:ln w="28575">
              <a:solidFill>
                <a:srgbClr val="FF0066"/>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66"/>
                  </a:solidFill>
                  <a:effectLst/>
                  <a:uLnTx/>
                  <a:uFillTx/>
                  <a:latin typeface="Lucida Sans Unicode" pitchFamily="34" charset="0"/>
                  <a:ea typeface="+mn-ea"/>
                  <a:cs typeface="+mn-cs"/>
                </a:rPr>
                <a:t>Starting dose</a:t>
              </a:r>
              <a:endParaRPr kumimoji="0" lang="en-US" sz="2400" b="0" i="0" u="none" strike="noStrike" kern="1200" cap="none" spc="0" normalizeH="0" baseline="0" noProof="0">
                <a:ln>
                  <a:noFill/>
                </a:ln>
                <a:solidFill>
                  <a:srgbClr val="000066"/>
                </a:solidFill>
                <a:effectLst/>
                <a:uLnTx/>
                <a:uFillTx/>
                <a:latin typeface="Times New Roman" pitchFamily="18" charset="0"/>
                <a:ea typeface="+mn-ea"/>
                <a:cs typeface="+mn-cs"/>
              </a:endParaRPr>
            </a:p>
          </p:txBody>
        </p:sp>
        <p:sp>
          <p:nvSpPr>
            <p:cNvPr id="36886" name="Line 27"/>
            <p:cNvSpPr>
              <a:spLocks noChangeShapeType="1"/>
            </p:cNvSpPr>
            <p:nvPr/>
          </p:nvSpPr>
          <p:spPr bwMode="auto">
            <a:xfrm flipH="1">
              <a:off x="2688" y="3552"/>
              <a:ext cx="912"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73" name="Group 41"/>
          <p:cNvGrpSpPr>
            <a:grpSpLocks/>
          </p:cNvGrpSpPr>
          <p:nvPr/>
        </p:nvGrpSpPr>
        <p:grpSpPr bwMode="auto">
          <a:xfrm>
            <a:off x="7586663" y="2743201"/>
            <a:ext cx="1447800" cy="466725"/>
            <a:chOff x="4032" y="1728"/>
            <a:chExt cx="837" cy="294"/>
          </a:xfrm>
        </p:grpSpPr>
        <p:sp>
          <p:nvSpPr>
            <p:cNvPr id="36883" name="Text Box 38"/>
            <p:cNvSpPr txBox="1">
              <a:spLocks noChangeArrowheads="1"/>
            </p:cNvSpPr>
            <p:nvPr/>
          </p:nvSpPr>
          <p:spPr bwMode="auto">
            <a:xfrm>
              <a:off x="4272" y="1728"/>
              <a:ext cx="597" cy="294"/>
            </a:xfrm>
            <a:prstGeom prst="rect">
              <a:avLst/>
            </a:prstGeom>
            <a:solidFill>
              <a:srgbClr val="FFCC99"/>
            </a:solidFill>
            <a:ln w="9525">
              <a:solidFill>
                <a:schemeClr val="bg2"/>
              </a:solidFill>
              <a:miter lim="800000"/>
              <a:headEnd/>
              <a:tailEnd/>
            </a:ln>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a:ln>
                    <a:noFill/>
                  </a:ln>
                  <a:solidFill>
                    <a:srgbClr val="006699"/>
                  </a:solidFill>
                  <a:effectLst/>
                  <a:uLnTx/>
                  <a:uFillTx/>
                  <a:latin typeface="Lucida Sans" pitchFamily="34" charset="0"/>
                  <a:ea typeface="+mn-ea"/>
                  <a:cs typeface="+mn-cs"/>
                </a:rPr>
                <a:t>3 pts</a:t>
              </a:r>
            </a:p>
          </p:txBody>
        </p:sp>
        <p:sp>
          <p:nvSpPr>
            <p:cNvPr id="1118248" name="Text Box 40"/>
            <p:cNvSpPr txBox="1">
              <a:spLocks noChangeArrowheads="1"/>
            </p:cNvSpPr>
            <p:nvPr/>
          </p:nvSpPr>
          <p:spPr bwMode="auto">
            <a:xfrm>
              <a:off x="4032" y="1728"/>
              <a:ext cx="208" cy="291"/>
            </a:xfrm>
            <a:prstGeom prst="rect">
              <a:avLst/>
            </a:prstGeom>
            <a:noFill/>
            <a:ln w="12700" cap="sq">
              <a:noFill/>
              <a:miter lim="800000"/>
              <a:headEnd type="none" w="sm" len="sm"/>
              <a:tailEnd type="none" w="sm" len="sm"/>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prstClr val="black"/>
                  </a:solidFill>
                  <a:effectLst>
                    <a:outerShdw blurRad="38100" dist="38100" dir="2700000" algn="tl">
                      <a:srgbClr val="000000"/>
                    </a:outerShdw>
                  </a:effectLst>
                  <a:uLnTx/>
                  <a:uFillTx/>
                  <a:latin typeface="Times New Roman" pitchFamily="18" charset="0"/>
                  <a:ea typeface="+mn-ea"/>
                  <a:cs typeface="+mn-cs"/>
                </a:rPr>
                <a:t>+</a:t>
              </a:r>
            </a:p>
          </p:txBody>
        </p:sp>
      </p:grpSp>
      <p:grpSp>
        <p:nvGrpSpPr>
          <p:cNvPr id="36874" name="Group 38"/>
          <p:cNvGrpSpPr>
            <a:grpSpLocks/>
          </p:cNvGrpSpPr>
          <p:nvPr/>
        </p:nvGrpSpPr>
        <p:grpSpPr bwMode="auto">
          <a:xfrm>
            <a:off x="9110663" y="2786063"/>
            <a:ext cx="995362" cy="400050"/>
            <a:chOff x="8001024" y="2786058"/>
            <a:chExt cx="995365" cy="400110"/>
          </a:xfrm>
        </p:grpSpPr>
        <p:sp>
          <p:nvSpPr>
            <p:cNvPr id="36881" name="Text Box 23"/>
            <p:cNvSpPr txBox="1">
              <a:spLocks noChangeArrowheads="1"/>
            </p:cNvSpPr>
            <p:nvPr/>
          </p:nvSpPr>
          <p:spPr bwMode="auto">
            <a:xfrm>
              <a:off x="8286776" y="2786058"/>
              <a:ext cx="7096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Lucida Sans" pitchFamily="34" charset="0"/>
                  <a:ea typeface="+mn-ea"/>
                  <a:cs typeface="+mn-cs"/>
                </a:rPr>
                <a:t>DLT</a:t>
              </a:r>
            </a:p>
          </p:txBody>
        </p:sp>
        <p:sp>
          <p:nvSpPr>
            <p:cNvPr id="36882" name="Line 24"/>
            <p:cNvSpPr>
              <a:spLocks noChangeShapeType="1"/>
            </p:cNvSpPr>
            <p:nvPr/>
          </p:nvSpPr>
          <p:spPr bwMode="auto">
            <a:xfrm flipH="1" flipV="1">
              <a:off x="8001024" y="2981322"/>
              <a:ext cx="357190" cy="45719"/>
            </a:xfrm>
            <a:prstGeom prst="line">
              <a:avLst/>
            </a:prstGeom>
            <a:noFill/>
            <a:ln w="2540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grpSp>
        <p:nvGrpSpPr>
          <p:cNvPr id="36875" name="Group 40"/>
          <p:cNvGrpSpPr>
            <a:grpSpLocks/>
          </p:cNvGrpSpPr>
          <p:nvPr/>
        </p:nvGrpSpPr>
        <p:grpSpPr bwMode="auto">
          <a:xfrm>
            <a:off x="2405063" y="4038601"/>
            <a:ext cx="2057400" cy="396875"/>
            <a:chOff x="816" y="2544"/>
            <a:chExt cx="1296" cy="250"/>
          </a:xfrm>
        </p:grpSpPr>
        <p:sp>
          <p:nvSpPr>
            <p:cNvPr id="66595" name="Text Box 35"/>
            <p:cNvSpPr txBox="1">
              <a:spLocks noChangeArrowheads="1"/>
            </p:cNvSpPr>
            <p:nvPr/>
          </p:nvSpPr>
          <p:spPr bwMode="auto">
            <a:xfrm>
              <a:off x="816" y="2544"/>
              <a:ext cx="1200" cy="2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1" u="none" strike="noStrike" kern="1200" cap="none" spc="0" normalizeH="0" baseline="0" noProof="0">
                  <a:ln>
                    <a:noFill/>
                  </a:ln>
                  <a:solidFill>
                    <a:prstClr val="black"/>
                  </a:solidFill>
                  <a:effectLst/>
                  <a:uLnTx/>
                  <a:uFillTx/>
                  <a:latin typeface="Lucida Sans Unicode" pitchFamily="34" charset="0"/>
                  <a:ea typeface="+mn-ea"/>
                  <a:cs typeface="+mn-cs"/>
                </a:rPr>
                <a:t>Gr 2 toxicity</a:t>
              </a:r>
            </a:p>
          </p:txBody>
        </p:sp>
        <p:sp>
          <p:nvSpPr>
            <p:cNvPr id="66599" name="Line 39"/>
            <p:cNvSpPr>
              <a:spLocks noChangeShapeType="1"/>
            </p:cNvSpPr>
            <p:nvPr/>
          </p:nvSpPr>
          <p:spPr bwMode="auto">
            <a:xfrm>
              <a:off x="1920" y="2640"/>
              <a:ext cx="192" cy="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CA"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grpSp>
      <p:sp>
        <p:nvSpPr>
          <p:cNvPr id="36876" name="Rectangle 44"/>
          <p:cNvSpPr>
            <a:spLocks noGrp="1"/>
          </p:cNvSpPr>
          <p:nvPr>
            <p:ph type="title"/>
          </p:nvPr>
        </p:nvSpPr>
        <p:spPr>
          <a:xfrm>
            <a:off x="722314" y="418308"/>
            <a:ext cx="10542579" cy="1143000"/>
          </a:xfrm>
        </p:spPr>
        <p:txBody>
          <a:bodyPr>
            <a:noAutofit/>
          </a:bodyPr>
          <a:lstStyle/>
          <a:p>
            <a:pPr eaLnBrk="1" hangingPunct="1"/>
            <a:r>
              <a:rPr lang="en-US" dirty="0">
                <a:solidFill>
                  <a:schemeClr val="accent1"/>
                </a:solidFill>
              </a:rPr>
              <a:t>Ruled-based: Accelerated Titration Design</a:t>
            </a:r>
          </a:p>
        </p:txBody>
      </p:sp>
      <p:sp>
        <p:nvSpPr>
          <p:cNvPr id="38" name="Slide Number Placeholder 37"/>
          <p:cNvSpPr>
            <a:spLocks noGrp="1"/>
          </p:cNvSpPr>
          <p:nvPr>
            <p:ph type="sldNum" sz="quarter" idx="12"/>
          </p:nvPr>
        </p:nvSpPr>
        <p:spPr>
          <a:xfrm>
            <a:off x="7662863" y="6356351"/>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8078E3-065C-42E2-B5EA-F068D34A6AD4}" type="slidenum">
              <a:rPr kumimoji="0" lang="en-US" sz="1200" b="0" i="0" u="none" strike="noStrike" kern="1200" cap="none" spc="0" normalizeH="0" baseline="0" noProof="0" smtClean="0">
                <a:ln>
                  <a:noFill/>
                </a:ln>
                <a:solidFill>
                  <a:prstClr val="black">
                    <a:tint val="75000"/>
                  </a:prstClr>
                </a:solidFill>
                <a:effectLst/>
                <a:uLnTx/>
                <a:uFillTx/>
                <a:latin typeface="Franklin Gothic Book" panose="020B05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Franklin Gothic Book" panose="020B0503020102020204"/>
              <a:ea typeface="+mn-ea"/>
              <a:cs typeface="+mn-cs"/>
            </a:endParaRPr>
          </a:p>
        </p:txBody>
      </p:sp>
      <p:cxnSp>
        <p:nvCxnSpPr>
          <p:cNvPr id="39" name="Straight Connector 38"/>
          <p:cNvCxnSpPr/>
          <p:nvPr/>
        </p:nvCxnSpPr>
        <p:spPr>
          <a:xfrm>
            <a:off x="2524125" y="5929314"/>
            <a:ext cx="7715250" cy="15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84146"/>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A6F6-EC28-B44D-BCA6-44D15D874A04}"/>
              </a:ext>
            </a:extLst>
          </p:cNvPr>
          <p:cNvSpPr>
            <a:spLocks noGrp="1"/>
          </p:cNvSpPr>
          <p:nvPr>
            <p:ph type="title"/>
          </p:nvPr>
        </p:nvSpPr>
        <p:spPr>
          <a:xfrm>
            <a:off x="139700" y="255955"/>
            <a:ext cx="11836400" cy="578117"/>
          </a:xfrm>
        </p:spPr>
        <p:txBody>
          <a:bodyPr>
            <a:noAutofit/>
          </a:bodyPr>
          <a:lstStyle/>
          <a:p>
            <a:r>
              <a:rPr lang="en-US" dirty="0">
                <a:solidFill>
                  <a:schemeClr val="accent1"/>
                </a:solidFill>
              </a:rPr>
              <a:t>Dose Escalation Methods: Model-based &amp; assisted</a:t>
            </a:r>
          </a:p>
        </p:txBody>
      </p:sp>
      <p:graphicFrame>
        <p:nvGraphicFramePr>
          <p:cNvPr id="4" name="Content Placeholder 3">
            <a:extLst>
              <a:ext uri="{FF2B5EF4-FFF2-40B4-BE49-F238E27FC236}">
                <a16:creationId xmlns:a16="http://schemas.microsoft.com/office/drawing/2014/main" id="{A4CA0D6D-C325-AB41-8F0B-20926999E629}"/>
              </a:ext>
            </a:extLst>
          </p:cNvPr>
          <p:cNvGraphicFramePr>
            <a:graphicFrameLocks noGrp="1"/>
          </p:cNvGraphicFramePr>
          <p:nvPr>
            <p:ph idx="1"/>
            <p:extLst>
              <p:ext uri="{D42A27DB-BD31-4B8C-83A1-F6EECF244321}">
                <p14:modId xmlns:p14="http://schemas.microsoft.com/office/powerpoint/2010/main" val="679238195"/>
              </p:ext>
            </p:extLst>
          </p:nvPr>
        </p:nvGraphicFramePr>
        <p:xfrm>
          <a:off x="381000" y="934094"/>
          <a:ext cx="11430000" cy="5074920"/>
        </p:xfrm>
        <a:graphic>
          <a:graphicData uri="http://schemas.openxmlformats.org/drawingml/2006/table">
            <a:tbl>
              <a:tblPr firstRow="1" bandRow="1">
                <a:tableStyleId>{B301B821-A1FF-4177-AEE7-76D212191A09}</a:tableStyleId>
              </a:tblPr>
              <a:tblGrid>
                <a:gridCol w="1237553">
                  <a:extLst>
                    <a:ext uri="{9D8B030D-6E8A-4147-A177-3AD203B41FA5}">
                      <a16:colId xmlns:a16="http://schemas.microsoft.com/office/drawing/2014/main" val="1548237367"/>
                    </a:ext>
                  </a:extLst>
                </a:gridCol>
                <a:gridCol w="3207447">
                  <a:extLst>
                    <a:ext uri="{9D8B030D-6E8A-4147-A177-3AD203B41FA5}">
                      <a16:colId xmlns:a16="http://schemas.microsoft.com/office/drawing/2014/main" val="2492234677"/>
                    </a:ext>
                  </a:extLst>
                </a:gridCol>
                <a:gridCol w="4533900">
                  <a:extLst>
                    <a:ext uri="{9D8B030D-6E8A-4147-A177-3AD203B41FA5}">
                      <a16:colId xmlns:a16="http://schemas.microsoft.com/office/drawing/2014/main" val="1065830260"/>
                    </a:ext>
                  </a:extLst>
                </a:gridCol>
                <a:gridCol w="2451100">
                  <a:extLst>
                    <a:ext uri="{9D8B030D-6E8A-4147-A177-3AD203B41FA5}">
                      <a16:colId xmlns:a16="http://schemas.microsoft.com/office/drawing/2014/main" val="2303470079"/>
                    </a:ext>
                  </a:extLst>
                </a:gridCol>
              </a:tblGrid>
              <a:tr h="0">
                <a:tc>
                  <a:txBody>
                    <a:bodyPr/>
                    <a:lstStyle/>
                    <a:p>
                      <a:r>
                        <a:rPr lang="en-US" sz="1500" b="1" dirty="0"/>
                        <a:t>Type</a:t>
                      </a:r>
                      <a:endParaRPr lang="en-US" sz="1500" b="1" dirty="0">
                        <a:latin typeface="+mn-lt"/>
                        <a:cs typeface="Calibri" panose="020F0502020204030204" pitchFamily="34" charset="0"/>
                      </a:endParaRPr>
                    </a:p>
                  </a:txBody>
                  <a:tcPr/>
                </a:tc>
                <a:tc>
                  <a:txBody>
                    <a:bodyPr/>
                    <a:lstStyle/>
                    <a:p>
                      <a:r>
                        <a:rPr lang="en-US" sz="1500" b="1" dirty="0"/>
                        <a:t>Methods</a:t>
                      </a:r>
                      <a:endParaRPr lang="en-US" sz="1500" b="1" dirty="0">
                        <a:latin typeface="+mn-lt"/>
                        <a:cs typeface="Calibri" panose="020F0502020204030204" pitchFamily="34" charset="0"/>
                      </a:endParaRPr>
                    </a:p>
                  </a:txBody>
                  <a:tcPr/>
                </a:tc>
                <a:tc>
                  <a:txBody>
                    <a:bodyPr/>
                    <a:lstStyle/>
                    <a:p>
                      <a:r>
                        <a:rPr lang="en-US" sz="1500" b="1" dirty="0"/>
                        <a:t>Advantages</a:t>
                      </a:r>
                      <a:endParaRPr lang="en-US" sz="1500" b="1" dirty="0">
                        <a:latin typeface="+mn-lt"/>
                        <a:cs typeface="Calibri" panose="020F0502020204030204" pitchFamily="34" charset="0"/>
                      </a:endParaRPr>
                    </a:p>
                  </a:txBody>
                  <a:tcPr/>
                </a:tc>
                <a:tc>
                  <a:txBody>
                    <a:bodyPr/>
                    <a:lstStyle/>
                    <a:p>
                      <a:r>
                        <a:rPr lang="en-US" sz="1500" b="1" dirty="0"/>
                        <a:t>Disadvantages</a:t>
                      </a:r>
                      <a:endParaRPr lang="en-US" sz="1500" b="1" dirty="0">
                        <a:latin typeface="+mn-lt"/>
                        <a:cs typeface="Calibri" panose="020F0502020204030204" pitchFamily="34" charset="0"/>
                      </a:endParaRPr>
                    </a:p>
                  </a:txBody>
                  <a:tcPr/>
                </a:tc>
                <a:extLst>
                  <a:ext uri="{0D108BD9-81ED-4DB2-BD59-A6C34878D82A}">
                    <a16:rowId xmlns:a16="http://schemas.microsoft.com/office/drawing/2014/main" val="1003200269"/>
                  </a:ext>
                </a:extLst>
              </a:tr>
              <a:tr h="1443346">
                <a:tc>
                  <a:txBody>
                    <a:bodyPr/>
                    <a:lstStyle/>
                    <a:p>
                      <a:r>
                        <a:rPr lang="en-US" sz="1500" dirty="0"/>
                        <a:t>Model-based</a:t>
                      </a:r>
                      <a:endParaRPr lang="en-US" sz="1500" dirty="0">
                        <a:latin typeface="+mn-lt"/>
                        <a:cs typeface="Calibri" panose="020F0502020204030204" pitchFamily="34" charset="0"/>
                      </a:endParaRPr>
                    </a:p>
                  </a:txBody>
                  <a:tcPr/>
                </a:tc>
                <a:tc>
                  <a:txBody>
                    <a:bodyPr/>
                    <a:lstStyle/>
                    <a:p>
                      <a:pPr marL="285750" indent="-285750">
                        <a:buFont typeface="Arial" panose="020B0604020202020204" pitchFamily="34" charset="0"/>
                        <a:buChar char="•"/>
                      </a:pPr>
                      <a:r>
                        <a:rPr lang="en-US" sz="1500" dirty="0"/>
                        <a:t>CRM: Continual reassessment methods, modified CRM</a:t>
                      </a:r>
                    </a:p>
                    <a:p>
                      <a:pPr marL="285750" indent="-285750">
                        <a:buFont typeface="Arial" panose="020B0604020202020204" pitchFamily="34" charset="0"/>
                        <a:buChar char="•"/>
                      </a:pPr>
                      <a:r>
                        <a:rPr lang="en-US" sz="1500" dirty="0"/>
                        <a:t>EWOC: Escalation with overdose control</a:t>
                      </a:r>
                    </a:p>
                    <a:p>
                      <a:pPr marL="285750" indent="-285750">
                        <a:buFont typeface="Arial" panose="020B0604020202020204" pitchFamily="34" charset="0"/>
                        <a:buChar char="•"/>
                      </a:pPr>
                      <a:r>
                        <a:rPr lang="en-US" sz="1500" dirty="0"/>
                        <a:t>Time to event continual reassessment model, </a:t>
                      </a:r>
                      <a:r>
                        <a:rPr lang="en-US" sz="1500" dirty="0" err="1"/>
                        <a:t>effTox</a:t>
                      </a:r>
                      <a:r>
                        <a:rPr lang="en-US" sz="1500" dirty="0"/>
                        <a:t>, </a:t>
                      </a:r>
                      <a:r>
                        <a:rPr lang="en-US" sz="1500" dirty="0" err="1"/>
                        <a:t>TriCRM</a:t>
                      </a:r>
                      <a:endParaRPr lang="en-US" sz="1500" dirty="0"/>
                    </a:p>
                    <a:p>
                      <a:pPr marL="285750" indent="-285750">
                        <a:buFont typeface="Arial" panose="020B0604020202020204" pitchFamily="34" charset="0"/>
                        <a:buChar char="•"/>
                      </a:pPr>
                      <a:r>
                        <a:rPr lang="en-US" sz="1500" dirty="0"/>
                        <a:t>BLRM: Bayesian logistic regression model </a:t>
                      </a:r>
                      <a:endParaRPr lang="en-US" sz="1500" dirty="0">
                        <a:latin typeface="+mn-lt"/>
                        <a:cs typeface="Calibri" panose="020F0502020204030204" pitchFamily="34" charset="0"/>
                      </a:endParaRPr>
                    </a:p>
                  </a:txBody>
                  <a:tcPr/>
                </a:tc>
                <a:tc>
                  <a:txBody>
                    <a:bodyPr/>
                    <a:lstStyle/>
                    <a:p>
                      <a:pPr marL="285750" indent="-285750">
                        <a:buFont typeface="Arial" panose="020B0604020202020204" pitchFamily="34" charset="0"/>
                        <a:buChar char="•"/>
                      </a:pPr>
                      <a:r>
                        <a:rPr lang="en-US" sz="1500" dirty="0"/>
                        <a:t>Defined target toxicity level</a:t>
                      </a:r>
                    </a:p>
                    <a:p>
                      <a:pPr marL="285750" indent="-285750">
                        <a:buFont typeface="Arial" panose="020B0604020202020204" pitchFamily="34" charset="0"/>
                        <a:buChar char="•"/>
                      </a:pPr>
                      <a:r>
                        <a:rPr lang="en-US" sz="1500" dirty="0"/>
                        <a:t>Rapid dose </a:t>
                      </a:r>
                      <a:r>
                        <a:rPr lang="en-US" sz="1500" dirty="0" err="1"/>
                        <a:t>escalaltion</a:t>
                      </a:r>
                      <a:endParaRPr lang="en-US" sz="1500" dirty="0"/>
                    </a:p>
                    <a:p>
                      <a:pPr marL="285750" indent="-285750">
                        <a:buFont typeface="Arial" panose="020B0604020202020204" pitchFamily="34" charset="0"/>
                        <a:buChar char="•"/>
                      </a:pPr>
                      <a:r>
                        <a:rPr lang="en-US" sz="1500" dirty="0"/>
                        <a:t>Considers data from all pts</a:t>
                      </a:r>
                    </a:p>
                    <a:p>
                      <a:pPr marL="285750" indent="-285750">
                        <a:buFont typeface="Arial" panose="020B0604020202020204" pitchFamily="34" charset="0"/>
                        <a:buChar char="•"/>
                      </a:pPr>
                      <a:r>
                        <a:rPr lang="en-US" sz="1500" dirty="0"/>
                        <a:t>More precise MTD estimate</a:t>
                      </a:r>
                    </a:p>
                    <a:p>
                      <a:pPr marL="285750" indent="-285750">
                        <a:buFont typeface="Arial" panose="020B0604020202020204" pitchFamily="34" charset="0"/>
                        <a:buChar char="•"/>
                      </a:pPr>
                      <a:r>
                        <a:rPr lang="en-US" sz="1500" dirty="0">
                          <a:latin typeface="+mn-lt"/>
                          <a:cs typeface="Calibri" panose="020F0502020204030204" pitchFamily="34" charset="0"/>
                        </a:rPr>
                        <a:t>Take into account later toxicity</a:t>
                      </a:r>
                    </a:p>
                    <a:p>
                      <a:pPr marL="285750" indent="-285750">
                        <a:buFont typeface="Arial" panose="020B0604020202020204" pitchFamily="34" charset="0"/>
                        <a:buChar char="•"/>
                      </a:pPr>
                      <a:r>
                        <a:rPr lang="en-US" sz="1500" dirty="0">
                          <a:latin typeface="+mn-lt"/>
                          <a:cs typeface="Calibri" panose="020F0502020204030204" pitchFamily="34" charset="0"/>
                        </a:rPr>
                        <a:t>Take into account both toxicity and efficacy</a:t>
                      </a:r>
                    </a:p>
                  </a:txBody>
                  <a:tcPr/>
                </a:tc>
                <a:tc>
                  <a:txBody>
                    <a:bodyPr/>
                    <a:lstStyle/>
                    <a:p>
                      <a:pPr marL="285750" indent="-285750">
                        <a:buFont typeface="Arial" panose="020B0604020202020204" pitchFamily="34" charset="0"/>
                        <a:buChar char="•"/>
                      </a:pPr>
                      <a:r>
                        <a:rPr lang="en-US" sz="1500" dirty="0"/>
                        <a:t>Need to have a prior guess of the RP2D</a:t>
                      </a:r>
                    </a:p>
                    <a:p>
                      <a:pPr marL="285750" indent="-285750">
                        <a:buFont typeface="Arial" panose="020B0604020202020204" pitchFamily="34" charset="0"/>
                        <a:buChar char="•"/>
                      </a:pPr>
                      <a:r>
                        <a:rPr lang="en-US" sz="1500" dirty="0"/>
                        <a:t>Computations after each pt or cohort of pts. </a:t>
                      </a:r>
                    </a:p>
                    <a:p>
                      <a:pPr marL="285750" indent="-285750">
                        <a:buFont typeface="Arial" panose="020B0604020202020204" pitchFamily="34" charset="0"/>
                        <a:buChar char="•"/>
                      </a:pPr>
                      <a:r>
                        <a:rPr lang="en-US" sz="1500" dirty="0"/>
                        <a:t>Requires biostatistical support and a parametric model for dose-toxicity curve, which is then updated with accumulating data</a:t>
                      </a:r>
                    </a:p>
                    <a:p>
                      <a:pPr marL="285750" indent="-285750">
                        <a:buFont typeface="Arial" panose="020B0604020202020204" pitchFamily="34" charset="0"/>
                        <a:buChar char="•"/>
                      </a:pPr>
                      <a:r>
                        <a:rPr lang="en-US" sz="1500" dirty="0">
                          <a:latin typeface="+mn-lt"/>
                          <a:cs typeface="Calibri" panose="020F0502020204030204" pitchFamily="34" charset="0"/>
                        </a:rPr>
                        <a:t>Can expose pts to unacceptably high/toxic doses if the pre-specified model is incorrect </a:t>
                      </a:r>
                    </a:p>
                  </a:txBody>
                  <a:tcPr/>
                </a:tc>
                <a:extLst>
                  <a:ext uri="{0D108BD9-81ED-4DB2-BD59-A6C34878D82A}">
                    <a16:rowId xmlns:a16="http://schemas.microsoft.com/office/drawing/2014/main" val="22411676"/>
                  </a:ext>
                </a:extLst>
              </a:tr>
              <a:tr h="1217945">
                <a:tc>
                  <a:txBody>
                    <a:bodyPr/>
                    <a:lstStyle/>
                    <a:p>
                      <a:r>
                        <a:rPr lang="en-US" sz="1500" dirty="0"/>
                        <a:t>Model-assisted</a:t>
                      </a:r>
                      <a:endParaRPr lang="en-US" sz="1500" dirty="0">
                        <a:latin typeface="+mn-lt"/>
                        <a:cs typeface="Calibri" panose="020F0502020204030204" pitchFamily="34" charset="0"/>
                      </a:endParaRPr>
                    </a:p>
                  </a:txBody>
                  <a:tcPr/>
                </a:tc>
                <a:tc>
                  <a:txBody>
                    <a:bodyPr/>
                    <a:lstStyle/>
                    <a:p>
                      <a:pPr marL="285750" indent="-285750">
                        <a:buFont typeface="Arial" panose="020B0604020202020204" pitchFamily="34" charset="0"/>
                        <a:buChar char="•"/>
                      </a:pPr>
                      <a:r>
                        <a:rPr lang="en-US" sz="1500" dirty="0"/>
                        <a:t>Modified toxicity probability interval (</a:t>
                      </a:r>
                      <a:r>
                        <a:rPr lang="en-US" sz="1500" dirty="0" err="1"/>
                        <a:t>mTPI</a:t>
                      </a:r>
                      <a:r>
                        <a:rPr lang="en-US" sz="1500" dirty="0"/>
                        <a:t>) or mTPI-2</a:t>
                      </a:r>
                    </a:p>
                    <a:p>
                      <a:pPr marL="285750" indent="-285750">
                        <a:buFont typeface="Arial" panose="020B0604020202020204" pitchFamily="34" charset="0"/>
                        <a:buChar char="•"/>
                      </a:pPr>
                      <a:r>
                        <a:rPr lang="en-US" sz="1500" dirty="0"/>
                        <a:t>Keyboard</a:t>
                      </a:r>
                    </a:p>
                    <a:p>
                      <a:pPr marL="285750" indent="-285750">
                        <a:buFont typeface="Arial" panose="020B0604020202020204" pitchFamily="34" charset="0"/>
                        <a:buChar char="•"/>
                      </a:pPr>
                      <a:r>
                        <a:rPr lang="en-US" sz="1500" dirty="0"/>
                        <a:t>Bayesian optimal interval design (BOIN)</a:t>
                      </a:r>
                      <a:endParaRPr lang="en-US" sz="1500" dirty="0">
                        <a:latin typeface="+mn-lt"/>
                        <a:cs typeface="Calibri" panose="020F0502020204030204" pitchFamily="34" charset="0"/>
                      </a:endParaRPr>
                    </a:p>
                  </a:txBody>
                  <a:tcPr/>
                </a:tc>
                <a:tc>
                  <a:txBody>
                    <a:bodyPr/>
                    <a:lstStyle/>
                    <a:p>
                      <a:pPr marL="285750" indent="-285750">
                        <a:buFont typeface="Arial" panose="020B0604020202020204" pitchFamily="34" charset="0"/>
                        <a:buChar char="•"/>
                      </a:pPr>
                      <a:r>
                        <a:rPr lang="en-US" sz="1500" dirty="0"/>
                        <a:t>Combines both superior performance and simplicity of rule-based and model-based frameworks.</a:t>
                      </a:r>
                      <a:endParaRPr lang="en-US" sz="1500" dirty="0">
                        <a:latin typeface="+mn-lt"/>
                        <a:cs typeface="Calibri" panose="020F0502020204030204" pitchFamily="34" charset="0"/>
                      </a:endParaRPr>
                    </a:p>
                  </a:txBody>
                  <a:tcPr/>
                </a:tc>
                <a:tc>
                  <a:txBody>
                    <a:bodyPr/>
                    <a:lstStyle/>
                    <a:p>
                      <a:endParaRPr lang="en-US" sz="1500" dirty="0">
                        <a:latin typeface="+mn-lt"/>
                        <a:cs typeface="Calibri" panose="020F0502020204030204" pitchFamily="34" charset="0"/>
                      </a:endParaRPr>
                    </a:p>
                  </a:txBody>
                  <a:tcPr/>
                </a:tc>
                <a:extLst>
                  <a:ext uri="{0D108BD9-81ED-4DB2-BD59-A6C34878D82A}">
                    <a16:rowId xmlns:a16="http://schemas.microsoft.com/office/drawing/2014/main" val="870832648"/>
                  </a:ext>
                </a:extLst>
              </a:tr>
            </a:tbl>
          </a:graphicData>
        </a:graphic>
      </p:graphicFrame>
      <p:sp>
        <p:nvSpPr>
          <p:cNvPr id="3" name="TextBox 2">
            <a:extLst>
              <a:ext uri="{FF2B5EF4-FFF2-40B4-BE49-F238E27FC236}">
                <a16:creationId xmlns:a16="http://schemas.microsoft.com/office/drawing/2014/main" id="{42499C3A-4D29-3EF7-A80E-91E8C06C7506}"/>
              </a:ext>
            </a:extLst>
          </p:cNvPr>
          <p:cNvSpPr txBox="1"/>
          <p:nvPr/>
        </p:nvSpPr>
        <p:spPr>
          <a:xfrm>
            <a:off x="381000" y="6325046"/>
            <a:ext cx="3054426" cy="276999"/>
          </a:xfrm>
          <a:prstGeom prst="rect">
            <a:avLst/>
          </a:prstGeom>
          <a:noFill/>
        </p:spPr>
        <p:txBody>
          <a:bodyPr wrap="none" rtlCol="0">
            <a:spAutoFit/>
          </a:bodyPr>
          <a:lstStyle/>
          <a:p>
            <a:r>
              <a:rPr lang="en-US" sz="1200" dirty="0"/>
              <a:t>Modified from </a:t>
            </a:r>
            <a:r>
              <a:rPr lang="en-US" sz="1200" i="1" dirty="0"/>
              <a:t>Le Tourneau, et al. JNCI 2009</a:t>
            </a:r>
          </a:p>
        </p:txBody>
      </p:sp>
    </p:spTree>
    <p:extLst>
      <p:ext uri="{BB962C8B-B14F-4D97-AF65-F5344CB8AC3E}">
        <p14:creationId xmlns:p14="http://schemas.microsoft.com/office/powerpoint/2010/main" val="151760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32151-A547-3625-C364-17499A88522F}"/>
              </a:ext>
            </a:extLst>
          </p:cNvPr>
          <p:cNvSpPr>
            <a:spLocks noGrp="1"/>
          </p:cNvSpPr>
          <p:nvPr>
            <p:ph type="title"/>
          </p:nvPr>
        </p:nvSpPr>
        <p:spPr>
          <a:xfrm>
            <a:off x="152400" y="365125"/>
            <a:ext cx="11201400" cy="1325563"/>
          </a:xfrm>
        </p:spPr>
        <p:txBody>
          <a:bodyPr/>
          <a:lstStyle/>
          <a:p>
            <a:r>
              <a:rPr lang="en-US" dirty="0">
                <a:solidFill>
                  <a:schemeClr val="accent1"/>
                </a:solidFill>
              </a:rPr>
              <a:t>Model-based: Modified continual reassessment method</a:t>
            </a:r>
          </a:p>
        </p:txBody>
      </p:sp>
      <p:sp>
        <p:nvSpPr>
          <p:cNvPr id="3" name="Slide Number Placeholder 2">
            <a:extLst>
              <a:ext uri="{FF2B5EF4-FFF2-40B4-BE49-F238E27FC236}">
                <a16:creationId xmlns:a16="http://schemas.microsoft.com/office/drawing/2014/main" id="{3AEBF321-B501-4FB6-68E3-7DA1AC0AEAC8}"/>
              </a:ext>
            </a:extLst>
          </p:cNvPr>
          <p:cNvSpPr>
            <a:spLocks noGrp="1"/>
          </p:cNvSpPr>
          <p:nvPr>
            <p:ph type="sldNum" sz="quarter" idx="12"/>
          </p:nvPr>
        </p:nvSpPr>
        <p:spPr/>
        <p:txBody>
          <a:bodyPr/>
          <a:lstStyle/>
          <a:p>
            <a:fld id="{C070C98D-5447-D74D-8EBC-EDBE97D28AB4}" type="slidenum">
              <a:rPr lang="en-US" smtClean="0"/>
              <a:t>29</a:t>
            </a:fld>
            <a:endParaRPr lang="en-US"/>
          </a:p>
        </p:txBody>
      </p:sp>
      <p:pic>
        <p:nvPicPr>
          <p:cNvPr id="5" name="Picture 4">
            <a:extLst>
              <a:ext uri="{FF2B5EF4-FFF2-40B4-BE49-F238E27FC236}">
                <a16:creationId xmlns:a16="http://schemas.microsoft.com/office/drawing/2014/main" id="{2E2E1817-8BED-E978-5000-4F13554A53D6}"/>
              </a:ext>
            </a:extLst>
          </p:cNvPr>
          <p:cNvPicPr>
            <a:picLocks noChangeAspect="1"/>
          </p:cNvPicPr>
          <p:nvPr/>
        </p:nvPicPr>
        <p:blipFill>
          <a:blip r:embed="rId3"/>
          <a:stretch>
            <a:fillRect/>
          </a:stretch>
        </p:blipFill>
        <p:spPr>
          <a:xfrm>
            <a:off x="812801" y="1505601"/>
            <a:ext cx="5537200" cy="4756312"/>
          </a:xfrm>
          <a:prstGeom prst="rect">
            <a:avLst/>
          </a:prstGeom>
        </p:spPr>
      </p:pic>
      <p:sp>
        <p:nvSpPr>
          <p:cNvPr id="6" name="TextBox 5">
            <a:extLst>
              <a:ext uri="{FF2B5EF4-FFF2-40B4-BE49-F238E27FC236}">
                <a16:creationId xmlns:a16="http://schemas.microsoft.com/office/drawing/2014/main" id="{7B6F05D1-8F64-5938-3037-ACC45949F6A6}"/>
              </a:ext>
            </a:extLst>
          </p:cNvPr>
          <p:cNvSpPr txBox="1"/>
          <p:nvPr/>
        </p:nvSpPr>
        <p:spPr>
          <a:xfrm>
            <a:off x="3479800" y="1727358"/>
            <a:ext cx="749300" cy="369332"/>
          </a:xfrm>
          <a:prstGeom prst="rect">
            <a:avLst/>
          </a:prstGeom>
          <a:solidFill>
            <a:schemeClr val="bg1"/>
          </a:solidFill>
        </p:spPr>
        <p:txBody>
          <a:bodyPr wrap="square" rtlCol="0">
            <a:spAutoFit/>
          </a:bodyPr>
          <a:lstStyle/>
          <a:p>
            <a:r>
              <a:rPr lang="en-US" dirty="0"/>
              <a:t>    </a:t>
            </a:r>
          </a:p>
        </p:txBody>
      </p:sp>
      <p:sp>
        <p:nvSpPr>
          <p:cNvPr id="9" name="TextBox 8">
            <a:extLst>
              <a:ext uri="{FF2B5EF4-FFF2-40B4-BE49-F238E27FC236}">
                <a16:creationId xmlns:a16="http://schemas.microsoft.com/office/drawing/2014/main" id="{083E12F0-59C0-59BB-4B2F-0DBE98780DEC}"/>
              </a:ext>
            </a:extLst>
          </p:cNvPr>
          <p:cNvSpPr txBox="1"/>
          <p:nvPr/>
        </p:nvSpPr>
        <p:spPr>
          <a:xfrm>
            <a:off x="526975" y="6261913"/>
            <a:ext cx="3054426" cy="276999"/>
          </a:xfrm>
          <a:prstGeom prst="rect">
            <a:avLst/>
          </a:prstGeom>
          <a:noFill/>
        </p:spPr>
        <p:txBody>
          <a:bodyPr wrap="none" rtlCol="0">
            <a:spAutoFit/>
          </a:bodyPr>
          <a:lstStyle/>
          <a:p>
            <a:r>
              <a:rPr lang="en-US" sz="1200" dirty="0"/>
              <a:t>Modified from </a:t>
            </a:r>
            <a:r>
              <a:rPr lang="en-US" sz="1200" i="1" dirty="0"/>
              <a:t>Le Tourneau, et al, JNCI 2009</a:t>
            </a:r>
          </a:p>
        </p:txBody>
      </p:sp>
      <p:sp>
        <p:nvSpPr>
          <p:cNvPr id="11" name="TextBox 10">
            <a:extLst>
              <a:ext uri="{FF2B5EF4-FFF2-40B4-BE49-F238E27FC236}">
                <a16:creationId xmlns:a16="http://schemas.microsoft.com/office/drawing/2014/main" id="{0EB6A4ED-458B-A0D7-7455-FB2F5E34D31C}"/>
              </a:ext>
            </a:extLst>
          </p:cNvPr>
          <p:cNvSpPr txBox="1"/>
          <p:nvPr/>
        </p:nvSpPr>
        <p:spPr>
          <a:xfrm>
            <a:off x="7067550" y="4806729"/>
            <a:ext cx="4013200" cy="1200329"/>
          </a:xfrm>
          <a:prstGeom prst="rect">
            <a:avLst/>
          </a:prstGeom>
          <a:noFill/>
        </p:spPr>
        <p:txBody>
          <a:bodyPr wrap="square">
            <a:spAutoFit/>
          </a:bodyPr>
          <a:lstStyle/>
          <a:p>
            <a:r>
              <a:rPr lang="en-US" b="1" dirty="0"/>
              <a:t>Target toxicity level</a:t>
            </a:r>
            <a:r>
              <a:rPr lang="en-US" dirty="0"/>
              <a:t>: The maximum probability of DLT that is considered acceptable in the trial. In phase I trials, it is typically between 20% and 33%.</a:t>
            </a:r>
          </a:p>
        </p:txBody>
      </p:sp>
      <p:sp>
        <p:nvSpPr>
          <p:cNvPr id="12" name="TextBox 11">
            <a:extLst>
              <a:ext uri="{FF2B5EF4-FFF2-40B4-BE49-F238E27FC236}">
                <a16:creationId xmlns:a16="http://schemas.microsoft.com/office/drawing/2014/main" id="{99EAAC42-D07D-419F-251D-204B9E9D6309}"/>
              </a:ext>
            </a:extLst>
          </p:cNvPr>
          <p:cNvSpPr txBox="1"/>
          <p:nvPr/>
        </p:nvSpPr>
        <p:spPr>
          <a:xfrm>
            <a:off x="6648412" y="1690688"/>
            <a:ext cx="4737176" cy="2462213"/>
          </a:xfrm>
          <a:prstGeom prst="rect">
            <a:avLst/>
          </a:prstGeom>
          <a:noFill/>
          <a:ln>
            <a:solidFill>
              <a:schemeClr val="accent1"/>
            </a:solidFill>
          </a:ln>
        </p:spPr>
        <p:txBody>
          <a:bodyPr wrap="square" rtlCol="0">
            <a:spAutoFit/>
          </a:bodyPr>
          <a:lstStyle/>
          <a:p>
            <a:pPr algn="ctr"/>
            <a:r>
              <a:rPr lang="en-US" sz="2200" dirty="0"/>
              <a:t>CRM: assumes a parametric function between dose and toxicity probability by updating the observed data from each patient treated on study. The dose with the updated toxicity probability closest to the target rate is assigned to the next cohort of pts. </a:t>
            </a:r>
          </a:p>
        </p:txBody>
      </p:sp>
    </p:spTree>
    <p:extLst>
      <p:ext uri="{BB962C8B-B14F-4D97-AF65-F5344CB8AC3E}">
        <p14:creationId xmlns:p14="http://schemas.microsoft.com/office/powerpoint/2010/main" val="140081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B77A0-9263-ED3E-5D77-45D2810AEA9F}"/>
              </a:ext>
            </a:extLst>
          </p:cNvPr>
          <p:cNvSpPr>
            <a:spLocks noGrp="1"/>
          </p:cNvSpPr>
          <p:nvPr>
            <p:ph type="title"/>
          </p:nvPr>
        </p:nvSpPr>
        <p:spPr/>
        <p:txBody>
          <a:bodyPr/>
          <a:lstStyle/>
          <a:p>
            <a:r>
              <a:rPr lang="en-US" dirty="0">
                <a:solidFill>
                  <a:schemeClr val="accent1"/>
                </a:solidFill>
              </a:rPr>
              <a:t>Acknowledgements</a:t>
            </a:r>
            <a:r>
              <a:rPr lang="en-US" dirty="0"/>
              <a:t> </a:t>
            </a:r>
          </a:p>
        </p:txBody>
      </p:sp>
      <p:sp>
        <p:nvSpPr>
          <p:cNvPr id="3" name="Content Placeholder 2">
            <a:extLst>
              <a:ext uri="{FF2B5EF4-FFF2-40B4-BE49-F238E27FC236}">
                <a16:creationId xmlns:a16="http://schemas.microsoft.com/office/drawing/2014/main" id="{DA24667C-795D-BF49-EE9A-171357A657A9}"/>
              </a:ext>
            </a:extLst>
          </p:cNvPr>
          <p:cNvSpPr>
            <a:spLocks noGrp="1"/>
          </p:cNvSpPr>
          <p:nvPr>
            <p:ph idx="1"/>
          </p:nvPr>
        </p:nvSpPr>
        <p:spPr/>
        <p:txBody>
          <a:bodyPr/>
          <a:lstStyle/>
          <a:p>
            <a:r>
              <a:rPr lang="en-US" dirty="0"/>
              <a:t>Dr. Lillian Siu</a:t>
            </a:r>
          </a:p>
          <a:p>
            <a:r>
              <a:rPr lang="en-US" dirty="0"/>
              <a:t>Dr. Philippe Bedard</a:t>
            </a:r>
          </a:p>
          <a:p>
            <a:r>
              <a:rPr lang="en-US" dirty="0"/>
              <a:t>Dr. Albiruni Razak</a:t>
            </a:r>
          </a:p>
          <a:p>
            <a:r>
              <a:rPr lang="en-US" dirty="0"/>
              <a:t>Princess Margaret Phase I team</a:t>
            </a:r>
          </a:p>
          <a:p>
            <a:r>
              <a:rPr lang="en-US" dirty="0"/>
              <a:t>Dr. Wendy </a:t>
            </a:r>
            <a:r>
              <a:rPr lang="en-US" dirty="0" err="1"/>
              <a:t>Parulekar</a:t>
            </a:r>
            <a:endParaRPr lang="en-US" dirty="0"/>
          </a:p>
          <a:p>
            <a:r>
              <a:rPr lang="en-US" dirty="0"/>
              <a:t>CCTG team </a:t>
            </a:r>
          </a:p>
          <a:p>
            <a:endParaRPr lang="en-US" dirty="0"/>
          </a:p>
          <a:p>
            <a:r>
              <a:rPr lang="en-US" dirty="0"/>
              <a:t>All of you for your attention</a:t>
            </a:r>
          </a:p>
        </p:txBody>
      </p:sp>
      <p:sp>
        <p:nvSpPr>
          <p:cNvPr id="4" name="Slide Number Placeholder 3">
            <a:extLst>
              <a:ext uri="{FF2B5EF4-FFF2-40B4-BE49-F238E27FC236}">
                <a16:creationId xmlns:a16="http://schemas.microsoft.com/office/drawing/2014/main" id="{E75B3E77-1D15-4806-7DF1-708D41354EAA}"/>
              </a:ext>
            </a:extLst>
          </p:cNvPr>
          <p:cNvSpPr>
            <a:spLocks noGrp="1"/>
          </p:cNvSpPr>
          <p:nvPr>
            <p:ph type="sldNum" sz="quarter" idx="12"/>
          </p:nvPr>
        </p:nvSpPr>
        <p:spPr/>
        <p:txBody>
          <a:bodyPr/>
          <a:lstStyle/>
          <a:p>
            <a:fld id="{C070C98D-5447-D74D-8EBC-EDBE97D28AB4}" type="slidenum">
              <a:rPr lang="en-US" smtClean="0"/>
              <a:t>3</a:t>
            </a:fld>
            <a:endParaRPr lang="en-US"/>
          </a:p>
        </p:txBody>
      </p:sp>
    </p:spTree>
    <p:extLst>
      <p:ext uri="{BB962C8B-B14F-4D97-AF65-F5344CB8AC3E}">
        <p14:creationId xmlns:p14="http://schemas.microsoft.com/office/powerpoint/2010/main" val="3317694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672" y="223791"/>
            <a:ext cx="10607464" cy="1143000"/>
          </a:xfrm>
        </p:spPr>
        <p:txBody>
          <a:bodyPr>
            <a:noAutofit/>
          </a:bodyPr>
          <a:lstStyle/>
          <a:p>
            <a:r>
              <a:rPr lang="en-CA" dirty="0">
                <a:solidFill>
                  <a:schemeClr val="accent1"/>
                </a:solidFill>
              </a:rPr>
              <a:t>Modified Toxicity Probability Interval (</a:t>
            </a:r>
            <a:r>
              <a:rPr lang="en-CA" dirty="0" err="1">
                <a:solidFill>
                  <a:schemeClr val="accent1"/>
                </a:solidFill>
              </a:rPr>
              <a:t>mTPI</a:t>
            </a:r>
            <a:r>
              <a:rPr lang="en-CA" dirty="0">
                <a:solidFill>
                  <a:schemeClr val="accent1"/>
                </a:solidFill>
              </a:rPr>
              <a:t>) Design: A Model-Assist Design</a:t>
            </a:r>
            <a:endParaRPr lang="en-US" dirty="0">
              <a:solidFill>
                <a:schemeClr val="accent1"/>
              </a:solidFill>
            </a:endParaRPr>
          </a:p>
        </p:txBody>
      </p:sp>
      <p:pic>
        <p:nvPicPr>
          <p:cNvPr id="266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761"/>
          <a:stretch/>
        </p:blipFill>
        <p:spPr bwMode="auto">
          <a:xfrm>
            <a:off x="2400300" y="1256261"/>
            <a:ext cx="7391400" cy="4852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6672" y="6495709"/>
            <a:ext cx="62484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i="1" u="none" strike="noStrike" kern="1200" cap="none" spc="0" normalizeH="0" baseline="0" noProof="0" dirty="0">
                <a:ln>
                  <a:noFill/>
                </a:ln>
                <a:solidFill>
                  <a:prstClr val="black"/>
                </a:solidFill>
                <a:effectLst/>
                <a:uLnTx/>
                <a:uFillTx/>
                <a:ea typeface="+mn-ea"/>
                <a:cs typeface="+mn-cs"/>
              </a:rPr>
              <a:t>Ji Y and Wang S-Y. J </a:t>
            </a:r>
            <a:r>
              <a:rPr kumimoji="0" lang="en-CA" sz="1200" i="1" u="none" strike="noStrike" kern="1200" cap="none" spc="0" normalizeH="0" baseline="0" noProof="0" dirty="0" err="1">
                <a:ln>
                  <a:noFill/>
                </a:ln>
                <a:solidFill>
                  <a:prstClr val="black"/>
                </a:solidFill>
                <a:effectLst/>
                <a:uLnTx/>
                <a:uFillTx/>
                <a:ea typeface="+mn-ea"/>
                <a:cs typeface="+mn-cs"/>
              </a:rPr>
              <a:t>Clin</a:t>
            </a:r>
            <a:r>
              <a:rPr kumimoji="0" lang="en-CA" sz="1200" i="1" u="none" strike="noStrike" kern="1200" cap="none" spc="0" normalizeH="0" baseline="0" noProof="0" dirty="0">
                <a:ln>
                  <a:noFill/>
                </a:ln>
                <a:solidFill>
                  <a:prstClr val="black"/>
                </a:solidFill>
                <a:effectLst/>
                <a:uLnTx/>
                <a:uFillTx/>
                <a:ea typeface="+mn-ea"/>
                <a:cs typeface="+mn-cs"/>
              </a:rPr>
              <a:t> </a:t>
            </a:r>
            <a:r>
              <a:rPr kumimoji="0" lang="en-CA" sz="1200" i="1" u="none" strike="noStrike" kern="1200" cap="none" spc="0" normalizeH="0" baseline="0" noProof="0" dirty="0" err="1">
                <a:ln>
                  <a:noFill/>
                </a:ln>
                <a:solidFill>
                  <a:prstClr val="black"/>
                </a:solidFill>
                <a:effectLst/>
                <a:uLnTx/>
                <a:uFillTx/>
                <a:ea typeface="+mn-ea"/>
                <a:cs typeface="+mn-cs"/>
              </a:rPr>
              <a:t>Oncol</a:t>
            </a:r>
            <a:r>
              <a:rPr kumimoji="0" lang="en-CA" sz="1200" i="1" u="none" strike="noStrike" kern="1200" cap="none" spc="0" normalizeH="0" baseline="0" noProof="0" dirty="0">
                <a:ln>
                  <a:noFill/>
                </a:ln>
                <a:solidFill>
                  <a:prstClr val="black"/>
                </a:solidFill>
                <a:effectLst/>
                <a:uLnTx/>
                <a:uFillTx/>
                <a:ea typeface="+mn-ea"/>
                <a:cs typeface="+mn-cs"/>
              </a:rPr>
              <a:t> 31: 1785-1791, 2013</a:t>
            </a:r>
            <a:endParaRPr kumimoji="0" lang="en-US" sz="1200" i="1"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19308345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6" name="Flowchart: Document 25605">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1" name="Title 1"/>
          <p:cNvSpPr>
            <a:spLocks noGrp="1"/>
          </p:cNvSpPr>
          <p:nvPr>
            <p:ph type="title" idx="4294967295"/>
          </p:nvPr>
        </p:nvSpPr>
        <p:spPr>
          <a:xfrm>
            <a:off x="838200" y="171162"/>
            <a:ext cx="2840182" cy="2371148"/>
          </a:xfrm>
        </p:spPr>
        <p:txBody>
          <a:bodyPr vert="horz" lIns="91440" tIns="45720" rIns="91440" bIns="45720" rtlCol="0" anchor="ctr">
            <a:normAutofit/>
          </a:bodyPr>
          <a:lstStyle/>
          <a:p>
            <a:r>
              <a:rPr lang="en-US" altLang="en-US" sz="3200" kern="1200">
                <a:solidFill>
                  <a:srgbClr val="FFFFFF"/>
                </a:solidFill>
                <a:latin typeface="+mj-lt"/>
                <a:ea typeface="+mj-ea"/>
                <a:cs typeface="+mj-cs"/>
              </a:rPr>
              <a:t>The Traditional Drug Development Paradigm</a:t>
            </a:r>
          </a:p>
        </p:txBody>
      </p:sp>
      <p:pic>
        <p:nvPicPr>
          <p:cNvPr id="5" name="Picture 4">
            <a:extLst>
              <a:ext uri="{FF2B5EF4-FFF2-40B4-BE49-F238E27FC236}">
                <a16:creationId xmlns:a16="http://schemas.microsoft.com/office/drawing/2014/main" id="{B1C0DBD4-D673-3A82-37B0-CE4B798BE554}"/>
              </a:ext>
            </a:extLst>
          </p:cNvPr>
          <p:cNvPicPr>
            <a:picLocks noChangeAspect="1"/>
          </p:cNvPicPr>
          <p:nvPr/>
        </p:nvPicPr>
        <p:blipFill>
          <a:blip r:embed="rId3"/>
          <a:stretch>
            <a:fillRect/>
          </a:stretch>
        </p:blipFill>
        <p:spPr>
          <a:xfrm>
            <a:off x="4373012" y="640080"/>
            <a:ext cx="7017379" cy="5578816"/>
          </a:xfrm>
          <a:prstGeom prst="rect">
            <a:avLst/>
          </a:prstGeom>
        </p:spPr>
      </p:pic>
      <p:sp>
        <p:nvSpPr>
          <p:cNvPr id="3" name="Slide Number Placeholder 2"/>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l" fontAlgn="base">
              <a:spcBef>
                <a:spcPct val="0"/>
              </a:spcBef>
              <a:spcAft>
                <a:spcPts val="600"/>
              </a:spcAft>
            </a:pPr>
            <a:fld id="{B6909CCE-A940-4856-8769-904707619A08}" type="slidenum">
              <a:rPr lang="en-US" altLang="en-US" smtClean="0">
                <a:solidFill>
                  <a:schemeClr val="tx1">
                    <a:tint val="75000"/>
                  </a:schemeClr>
                </a:solidFill>
              </a:rPr>
              <a:pPr algn="l" fontAlgn="base">
                <a:spcBef>
                  <a:spcPct val="0"/>
                </a:spcBef>
                <a:spcAft>
                  <a:spcPts val="600"/>
                </a:spcAft>
              </a:pPr>
              <a:t>31</a:t>
            </a:fld>
            <a:endParaRPr lang="en-US" altLang="en-US">
              <a:solidFill>
                <a:schemeClr val="tx1">
                  <a:tint val="75000"/>
                </a:schemeClr>
              </a:solidFill>
            </a:endParaRPr>
          </a:p>
        </p:txBody>
      </p:sp>
    </p:spTree>
    <p:extLst>
      <p:ext uri="{BB962C8B-B14F-4D97-AF65-F5344CB8AC3E}">
        <p14:creationId xmlns:p14="http://schemas.microsoft.com/office/powerpoint/2010/main" val="2678346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47327" y="221600"/>
            <a:ext cx="10800580" cy="1063716"/>
          </a:xfrm>
        </p:spPr>
        <p:txBody>
          <a:bodyPr>
            <a:noAutofit/>
          </a:bodyPr>
          <a:lstStyle/>
          <a:p>
            <a:pPr eaLnBrk="1" hangingPunct="1">
              <a:defRPr/>
            </a:pPr>
            <a:r>
              <a:rPr lang="en-US" altLang="en-US" dirty="0">
                <a:solidFill>
                  <a:schemeClr val="accent1"/>
                </a:solidFill>
                <a:latin typeface="+mn-lt"/>
                <a:cs typeface="Calibri" panose="020F0502020204030204" pitchFamily="34" charset="0"/>
              </a:rPr>
              <a:t>Example of Traditional Phase I Study Design</a:t>
            </a:r>
          </a:p>
        </p:txBody>
      </p:sp>
      <p:graphicFrame>
        <p:nvGraphicFramePr>
          <p:cNvPr id="4" name="Table 3"/>
          <p:cNvGraphicFramePr>
            <a:graphicFrameLocks noGrp="1"/>
          </p:cNvGraphicFramePr>
          <p:nvPr>
            <p:extLst>
              <p:ext uri="{D42A27DB-BD31-4B8C-83A1-F6EECF244321}">
                <p14:modId xmlns:p14="http://schemas.microsoft.com/office/powerpoint/2010/main" val="1983614089"/>
              </p:ext>
            </p:extLst>
          </p:nvPr>
        </p:nvGraphicFramePr>
        <p:xfrm>
          <a:off x="1200091" y="1981200"/>
          <a:ext cx="9435967" cy="768905"/>
        </p:xfrm>
        <a:graphic>
          <a:graphicData uri="http://schemas.openxmlformats.org/drawingml/2006/table">
            <a:tbl>
              <a:tblPr firstRow="1" bandRow="1">
                <a:tableStyleId>{5C22544A-7EE6-4342-B048-85BDC9FD1C3A}</a:tableStyleId>
              </a:tblPr>
              <a:tblGrid>
                <a:gridCol w="5804125">
                  <a:extLst>
                    <a:ext uri="{9D8B030D-6E8A-4147-A177-3AD203B41FA5}">
                      <a16:colId xmlns:a16="http://schemas.microsoft.com/office/drawing/2014/main" val="20000"/>
                    </a:ext>
                  </a:extLst>
                </a:gridCol>
                <a:gridCol w="3631842">
                  <a:extLst>
                    <a:ext uri="{9D8B030D-6E8A-4147-A177-3AD203B41FA5}">
                      <a16:colId xmlns:a16="http://schemas.microsoft.com/office/drawing/2014/main" val="20001"/>
                    </a:ext>
                  </a:extLst>
                </a:gridCol>
              </a:tblGrid>
              <a:tr h="768905">
                <a:tc>
                  <a:txBody>
                    <a:bodyPr/>
                    <a:lstStyle/>
                    <a:p>
                      <a:pPr algn="ctr"/>
                      <a:r>
                        <a:rPr lang="en-US" sz="2800" dirty="0">
                          <a:solidFill>
                            <a:schemeClr val="bg1"/>
                          </a:solidFill>
                        </a:rPr>
                        <a:t>Dose Escalation</a:t>
                      </a:r>
                    </a:p>
                  </a:txBody>
                  <a:tcPr marL="68580" marR="68580" marT="34275" marB="34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7979"/>
                    </a:solidFill>
                  </a:tcPr>
                </a:tc>
                <a:tc>
                  <a:txBody>
                    <a:bodyPr/>
                    <a:lstStyle/>
                    <a:p>
                      <a:pPr algn="ctr"/>
                      <a:r>
                        <a:rPr lang="en-US" sz="2800" dirty="0">
                          <a:solidFill>
                            <a:schemeClr val="bg1"/>
                          </a:solidFill>
                        </a:rPr>
                        <a:t>Cohort Expansion</a:t>
                      </a:r>
                    </a:p>
                  </a:txBody>
                  <a:tcPr marL="68580" marR="68580" marT="34275" marB="34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33"/>
                    </a:solidFill>
                  </a:tcPr>
                </a:tc>
                <a:extLst>
                  <a:ext uri="{0D108BD9-81ED-4DB2-BD59-A6C34878D82A}">
                    <a16:rowId xmlns:a16="http://schemas.microsoft.com/office/drawing/2014/main" val="10000"/>
                  </a:ext>
                </a:extLst>
              </a:tr>
            </a:tbl>
          </a:graphicData>
        </a:graphic>
      </p:graphicFrame>
      <p:sp>
        <p:nvSpPr>
          <p:cNvPr id="22543" name="Text Box 5"/>
          <p:cNvSpPr txBox="1">
            <a:spLocks noChangeArrowheads="1"/>
          </p:cNvSpPr>
          <p:nvPr/>
        </p:nvSpPr>
        <p:spPr bwMode="auto">
          <a:xfrm>
            <a:off x="1183172" y="4399866"/>
            <a:ext cx="5738328" cy="1569660"/>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lr>
                <a:schemeClr val="bg1"/>
              </a:buClr>
              <a:buChar char="»"/>
              <a:defRPr sz="2000">
                <a:solidFill>
                  <a:schemeClr val="tx1"/>
                </a:solidFill>
                <a:latin typeface="Arial" pitchFamily="34" charset="0"/>
              </a:defRPr>
            </a:lvl6pPr>
            <a:lvl7pPr eaLnBrk="0" fontAlgn="base" hangingPunct="0">
              <a:spcAft>
                <a:spcPct val="0"/>
              </a:spcAft>
              <a:buClr>
                <a:schemeClr val="bg1"/>
              </a:buClr>
              <a:buChar char="»"/>
              <a:defRPr sz="2000">
                <a:solidFill>
                  <a:schemeClr val="tx1"/>
                </a:solidFill>
                <a:latin typeface="Arial" pitchFamily="34" charset="0"/>
              </a:defRPr>
            </a:lvl7pPr>
            <a:lvl8pPr eaLnBrk="0" fontAlgn="base" hangingPunct="0">
              <a:spcAft>
                <a:spcPct val="0"/>
              </a:spcAft>
              <a:buClr>
                <a:schemeClr val="bg1"/>
              </a:buClr>
              <a:buChar char="»"/>
              <a:defRPr sz="2000">
                <a:solidFill>
                  <a:schemeClr val="tx1"/>
                </a:solidFill>
                <a:latin typeface="Arial" pitchFamily="34" charset="0"/>
              </a:defRPr>
            </a:lvl8pPr>
            <a:lvl9pPr eaLnBrk="0" fontAlgn="base" hangingPunct="0">
              <a:spcAft>
                <a:spcPct val="0"/>
              </a:spcAft>
              <a:buClr>
                <a:schemeClr val="bg1"/>
              </a:buClr>
              <a:buChar char="»"/>
              <a:defRPr sz="2000">
                <a:solidFill>
                  <a:schemeClr val="tx1"/>
                </a:solidFill>
                <a:latin typeface="Arial" pitchFamily="34" charset="0"/>
              </a:defRPr>
            </a:lvl9pPr>
          </a:lstStyle>
          <a:p>
            <a:r>
              <a:rPr lang="en-GB" altLang="en-US" sz="2400" b="1" dirty="0">
                <a:solidFill>
                  <a:srgbClr val="000000"/>
                </a:solidFill>
                <a:latin typeface="Calibri" panose="020F0502020204030204" pitchFamily="34" charset="0"/>
                <a:cs typeface="Calibri" panose="020F0502020204030204" pitchFamily="34" charset="0"/>
              </a:rPr>
              <a:t>AIMS</a:t>
            </a:r>
          </a:p>
          <a:p>
            <a:pPr marL="320675" indent="-320675">
              <a:buFontTx/>
              <a:buChar char="•"/>
            </a:pPr>
            <a:r>
              <a:rPr lang="en-GB" altLang="en-US" sz="2400" b="1" dirty="0">
                <a:solidFill>
                  <a:srgbClr val="000000"/>
                </a:solidFill>
                <a:latin typeface="Calibri" panose="020F0502020204030204" pitchFamily="34" charset="0"/>
                <a:cs typeface="Calibri" panose="020F0502020204030204" pitchFamily="34" charset="0"/>
              </a:rPr>
              <a:t>Safety/dose limiting toxicities</a:t>
            </a:r>
          </a:p>
          <a:p>
            <a:pPr marL="320675" indent="-320675">
              <a:buFontTx/>
              <a:buChar char="•"/>
            </a:pPr>
            <a:r>
              <a:rPr lang="en-GB" altLang="en-US" sz="2400" b="1" dirty="0">
                <a:solidFill>
                  <a:srgbClr val="000000"/>
                </a:solidFill>
                <a:latin typeface="Calibri" panose="020F0502020204030204" pitchFamily="34" charset="0"/>
                <a:cs typeface="Calibri" panose="020F0502020204030204" pitchFamily="34" charset="0"/>
              </a:rPr>
              <a:t>PK, PD</a:t>
            </a:r>
          </a:p>
          <a:p>
            <a:pPr marL="320675" indent="-320675">
              <a:buFontTx/>
              <a:buChar char="•"/>
            </a:pPr>
            <a:r>
              <a:rPr lang="en-GB" altLang="en-US" sz="2400" b="1" dirty="0">
                <a:solidFill>
                  <a:srgbClr val="000000"/>
                </a:solidFill>
                <a:latin typeface="Calibri" panose="020F0502020204030204" pitchFamily="34" charset="0"/>
                <a:cs typeface="Calibri" panose="020F0502020204030204" pitchFamily="34" charset="0"/>
              </a:rPr>
              <a:t>Define MTD/RP2D</a:t>
            </a:r>
          </a:p>
        </p:txBody>
      </p:sp>
      <p:cxnSp>
        <p:nvCxnSpPr>
          <p:cNvPr id="16" name="Straight Arrow Connector 15"/>
          <p:cNvCxnSpPr>
            <a:cxnSpLocks/>
          </p:cNvCxnSpPr>
          <p:nvPr/>
        </p:nvCxnSpPr>
        <p:spPr bwMode="auto">
          <a:xfrm>
            <a:off x="5012030" y="3337792"/>
            <a:ext cx="1615669" cy="21133"/>
          </a:xfrm>
          <a:prstGeom prst="straightConnector1">
            <a:avLst/>
          </a:prstGeom>
          <a:ln w="31750" cmpd="sng">
            <a:solidFill>
              <a:srgbClr val="00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21" name="Text Box 5">
            <a:extLst>
              <a:ext uri="{FF2B5EF4-FFF2-40B4-BE49-F238E27FC236}">
                <a16:creationId xmlns:a16="http://schemas.microsoft.com/office/drawing/2014/main" id="{EC871523-9748-A349-B12E-3C4574F6146B}"/>
              </a:ext>
            </a:extLst>
          </p:cNvPr>
          <p:cNvSpPr txBox="1">
            <a:spLocks noChangeArrowheads="1"/>
          </p:cNvSpPr>
          <p:nvPr/>
        </p:nvSpPr>
        <p:spPr bwMode="auto">
          <a:xfrm>
            <a:off x="7010400" y="2922538"/>
            <a:ext cx="3625658" cy="3046988"/>
          </a:xfrm>
          <a:prstGeom prst="rect">
            <a:avLst/>
          </a:prstGeom>
          <a:solidFill>
            <a:srgbClr val="FFC000"/>
          </a:solidFill>
          <a:ln w="12700">
            <a:solidFill>
              <a:srgbClr val="000000"/>
            </a:solidFill>
            <a:miter lim="800000"/>
            <a:headEnd type="none" w="sm" len="sm"/>
            <a:tailEnd type="none" w="sm" len="sm"/>
          </a:ln>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lr>
                <a:schemeClr val="bg1"/>
              </a:buClr>
              <a:buChar char="»"/>
              <a:defRPr sz="2000">
                <a:solidFill>
                  <a:schemeClr val="tx1"/>
                </a:solidFill>
                <a:latin typeface="Arial" pitchFamily="34" charset="0"/>
              </a:defRPr>
            </a:lvl6pPr>
            <a:lvl7pPr eaLnBrk="0" fontAlgn="base" hangingPunct="0">
              <a:spcAft>
                <a:spcPct val="0"/>
              </a:spcAft>
              <a:buClr>
                <a:schemeClr val="bg1"/>
              </a:buClr>
              <a:buChar char="»"/>
              <a:defRPr sz="2000">
                <a:solidFill>
                  <a:schemeClr val="tx1"/>
                </a:solidFill>
                <a:latin typeface="Arial" pitchFamily="34" charset="0"/>
              </a:defRPr>
            </a:lvl7pPr>
            <a:lvl8pPr eaLnBrk="0" fontAlgn="base" hangingPunct="0">
              <a:spcAft>
                <a:spcPct val="0"/>
              </a:spcAft>
              <a:buClr>
                <a:schemeClr val="bg1"/>
              </a:buClr>
              <a:buChar char="»"/>
              <a:defRPr sz="2000">
                <a:solidFill>
                  <a:schemeClr val="tx1"/>
                </a:solidFill>
                <a:latin typeface="Arial" pitchFamily="34" charset="0"/>
              </a:defRPr>
            </a:lvl8pPr>
            <a:lvl9pPr eaLnBrk="0" fontAlgn="base" hangingPunct="0">
              <a:spcAft>
                <a:spcPct val="0"/>
              </a:spcAft>
              <a:buClr>
                <a:schemeClr val="bg1"/>
              </a:buClr>
              <a:buChar char="»"/>
              <a:defRPr sz="2000">
                <a:solidFill>
                  <a:schemeClr val="tx1"/>
                </a:solidFill>
                <a:latin typeface="Arial" pitchFamily="34" charset="0"/>
              </a:defRPr>
            </a:lvl9pPr>
          </a:lstStyle>
          <a:p>
            <a:r>
              <a:rPr lang="en-GB" altLang="en-US" sz="2400" b="1" dirty="0">
                <a:solidFill>
                  <a:srgbClr val="000000"/>
                </a:solidFill>
                <a:latin typeface="Calibri" panose="020F0502020204030204" pitchFamily="34" charset="0"/>
                <a:cs typeface="Calibri" panose="020F0502020204030204" pitchFamily="34" charset="0"/>
              </a:rPr>
              <a:t>AIMS:</a:t>
            </a:r>
          </a:p>
          <a:p>
            <a:pPr marL="268288" indent="-268288">
              <a:buFontTx/>
              <a:buChar char="•"/>
            </a:pPr>
            <a:r>
              <a:rPr lang="en-GB" altLang="en-US" sz="2400" b="1" dirty="0">
                <a:solidFill>
                  <a:srgbClr val="000000"/>
                </a:solidFill>
                <a:latin typeface="Calibri" panose="020F0502020204030204" pitchFamily="34" charset="0"/>
                <a:cs typeface="Calibri" panose="020F0502020204030204" pitchFamily="34" charset="0"/>
              </a:rPr>
              <a:t>Refine Recommended Phase II Dose (RP2D)</a:t>
            </a:r>
          </a:p>
          <a:p>
            <a:pPr marL="268288" indent="-268288">
              <a:buFontTx/>
              <a:buChar char="•"/>
            </a:pPr>
            <a:r>
              <a:rPr lang="en-GB" altLang="en-US" sz="2400" b="1" dirty="0">
                <a:solidFill>
                  <a:srgbClr val="000000"/>
                </a:solidFill>
                <a:latin typeface="Calibri" panose="020F0502020204030204" pitchFamily="34" charset="0"/>
                <a:cs typeface="Calibri" panose="020F0502020204030204" pitchFamily="34" charset="0"/>
              </a:rPr>
              <a:t>PK, PD evaluations in a more homogeneous group</a:t>
            </a:r>
          </a:p>
          <a:p>
            <a:pPr marL="268288" indent="-268288">
              <a:buFontTx/>
              <a:buChar char="•"/>
            </a:pPr>
            <a:r>
              <a:rPr lang="en-GB" altLang="en-US" sz="2400" b="1" dirty="0">
                <a:solidFill>
                  <a:srgbClr val="000000"/>
                </a:solidFill>
                <a:latin typeface="Calibri" panose="020F0502020204030204" pitchFamily="34" charset="0"/>
                <a:cs typeface="Calibri" panose="020F0502020204030204" pitchFamily="34" charset="0"/>
              </a:rPr>
              <a:t>Preliminary antitumor activity</a:t>
            </a:r>
          </a:p>
        </p:txBody>
      </p:sp>
      <p:sp>
        <p:nvSpPr>
          <p:cNvPr id="2" name="Oval 1">
            <a:extLst>
              <a:ext uri="{FF2B5EF4-FFF2-40B4-BE49-F238E27FC236}">
                <a16:creationId xmlns:a16="http://schemas.microsoft.com/office/drawing/2014/main" id="{F7707F26-92A4-9E41-9571-2FDE9A5F3853}"/>
              </a:ext>
            </a:extLst>
          </p:cNvPr>
          <p:cNvSpPr/>
          <p:nvPr/>
        </p:nvSpPr>
        <p:spPr>
          <a:xfrm>
            <a:off x="5093467" y="2815701"/>
            <a:ext cx="1416144" cy="456495"/>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Calibri" panose="020F0502020204030204" pitchFamily="34" charset="0"/>
                <a:cs typeface="Calibri" panose="020F0502020204030204" pitchFamily="34" charset="0"/>
              </a:rPr>
              <a:t>RP2D</a:t>
            </a:r>
          </a:p>
        </p:txBody>
      </p:sp>
      <p:sp>
        <p:nvSpPr>
          <p:cNvPr id="3" name="Slide Number Placeholder 2"/>
          <p:cNvSpPr>
            <a:spLocks noGrp="1"/>
          </p:cNvSpPr>
          <p:nvPr>
            <p:ph type="sldNum" sz="quarter" idx="12"/>
          </p:nvPr>
        </p:nvSpPr>
        <p:spPr>
          <a:xfrm>
            <a:off x="8898628" y="6155655"/>
            <a:ext cx="2743200" cy="365125"/>
          </a:xfrm>
        </p:spPr>
        <p:txBody>
          <a:bodyPr/>
          <a:lstStyle/>
          <a:p>
            <a:fld id="{73177D83-14FD-4532-8395-C347CEFCCD9B}" type="slidenum">
              <a:rPr lang="en-CA" smtClean="0">
                <a:latin typeface="Calibri" panose="020F0502020204030204" pitchFamily="34" charset="0"/>
                <a:cs typeface="Calibri" panose="020F0502020204030204" pitchFamily="34" charset="0"/>
              </a:rPr>
              <a:pPr/>
              <a:t>32</a:t>
            </a:fld>
            <a:endParaRPr lang="en-CA"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9B9BE4E-E845-0FB9-F222-F9463B92E190}"/>
              </a:ext>
            </a:extLst>
          </p:cNvPr>
          <p:cNvSpPr txBox="1"/>
          <p:nvPr/>
        </p:nvSpPr>
        <p:spPr>
          <a:xfrm>
            <a:off x="988785" y="1330025"/>
            <a:ext cx="5738328" cy="430887"/>
          </a:xfrm>
          <a:prstGeom prst="rect">
            <a:avLst/>
          </a:prstGeom>
          <a:noFill/>
        </p:spPr>
        <p:txBody>
          <a:bodyPr wrap="square">
            <a:spAutoFit/>
          </a:bodyPr>
          <a:lstStyle/>
          <a:p>
            <a:pPr algn="ctr"/>
            <a:r>
              <a:rPr lang="en-US" altLang="en-US" sz="2200" b="1" dirty="0">
                <a:solidFill>
                  <a:schemeClr val="accent1"/>
                </a:solidFill>
                <a:latin typeface="+mn-lt"/>
                <a:cs typeface="Calibri" panose="020F0502020204030204" pitchFamily="34" charset="0"/>
              </a:rPr>
              <a:t>Unselected Patients in Dose Escalation</a:t>
            </a:r>
            <a:endParaRPr lang="en-US" sz="2200" b="1" dirty="0"/>
          </a:p>
        </p:txBody>
      </p:sp>
      <p:sp>
        <p:nvSpPr>
          <p:cNvPr id="8" name="TextBox 7">
            <a:extLst>
              <a:ext uri="{FF2B5EF4-FFF2-40B4-BE49-F238E27FC236}">
                <a16:creationId xmlns:a16="http://schemas.microsoft.com/office/drawing/2014/main" id="{8BD487E9-8FCE-736D-5248-1BEA8831BA87}"/>
              </a:ext>
            </a:extLst>
          </p:cNvPr>
          <p:cNvSpPr txBox="1"/>
          <p:nvPr/>
        </p:nvSpPr>
        <p:spPr>
          <a:xfrm>
            <a:off x="7068571" y="1209044"/>
            <a:ext cx="3509315" cy="769441"/>
          </a:xfrm>
          <a:prstGeom prst="rect">
            <a:avLst/>
          </a:prstGeom>
          <a:noFill/>
        </p:spPr>
        <p:txBody>
          <a:bodyPr wrap="square">
            <a:spAutoFit/>
          </a:bodyPr>
          <a:lstStyle/>
          <a:p>
            <a:pPr algn="ctr"/>
            <a:r>
              <a:rPr lang="en-US" altLang="en-US" sz="2200" b="1" u="sng" dirty="0">
                <a:solidFill>
                  <a:schemeClr val="accent1"/>
                </a:solidFill>
                <a:latin typeface="+mn-lt"/>
                <a:cs typeface="Calibri" panose="020F0502020204030204" pitchFamily="34" charset="0"/>
              </a:rPr>
              <a:t>Small</a:t>
            </a:r>
            <a:r>
              <a:rPr lang="en-US" altLang="en-US" sz="2200" b="1" dirty="0">
                <a:solidFill>
                  <a:schemeClr val="accent1"/>
                </a:solidFill>
                <a:latin typeface="+mn-lt"/>
                <a:cs typeface="Calibri" panose="020F0502020204030204" pitchFamily="34" charset="0"/>
              </a:rPr>
              <a:t> Expansion Cohort to Refine RP2D</a:t>
            </a:r>
            <a:endParaRPr lang="en-US" sz="2200" b="1" dirty="0"/>
          </a:p>
        </p:txBody>
      </p:sp>
      <p:graphicFrame>
        <p:nvGraphicFramePr>
          <p:cNvPr id="12" name="Diagram 11">
            <a:extLst>
              <a:ext uri="{FF2B5EF4-FFF2-40B4-BE49-F238E27FC236}">
                <a16:creationId xmlns:a16="http://schemas.microsoft.com/office/drawing/2014/main" id="{07E651CD-96CE-BF81-641B-ECE1644EBD7B}"/>
              </a:ext>
            </a:extLst>
          </p:cNvPr>
          <p:cNvGraphicFramePr/>
          <p:nvPr>
            <p:extLst>
              <p:ext uri="{D42A27DB-BD31-4B8C-83A1-F6EECF244321}">
                <p14:modId xmlns:p14="http://schemas.microsoft.com/office/powerpoint/2010/main" val="1557879413"/>
              </p:ext>
            </p:extLst>
          </p:nvPr>
        </p:nvGraphicFramePr>
        <p:xfrm>
          <a:off x="1183172" y="2558795"/>
          <a:ext cx="3625658" cy="2508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5888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334C-4551-033B-E392-4C5952F37622}"/>
              </a:ext>
            </a:extLst>
          </p:cNvPr>
          <p:cNvSpPr>
            <a:spLocks noGrp="1"/>
          </p:cNvSpPr>
          <p:nvPr>
            <p:ph type="title"/>
          </p:nvPr>
        </p:nvSpPr>
        <p:spPr/>
        <p:txBody>
          <a:bodyPr/>
          <a:lstStyle/>
          <a:p>
            <a:r>
              <a:rPr lang="en-US" dirty="0">
                <a:solidFill>
                  <a:schemeClr val="accent1"/>
                </a:solidFill>
                <a:cs typeface="Calibri" panose="020F0502020204030204" pitchFamily="34" charset="0"/>
              </a:rPr>
              <a:t>Learning Objectives </a:t>
            </a:r>
          </a:p>
        </p:txBody>
      </p:sp>
      <p:sp>
        <p:nvSpPr>
          <p:cNvPr id="4" name="Slide Number Placeholder 3">
            <a:extLst>
              <a:ext uri="{FF2B5EF4-FFF2-40B4-BE49-F238E27FC236}">
                <a16:creationId xmlns:a16="http://schemas.microsoft.com/office/drawing/2014/main" id="{F20885FF-2C61-5D04-AAFF-F1A470262D27}"/>
              </a:ext>
            </a:extLst>
          </p:cNvPr>
          <p:cNvSpPr>
            <a:spLocks noGrp="1"/>
          </p:cNvSpPr>
          <p:nvPr>
            <p:ph type="sldNum" sz="quarter" idx="12"/>
          </p:nvPr>
        </p:nvSpPr>
        <p:spPr/>
        <p:txBody>
          <a:bodyPr/>
          <a:lstStyle/>
          <a:p>
            <a:fld id="{C070C98D-5447-D74D-8EBC-EDBE97D28AB4}" type="slidenum">
              <a:rPr lang="en-US" smtClean="0"/>
              <a:t>33</a:t>
            </a:fld>
            <a:endParaRPr lang="en-US"/>
          </a:p>
        </p:txBody>
      </p:sp>
      <p:graphicFrame>
        <p:nvGraphicFramePr>
          <p:cNvPr id="5" name="Diagram 4">
            <a:extLst>
              <a:ext uri="{FF2B5EF4-FFF2-40B4-BE49-F238E27FC236}">
                <a16:creationId xmlns:a16="http://schemas.microsoft.com/office/drawing/2014/main" id="{653E1FFA-F09F-F223-EA4C-65B096030D57}"/>
              </a:ext>
            </a:extLst>
          </p:cNvPr>
          <p:cNvGraphicFramePr/>
          <p:nvPr>
            <p:extLst>
              <p:ext uri="{D42A27DB-BD31-4B8C-83A1-F6EECF244321}">
                <p14:modId xmlns:p14="http://schemas.microsoft.com/office/powerpoint/2010/main" val="2774881555"/>
              </p:ext>
            </p:extLst>
          </p:nvPr>
        </p:nvGraphicFramePr>
        <p:xfrm>
          <a:off x="371475" y="1690688"/>
          <a:ext cx="11487150" cy="429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873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513" y="61912"/>
            <a:ext cx="8229600" cy="1143000"/>
          </a:xfrm>
        </p:spPr>
        <p:txBody>
          <a:bodyPr>
            <a:normAutofit/>
          </a:bodyPr>
          <a:lstStyle/>
          <a:p>
            <a:r>
              <a:rPr lang="en-CA" dirty="0">
                <a:solidFill>
                  <a:schemeClr val="accent1"/>
                </a:solidFill>
                <a:latin typeface="+mn-lt"/>
              </a:rPr>
              <a:t>Why Are Phase I Trials Changing?</a:t>
            </a:r>
            <a:endParaRPr lang="en-US" dirty="0">
              <a:solidFill>
                <a:schemeClr val="accent1"/>
              </a:solidFill>
              <a:latin typeface="+mn-lt"/>
            </a:endParaRPr>
          </a:p>
        </p:txBody>
      </p:sp>
      <p:sp>
        <p:nvSpPr>
          <p:cNvPr id="4" name="Slide Number Placeholder 3"/>
          <p:cNvSpPr>
            <a:spLocks noGrp="1"/>
          </p:cNvSpPr>
          <p:nvPr>
            <p:ph type="sldNum" sz="quarter" idx="12"/>
          </p:nvPr>
        </p:nvSpPr>
        <p:spPr/>
        <p:txBody>
          <a:bodyPr/>
          <a:lstStyle/>
          <a:p>
            <a:fld id="{73177D83-14FD-4532-8395-C347CEFCCD9B}" type="slidenum">
              <a:rPr lang="en-CA" smtClean="0"/>
              <a:t>34</a:t>
            </a:fld>
            <a:endParaRPr lang="en-CA"/>
          </a:p>
        </p:txBody>
      </p:sp>
      <p:graphicFrame>
        <p:nvGraphicFramePr>
          <p:cNvPr id="6" name="Diagram 5">
            <a:extLst>
              <a:ext uri="{FF2B5EF4-FFF2-40B4-BE49-F238E27FC236}">
                <a16:creationId xmlns:a16="http://schemas.microsoft.com/office/drawing/2014/main" id="{A758001E-06C6-AE5B-BD0D-942FC7F3BBDB}"/>
              </a:ext>
            </a:extLst>
          </p:cNvPr>
          <p:cNvGraphicFramePr/>
          <p:nvPr>
            <p:extLst>
              <p:ext uri="{D42A27DB-BD31-4B8C-83A1-F6EECF244321}">
                <p14:modId xmlns:p14="http://schemas.microsoft.com/office/powerpoint/2010/main" val="756816316"/>
              </p:ext>
            </p:extLst>
          </p:nvPr>
        </p:nvGraphicFramePr>
        <p:xfrm>
          <a:off x="838200" y="757238"/>
          <a:ext cx="10334625"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147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9A9A-0E08-724D-AF9F-7AECAE35476A}"/>
              </a:ext>
            </a:extLst>
          </p:cNvPr>
          <p:cNvSpPr>
            <a:spLocks noGrp="1"/>
          </p:cNvSpPr>
          <p:nvPr>
            <p:ph type="title"/>
          </p:nvPr>
        </p:nvSpPr>
        <p:spPr>
          <a:xfrm>
            <a:off x="248134" y="0"/>
            <a:ext cx="12192000" cy="746649"/>
          </a:xfrm>
        </p:spPr>
        <p:txBody>
          <a:bodyPr>
            <a:noAutofit/>
          </a:bodyPr>
          <a:lstStyle/>
          <a:p>
            <a:r>
              <a:rPr lang="en-US" sz="3200" b="1" dirty="0">
                <a:solidFill>
                  <a:schemeClr val="accent1"/>
                </a:solidFill>
                <a:latin typeface="+mn-lt"/>
              </a:rPr>
              <a:t>SCIENTIFIC </a:t>
            </a:r>
            <a:r>
              <a:rPr lang="en-US" sz="3200" dirty="0">
                <a:solidFill>
                  <a:schemeClr val="accent1"/>
                </a:solidFill>
                <a:latin typeface="+mn-lt"/>
              </a:rPr>
              <a:t>Aspects Comparison of Past and Present Ph I Trials</a:t>
            </a:r>
          </a:p>
        </p:txBody>
      </p:sp>
      <p:graphicFrame>
        <p:nvGraphicFramePr>
          <p:cNvPr id="5" name="Table 4">
            <a:extLst>
              <a:ext uri="{FF2B5EF4-FFF2-40B4-BE49-F238E27FC236}">
                <a16:creationId xmlns:a16="http://schemas.microsoft.com/office/drawing/2014/main" id="{D7DB6425-0CA5-6142-900C-718C9B0E81BC}"/>
              </a:ext>
            </a:extLst>
          </p:cNvPr>
          <p:cNvGraphicFramePr>
            <a:graphicFrameLocks noGrp="1"/>
          </p:cNvGraphicFramePr>
          <p:nvPr>
            <p:extLst>
              <p:ext uri="{D42A27DB-BD31-4B8C-83A1-F6EECF244321}">
                <p14:modId xmlns:p14="http://schemas.microsoft.com/office/powerpoint/2010/main" val="3104171795"/>
              </p:ext>
            </p:extLst>
          </p:nvPr>
        </p:nvGraphicFramePr>
        <p:xfrm>
          <a:off x="357188" y="705738"/>
          <a:ext cx="11544300" cy="5668620"/>
        </p:xfrm>
        <a:graphic>
          <a:graphicData uri="http://schemas.openxmlformats.org/drawingml/2006/table">
            <a:tbl>
              <a:tblPr firstRow="1" bandRow="1">
                <a:tableStyleId>{1FECB4D8-DB02-4DC6-A0A2-4F2EBAE1DC90}</a:tableStyleId>
              </a:tblPr>
              <a:tblGrid>
                <a:gridCol w="4291012">
                  <a:extLst>
                    <a:ext uri="{9D8B030D-6E8A-4147-A177-3AD203B41FA5}">
                      <a16:colId xmlns:a16="http://schemas.microsoft.com/office/drawing/2014/main" val="3381347735"/>
                    </a:ext>
                  </a:extLst>
                </a:gridCol>
                <a:gridCol w="3100686">
                  <a:extLst>
                    <a:ext uri="{9D8B030D-6E8A-4147-A177-3AD203B41FA5}">
                      <a16:colId xmlns:a16="http://schemas.microsoft.com/office/drawing/2014/main" val="1856915849"/>
                    </a:ext>
                  </a:extLst>
                </a:gridCol>
                <a:gridCol w="4152602">
                  <a:extLst>
                    <a:ext uri="{9D8B030D-6E8A-4147-A177-3AD203B41FA5}">
                      <a16:colId xmlns:a16="http://schemas.microsoft.com/office/drawing/2014/main" val="3622648843"/>
                    </a:ext>
                  </a:extLst>
                </a:gridCol>
              </a:tblGrid>
              <a:tr h="360088">
                <a:tc>
                  <a:txBody>
                    <a:bodyPr/>
                    <a:lstStyle/>
                    <a:p>
                      <a:r>
                        <a:rPr lang="en-US" sz="1800" dirty="0"/>
                        <a:t>Characteristic</a:t>
                      </a:r>
                    </a:p>
                  </a:txBody>
                  <a:tcPr/>
                </a:tc>
                <a:tc>
                  <a:txBody>
                    <a:bodyPr/>
                    <a:lstStyle/>
                    <a:p>
                      <a:r>
                        <a:rPr lang="en-US" sz="1800" dirty="0"/>
                        <a:t>Past</a:t>
                      </a:r>
                    </a:p>
                  </a:txBody>
                  <a:tcPr/>
                </a:tc>
                <a:tc>
                  <a:txBody>
                    <a:bodyPr/>
                    <a:lstStyle/>
                    <a:p>
                      <a:r>
                        <a:rPr lang="en-US" sz="1800" dirty="0"/>
                        <a:t>Present</a:t>
                      </a:r>
                    </a:p>
                  </a:txBody>
                  <a:tcPr/>
                </a:tc>
                <a:extLst>
                  <a:ext uri="{0D108BD9-81ED-4DB2-BD59-A6C34878D82A}">
                    <a16:rowId xmlns:a16="http://schemas.microsoft.com/office/drawing/2014/main" val="143372692"/>
                  </a:ext>
                </a:extLst>
              </a:tr>
              <a:tr h="914070">
                <a:tc>
                  <a:txBody>
                    <a:bodyPr/>
                    <a:lstStyle/>
                    <a:p>
                      <a:r>
                        <a:rPr lang="en-US" sz="1800" u="none" dirty="0"/>
                        <a:t>Preclinical work to select lead candidates</a:t>
                      </a:r>
                      <a:endParaRPr lang="en-CA" sz="1800" u="none" dirty="0"/>
                    </a:p>
                  </a:txBody>
                  <a:tcPr/>
                </a:tc>
                <a:tc>
                  <a:txBody>
                    <a:bodyPr/>
                    <a:lstStyle/>
                    <a:p>
                      <a:pPr marL="0" indent="0">
                        <a:buFont typeface="Arial" panose="020B0604020202020204" pitchFamily="34" charset="0"/>
                        <a:buNone/>
                      </a:pPr>
                      <a:r>
                        <a:rPr lang="en-US" sz="1800" dirty="0"/>
                        <a:t>Limited number of cell line models</a:t>
                      </a:r>
                    </a:p>
                  </a:txBody>
                  <a:tcPr/>
                </a:tc>
                <a:tc>
                  <a:txBody>
                    <a:bodyPr/>
                    <a:lstStyle/>
                    <a:p>
                      <a:pPr marL="0" indent="0">
                        <a:buFont typeface="Arial" panose="020B0604020202020204" pitchFamily="34" charset="0"/>
                        <a:buNone/>
                      </a:pPr>
                      <a:r>
                        <a:rPr lang="en-US" sz="1800" dirty="0"/>
                        <a:t>More realistic</a:t>
                      </a:r>
                      <a:r>
                        <a:rPr lang="en-US" sz="1800" baseline="0" dirty="0"/>
                        <a:t> models such as patient-derived xenografts (PDX)</a:t>
                      </a:r>
                    </a:p>
                  </a:txBody>
                  <a:tcPr/>
                </a:tc>
                <a:extLst>
                  <a:ext uri="{0D108BD9-81ED-4DB2-BD59-A6C34878D82A}">
                    <a16:rowId xmlns:a16="http://schemas.microsoft.com/office/drawing/2014/main" val="2873736658"/>
                  </a:ext>
                </a:extLst>
              </a:tr>
              <a:tr h="914070">
                <a:tc>
                  <a:txBody>
                    <a:bodyPr/>
                    <a:lstStyle/>
                    <a:p>
                      <a:r>
                        <a:rPr lang="en-US" sz="1800" u="none" dirty="0"/>
                        <a:t>Preclinical</a:t>
                      </a:r>
                      <a:r>
                        <a:rPr lang="en-US" sz="1800" u="none" baseline="0" dirty="0"/>
                        <a:t> </a:t>
                      </a:r>
                      <a:r>
                        <a:rPr lang="en-US" sz="1800" u="none" dirty="0"/>
                        <a:t>PK-PD explorations to predict biologically relevant concentration</a:t>
                      </a:r>
                      <a:r>
                        <a:rPr lang="en-US" sz="1800" u="none" baseline="0" dirty="0"/>
                        <a:t> in patients</a:t>
                      </a:r>
                      <a:endParaRPr lang="en-CA" sz="1800" u="none" dirty="0"/>
                    </a:p>
                  </a:txBody>
                  <a:tcPr/>
                </a:tc>
                <a:tc>
                  <a:txBody>
                    <a:bodyPr/>
                    <a:lstStyle/>
                    <a:p>
                      <a:r>
                        <a:rPr lang="en-US" sz="1800" dirty="0"/>
                        <a:t>Some</a:t>
                      </a:r>
                      <a:endParaRPr lang="en-CA" sz="1800" dirty="0"/>
                    </a:p>
                  </a:txBody>
                  <a:tcPr/>
                </a:tc>
                <a:tc>
                  <a:txBody>
                    <a:bodyPr/>
                    <a:lstStyle/>
                    <a:p>
                      <a:r>
                        <a:rPr lang="en-US" sz="1800" dirty="0"/>
                        <a:t>Detailed</a:t>
                      </a:r>
                      <a:endParaRPr lang="en-CA" sz="1800" dirty="0"/>
                    </a:p>
                  </a:txBody>
                  <a:tcPr/>
                </a:tc>
                <a:extLst>
                  <a:ext uri="{0D108BD9-81ED-4DB2-BD59-A6C34878D82A}">
                    <a16:rowId xmlns:a16="http://schemas.microsoft.com/office/drawing/2014/main" val="1604982676"/>
                  </a:ext>
                </a:extLst>
              </a:tr>
              <a:tr h="637079">
                <a:tc>
                  <a:txBody>
                    <a:bodyPr/>
                    <a:lstStyle/>
                    <a:p>
                      <a:r>
                        <a:rPr lang="en-US" sz="1800" u="none" dirty="0"/>
                        <a:t>Human starting dose</a:t>
                      </a:r>
                      <a:endParaRPr lang="en-CA" sz="1800" u="none" dirty="0"/>
                    </a:p>
                  </a:txBody>
                  <a:tcPr/>
                </a:tc>
                <a:tc>
                  <a:txBody>
                    <a:bodyPr/>
                    <a:lstStyle/>
                    <a:p>
                      <a:r>
                        <a:rPr lang="en-US" sz="1800" dirty="0"/>
                        <a:t>Standard methods e.g. LD10, MABEL</a:t>
                      </a:r>
                      <a:endParaRPr lang="en-CA" sz="1800" dirty="0"/>
                    </a:p>
                  </a:txBody>
                  <a:tcPr/>
                </a:tc>
                <a:tc>
                  <a:txBody>
                    <a:bodyPr/>
                    <a:lstStyle/>
                    <a:p>
                      <a:r>
                        <a:rPr lang="en-US" sz="1800" dirty="0"/>
                        <a:t>Continue</a:t>
                      </a:r>
                      <a:r>
                        <a:rPr lang="en-US" sz="1800" baseline="0" dirty="0"/>
                        <a:t> to use standard methods in most cases</a:t>
                      </a:r>
                      <a:endParaRPr lang="en-CA" sz="1800" dirty="0"/>
                    </a:p>
                  </a:txBody>
                  <a:tcPr/>
                </a:tc>
                <a:extLst>
                  <a:ext uri="{0D108BD9-81ED-4DB2-BD59-A6C34878D82A}">
                    <a16:rowId xmlns:a16="http://schemas.microsoft.com/office/drawing/2014/main" val="1251980643"/>
                  </a:ext>
                </a:extLst>
              </a:tr>
              <a:tr h="637079">
                <a:tc>
                  <a:txBody>
                    <a:bodyPr/>
                    <a:lstStyle/>
                    <a:p>
                      <a:r>
                        <a:rPr lang="en-US" sz="1800" dirty="0"/>
                        <a:t>Selection of patients</a:t>
                      </a:r>
                    </a:p>
                  </a:txBody>
                  <a:tcPr/>
                </a:tc>
                <a:tc>
                  <a:txBody>
                    <a:bodyPr/>
                    <a:lstStyle/>
                    <a:p>
                      <a:r>
                        <a:rPr lang="en-US" sz="1800" dirty="0"/>
                        <a:t>Often unselected</a:t>
                      </a:r>
                    </a:p>
                  </a:txBody>
                  <a:tcPr/>
                </a:tc>
                <a:tc>
                  <a:txBody>
                    <a:bodyPr/>
                    <a:lstStyle/>
                    <a:p>
                      <a:r>
                        <a:rPr lang="en-US" sz="1800" dirty="0"/>
                        <a:t>Selection by histology, mutational profile, prior IO exposure, </a:t>
                      </a:r>
                      <a:r>
                        <a:rPr lang="en-US" sz="1800" dirty="0" err="1"/>
                        <a:t>etc</a:t>
                      </a:r>
                      <a:endParaRPr lang="en-US" sz="1800" dirty="0"/>
                    </a:p>
                  </a:txBody>
                  <a:tcPr/>
                </a:tc>
                <a:extLst>
                  <a:ext uri="{0D108BD9-81ED-4DB2-BD59-A6C34878D82A}">
                    <a16:rowId xmlns:a16="http://schemas.microsoft.com/office/drawing/2014/main" val="2556536857"/>
                  </a:ext>
                </a:extLst>
              </a:tr>
              <a:tr h="637079">
                <a:tc>
                  <a:txBody>
                    <a:bodyPr/>
                    <a:lstStyle/>
                    <a:p>
                      <a:r>
                        <a:rPr lang="en-US" sz="1800" dirty="0"/>
                        <a:t>Dose escalation</a:t>
                      </a:r>
                      <a:r>
                        <a:rPr lang="en-US" sz="1800" baseline="0" dirty="0"/>
                        <a:t> methods</a:t>
                      </a:r>
                      <a:endParaRPr lang="en-CA" sz="1800" dirty="0"/>
                    </a:p>
                  </a:txBody>
                  <a:tcPr/>
                </a:tc>
                <a:tc>
                  <a:txBody>
                    <a:bodyPr/>
                    <a:lstStyle/>
                    <a:p>
                      <a:r>
                        <a:rPr lang="en-US" sz="1800" dirty="0"/>
                        <a:t>Rule-based</a:t>
                      </a:r>
                      <a:r>
                        <a:rPr lang="en-US" sz="1800" baseline="0" dirty="0"/>
                        <a:t> designs dominate</a:t>
                      </a:r>
                      <a:endParaRPr lang="en-CA" sz="1800" dirty="0"/>
                    </a:p>
                  </a:txBody>
                  <a:tcPr/>
                </a:tc>
                <a:tc>
                  <a:txBody>
                    <a:bodyPr/>
                    <a:lstStyle/>
                    <a:p>
                      <a:r>
                        <a:rPr lang="en-US" sz="1800" dirty="0"/>
                        <a:t>Increasing</a:t>
                      </a:r>
                      <a:r>
                        <a:rPr lang="en-US" sz="1800" baseline="0" dirty="0"/>
                        <a:t> use of model-based or model-assisted designs</a:t>
                      </a:r>
                      <a:endParaRPr lang="en-CA" sz="1800" dirty="0"/>
                    </a:p>
                  </a:txBody>
                  <a:tcPr/>
                </a:tc>
                <a:extLst>
                  <a:ext uri="{0D108BD9-81ED-4DB2-BD59-A6C34878D82A}">
                    <a16:rowId xmlns:a16="http://schemas.microsoft.com/office/drawing/2014/main" val="17153151"/>
                  </a:ext>
                </a:extLst>
              </a:tr>
              <a:tr h="914070">
                <a:tc>
                  <a:txBody>
                    <a:bodyPr/>
                    <a:lstStyle/>
                    <a:p>
                      <a:r>
                        <a:rPr lang="en-US" sz="1800" dirty="0"/>
                        <a:t>Go-no-go</a:t>
                      </a:r>
                      <a:r>
                        <a:rPr lang="en-US" sz="1800" baseline="0" dirty="0"/>
                        <a:t> decisions</a:t>
                      </a:r>
                      <a:endParaRPr lang="en-CA" sz="1800" dirty="0"/>
                    </a:p>
                  </a:txBody>
                  <a:tcPr/>
                </a:tc>
                <a:tc>
                  <a:txBody>
                    <a:bodyPr/>
                    <a:lstStyle/>
                    <a:p>
                      <a:r>
                        <a:rPr lang="en-US" sz="1800" dirty="0"/>
                        <a:t>Safety, PK-PD</a:t>
                      </a:r>
                      <a:r>
                        <a:rPr lang="en-US" sz="1800" baseline="0" dirty="0"/>
                        <a:t> data</a:t>
                      </a:r>
                      <a:endParaRPr lang="en-CA" sz="1800" dirty="0"/>
                    </a:p>
                  </a:txBody>
                  <a:tcPr/>
                </a:tc>
                <a:tc>
                  <a:txBody>
                    <a:bodyPr/>
                    <a:lstStyle/>
                    <a:p>
                      <a:r>
                        <a:rPr lang="en-US" sz="1800" dirty="0"/>
                        <a:t>Safety,</a:t>
                      </a:r>
                      <a:r>
                        <a:rPr lang="en-US" sz="1800" baseline="0" dirty="0"/>
                        <a:t> PK-PD data, and increasing reliance on signals of clinical activity</a:t>
                      </a:r>
                      <a:endParaRPr lang="en-CA" sz="1800" dirty="0"/>
                    </a:p>
                  </a:txBody>
                  <a:tcPr/>
                </a:tc>
                <a:extLst>
                  <a:ext uri="{0D108BD9-81ED-4DB2-BD59-A6C34878D82A}">
                    <a16:rowId xmlns:a16="http://schemas.microsoft.com/office/drawing/2014/main" val="2094596675"/>
                  </a:ext>
                </a:extLst>
              </a:tr>
              <a:tr h="637079">
                <a:tc>
                  <a:txBody>
                    <a:bodyPr/>
                    <a:lstStyle/>
                    <a:p>
                      <a:r>
                        <a:rPr lang="en-US" sz="1800" dirty="0"/>
                        <a:t>Learning from other agents with same</a:t>
                      </a:r>
                      <a:r>
                        <a:rPr lang="en-US" sz="1800" baseline="0" dirty="0"/>
                        <a:t> or similar mechanism of action (MOA)</a:t>
                      </a:r>
                      <a:endParaRPr lang="en-CA" sz="1800" dirty="0"/>
                    </a:p>
                  </a:txBody>
                  <a:tcPr/>
                </a:tc>
                <a:tc>
                  <a:txBody>
                    <a:bodyPr/>
                    <a:lstStyle/>
                    <a:p>
                      <a:r>
                        <a:rPr lang="en-US" sz="1800" dirty="0"/>
                        <a:t>Limited</a:t>
                      </a:r>
                      <a:endParaRPr lang="en-CA" sz="1800" dirty="0"/>
                    </a:p>
                  </a:txBody>
                  <a:tcPr/>
                </a:tc>
                <a:tc>
                  <a:txBody>
                    <a:bodyPr/>
                    <a:lstStyle/>
                    <a:p>
                      <a:r>
                        <a:rPr lang="en-US" sz="1800" dirty="0"/>
                        <a:t>Increased but</a:t>
                      </a:r>
                      <a:r>
                        <a:rPr lang="en-US" sz="1800" baseline="0" dirty="0"/>
                        <a:t> still limited by minimal data sharing</a:t>
                      </a:r>
                      <a:endParaRPr lang="en-CA" sz="1800" dirty="0"/>
                    </a:p>
                  </a:txBody>
                  <a:tcPr/>
                </a:tc>
                <a:extLst>
                  <a:ext uri="{0D108BD9-81ED-4DB2-BD59-A6C34878D82A}">
                    <a16:rowId xmlns:a16="http://schemas.microsoft.com/office/drawing/2014/main" val="1025466610"/>
                  </a:ext>
                </a:extLst>
              </a:tr>
            </a:tbl>
          </a:graphicData>
        </a:graphic>
      </p:graphicFrame>
      <p:sp>
        <p:nvSpPr>
          <p:cNvPr id="3" name="Slide Number Placeholder 2"/>
          <p:cNvSpPr>
            <a:spLocks noGrp="1"/>
          </p:cNvSpPr>
          <p:nvPr>
            <p:ph type="sldNum" sz="quarter" idx="12"/>
          </p:nvPr>
        </p:nvSpPr>
        <p:spPr/>
        <p:txBody>
          <a:bodyPr/>
          <a:lstStyle/>
          <a:p>
            <a:fld id="{73177D83-14FD-4532-8395-C347CEFCCD9B}" type="slidenum">
              <a:rPr lang="en-CA" smtClean="0"/>
              <a:t>35</a:t>
            </a:fld>
            <a:endParaRPr lang="en-CA"/>
          </a:p>
        </p:txBody>
      </p:sp>
      <p:sp>
        <p:nvSpPr>
          <p:cNvPr id="4" name="TextBox 3">
            <a:extLst>
              <a:ext uri="{FF2B5EF4-FFF2-40B4-BE49-F238E27FC236}">
                <a16:creationId xmlns:a16="http://schemas.microsoft.com/office/drawing/2014/main" id="{F22BBC48-F423-F885-0E0A-E69C5854536D}"/>
              </a:ext>
            </a:extLst>
          </p:cNvPr>
          <p:cNvSpPr txBox="1"/>
          <p:nvPr/>
        </p:nvSpPr>
        <p:spPr>
          <a:xfrm>
            <a:off x="248134" y="6475254"/>
            <a:ext cx="1180131" cy="246221"/>
          </a:xfrm>
          <a:prstGeom prst="rect">
            <a:avLst/>
          </a:prstGeom>
          <a:noFill/>
        </p:spPr>
        <p:txBody>
          <a:bodyPr wrap="none" rtlCol="0">
            <a:spAutoFit/>
          </a:bodyPr>
          <a:lstStyle/>
          <a:p>
            <a:r>
              <a:rPr lang="en-US" sz="1000" i="1" dirty="0"/>
              <a:t>Courtesy of Dr Siu</a:t>
            </a:r>
          </a:p>
        </p:txBody>
      </p:sp>
    </p:spTree>
    <p:extLst>
      <p:ext uri="{BB962C8B-B14F-4D97-AF65-F5344CB8AC3E}">
        <p14:creationId xmlns:p14="http://schemas.microsoft.com/office/powerpoint/2010/main" val="27210535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A9A9A-0E08-724D-AF9F-7AECAE35476A}"/>
              </a:ext>
            </a:extLst>
          </p:cNvPr>
          <p:cNvSpPr>
            <a:spLocks noGrp="1"/>
          </p:cNvSpPr>
          <p:nvPr>
            <p:ph type="title"/>
          </p:nvPr>
        </p:nvSpPr>
        <p:spPr>
          <a:xfrm>
            <a:off x="0" y="136524"/>
            <a:ext cx="12192000" cy="746649"/>
          </a:xfrm>
        </p:spPr>
        <p:txBody>
          <a:bodyPr>
            <a:noAutofit/>
          </a:bodyPr>
          <a:lstStyle/>
          <a:p>
            <a:r>
              <a:rPr lang="en-US" sz="3300" b="1" dirty="0">
                <a:solidFill>
                  <a:schemeClr val="accent1"/>
                </a:solidFill>
                <a:latin typeface="+mn-lt"/>
              </a:rPr>
              <a:t>OPERATIONAL </a:t>
            </a:r>
            <a:r>
              <a:rPr lang="en-US" sz="3300" dirty="0">
                <a:solidFill>
                  <a:schemeClr val="accent1"/>
                </a:solidFill>
                <a:latin typeface="+mn-lt"/>
              </a:rPr>
              <a:t>Aspects Comparison of Past and Present Ph I Trials</a:t>
            </a:r>
          </a:p>
        </p:txBody>
      </p:sp>
      <p:graphicFrame>
        <p:nvGraphicFramePr>
          <p:cNvPr id="5" name="Table 4">
            <a:extLst>
              <a:ext uri="{FF2B5EF4-FFF2-40B4-BE49-F238E27FC236}">
                <a16:creationId xmlns:a16="http://schemas.microsoft.com/office/drawing/2014/main" id="{D7DB6425-0CA5-6142-900C-718C9B0E81BC}"/>
              </a:ext>
            </a:extLst>
          </p:cNvPr>
          <p:cNvGraphicFramePr>
            <a:graphicFrameLocks noGrp="1"/>
          </p:cNvGraphicFramePr>
          <p:nvPr>
            <p:extLst>
              <p:ext uri="{D42A27DB-BD31-4B8C-83A1-F6EECF244321}">
                <p14:modId xmlns:p14="http://schemas.microsoft.com/office/powerpoint/2010/main" val="269967646"/>
              </p:ext>
            </p:extLst>
          </p:nvPr>
        </p:nvGraphicFramePr>
        <p:xfrm>
          <a:off x="514349" y="966475"/>
          <a:ext cx="11415714" cy="5306573"/>
        </p:xfrm>
        <a:graphic>
          <a:graphicData uri="http://schemas.openxmlformats.org/drawingml/2006/table">
            <a:tbl>
              <a:tblPr firstRow="1" bandRow="1">
                <a:tableStyleId>{1FECB4D8-DB02-4DC6-A0A2-4F2EBAE1DC90}</a:tableStyleId>
              </a:tblPr>
              <a:tblGrid>
                <a:gridCol w="2350099">
                  <a:extLst>
                    <a:ext uri="{9D8B030D-6E8A-4147-A177-3AD203B41FA5}">
                      <a16:colId xmlns:a16="http://schemas.microsoft.com/office/drawing/2014/main" val="3381347735"/>
                    </a:ext>
                  </a:extLst>
                </a:gridCol>
                <a:gridCol w="2985781">
                  <a:extLst>
                    <a:ext uri="{9D8B030D-6E8A-4147-A177-3AD203B41FA5}">
                      <a16:colId xmlns:a16="http://schemas.microsoft.com/office/drawing/2014/main" val="1856915849"/>
                    </a:ext>
                  </a:extLst>
                </a:gridCol>
                <a:gridCol w="6079834">
                  <a:extLst>
                    <a:ext uri="{9D8B030D-6E8A-4147-A177-3AD203B41FA5}">
                      <a16:colId xmlns:a16="http://schemas.microsoft.com/office/drawing/2014/main" val="3622648843"/>
                    </a:ext>
                  </a:extLst>
                </a:gridCol>
              </a:tblGrid>
              <a:tr h="502418">
                <a:tc>
                  <a:txBody>
                    <a:bodyPr/>
                    <a:lstStyle/>
                    <a:p>
                      <a:r>
                        <a:rPr lang="en-US" sz="2400" dirty="0"/>
                        <a:t>Characteristic</a:t>
                      </a:r>
                    </a:p>
                  </a:txBody>
                  <a:tcPr/>
                </a:tc>
                <a:tc>
                  <a:txBody>
                    <a:bodyPr/>
                    <a:lstStyle/>
                    <a:p>
                      <a:r>
                        <a:rPr lang="en-US" sz="2400" dirty="0"/>
                        <a:t>Past</a:t>
                      </a:r>
                    </a:p>
                  </a:txBody>
                  <a:tcPr/>
                </a:tc>
                <a:tc>
                  <a:txBody>
                    <a:bodyPr/>
                    <a:lstStyle/>
                    <a:p>
                      <a:r>
                        <a:rPr lang="en-US" sz="2400" dirty="0"/>
                        <a:t>Present</a:t>
                      </a:r>
                    </a:p>
                  </a:txBody>
                  <a:tcPr/>
                </a:tc>
                <a:extLst>
                  <a:ext uri="{0D108BD9-81ED-4DB2-BD59-A6C34878D82A}">
                    <a16:rowId xmlns:a16="http://schemas.microsoft.com/office/drawing/2014/main" val="143372692"/>
                  </a:ext>
                </a:extLst>
              </a:tr>
              <a:tr h="640153">
                <a:tc>
                  <a:txBody>
                    <a:bodyPr/>
                    <a:lstStyle/>
                    <a:p>
                      <a:r>
                        <a:rPr lang="en-US" sz="2000" dirty="0"/>
                        <a:t>Number of patients</a:t>
                      </a:r>
                    </a:p>
                  </a:txBody>
                  <a:tcPr/>
                </a:tc>
                <a:tc>
                  <a:txBody>
                    <a:bodyPr/>
                    <a:lstStyle/>
                    <a:p>
                      <a:r>
                        <a:rPr lang="en-US" sz="2000" dirty="0"/>
                        <a:t>20-40</a:t>
                      </a:r>
                    </a:p>
                  </a:txBody>
                  <a:tcPr/>
                </a:tc>
                <a:tc>
                  <a:txBody>
                    <a:bodyPr/>
                    <a:lstStyle/>
                    <a:p>
                      <a:r>
                        <a:rPr lang="en-US" sz="2000" dirty="0"/>
                        <a:t>100s-1000s</a:t>
                      </a:r>
                    </a:p>
                  </a:txBody>
                  <a:tcPr/>
                </a:tc>
                <a:extLst>
                  <a:ext uri="{0D108BD9-81ED-4DB2-BD59-A6C34878D82A}">
                    <a16:rowId xmlns:a16="http://schemas.microsoft.com/office/drawing/2014/main" val="2873736658"/>
                  </a:ext>
                </a:extLst>
              </a:tr>
              <a:tr h="649850">
                <a:tc>
                  <a:txBody>
                    <a:bodyPr/>
                    <a:lstStyle/>
                    <a:p>
                      <a:r>
                        <a:rPr lang="en-US" sz="2000" dirty="0"/>
                        <a:t>Expansion cohorts</a:t>
                      </a:r>
                    </a:p>
                  </a:txBody>
                  <a:tcPr/>
                </a:tc>
                <a:tc>
                  <a:txBody>
                    <a:bodyPr/>
                    <a:lstStyle/>
                    <a:p>
                      <a:r>
                        <a:rPr lang="en-US" sz="2000" dirty="0"/>
                        <a:t>1-2 with &lt;20 pts each</a:t>
                      </a:r>
                    </a:p>
                  </a:txBody>
                  <a:tcPr/>
                </a:tc>
                <a:tc>
                  <a:txBody>
                    <a:bodyPr/>
                    <a:lstStyle/>
                    <a:p>
                      <a:r>
                        <a:rPr lang="en-US" sz="2000" dirty="0"/>
                        <a:t>Multiple with ++ pts</a:t>
                      </a:r>
                    </a:p>
                  </a:txBody>
                  <a:tcPr/>
                </a:tc>
                <a:extLst>
                  <a:ext uri="{0D108BD9-81ED-4DB2-BD59-A6C34878D82A}">
                    <a16:rowId xmlns:a16="http://schemas.microsoft.com/office/drawing/2014/main" val="1604982676"/>
                  </a:ext>
                </a:extLst>
              </a:tr>
              <a:tr h="587960">
                <a:tc>
                  <a:txBody>
                    <a:bodyPr/>
                    <a:lstStyle/>
                    <a:p>
                      <a:r>
                        <a:rPr lang="en-US" sz="2000" dirty="0"/>
                        <a:t>Number of participating sites</a:t>
                      </a:r>
                    </a:p>
                  </a:txBody>
                  <a:tcPr/>
                </a:tc>
                <a:tc>
                  <a:txBody>
                    <a:bodyPr/>
                    <a:lstStyle/>
                    <a:p>
                      <a:r>
                        <a:rPr lang="en-US" sz="2000" dirty="0"/>
                        <a:t>2-3</a:t>
                      </a:r>
                    </a:p>
                  </a:txBody>
                  <a:tcPr/>
                </a:tc>
                <a:tc>
                  <a:txBody>
                    <a:bodyPr/>
                    <a:lstStyle/>
                    <a:p>
                      <a:r>
                        <a:rPr lang="en-US" sz="2000" dirty="0"/>
                        <a:t>20-50+</a:t>
                      </a:r>
                    </a:p>
                  </a:txBody>
                  <a:tcPr/>
                </a:tc>
                <a:extLst>
                  <a:ext uri="{0D108BD9-81ED-4DB2-BD59-A6C34878D82A}">
                    <a16:rowId xmlns:a16="http://schemas.microsoft.com/office/drawing/2014/main" val="1251980643"/>
                  </a:ext>
                </a:extLst>
              </a:tr>
              <a:tr h="543374">
                <a:tc>
                  <a:txBody>
                    <a:bodyPr/>
                    <a:lstStyle/>
                    <a:p>
                      <a:r>
                        <a:rPr lang="en-US" sz="2000" dirty="0"/>
                        <a:t>Geographic locations</a:t>
                      </a:r>
                    </a:p>
                  </a:txBody>
                  <a:tcPr/>
                </a:tc>
                <a:tc>
                  <a:txBody>
                    <a:bodyPr/>
                    <a:lstStyle/>
                    <a:p>
                      <a:r>
                        <a:rPr lang="en-US" sz="2000" dirty="0"/>
                        <a:t>North America and Europe dominant</a:t>
                      </a:r>
                    </a:p>
                  </a:txBody>
                  <a:tcPr/>
                </a:tc>
                <a:tc>
                  <a:txBody>
                    <a:bodyPr/>
                    <a:lstStyle/>
                    <a:p>
                      <a:r>
                        <a:rPr lang="en-US" sz="2000" dirty="0"/>
                        <a:t>Globalization</a:t>
                      </a:r>
                    </a:p>
                  </a:txBody>
                  <a:tcPr/>
                </a:tc>
                <a:extLst>
                  <a:ext uri="{0D108BD9-81ED-4DB2-BD59-A6C34878D82A}">
                    <a16:rowId xmlns:a16="http://schemas.microsoft.com/office/drawing/2014/main" val="2556536857"/>
                  </a:ext>
                </a:extLst>
              </a:tr>
              <a:tr h="1705314">
                <a:tc>
                  <a:txBody>
                    <a:bodyPr/>
                    <a:lstStyle/>
                    <a:p>
                      <a:r>
                        <a:rPr lang="en-US" sz="2000" dirty="0"/>
                        <a:t>How is knowledge gathered</a:t>
                      </a:r>
                    </a:p>
                  </a:txBody>
                  <a:tcPr/>
                </a:tc>
                <a:tc>
                  <a:txBody>
                    <a:bodyPr/>
                    <a:lstStyle/>
                    <a:p>
                      <a:r>
                        <a:rPr lang="en-US" sz="2000" dirty="0"/>
                        <a:t>Investigator-centric:</a:t>
                      </a:r>
                    </a:p>
                    <a:p>
                      <a:r>
                        <a:rPr lang="en-US" sz="2000" dirty="0"/>
                        <a:t>Expert observation and pattern recognition by a few phase I oncologists and their teams</a:t>
                      </a:r>
                    </a:p>
                  </a:txBody>
                  <a:tcPr/>
                </a:tc>
                <a:tc>
                  <a:txBody>
                    <a:bodyPr/>
                    <a:lstStyle/>
                    <a:p>
                      <a:r>
                        <a:rPr lang="en-US" sz="2000" dirty="0"/>
                        <a:t>Sponsors/CRO-centric: These entities manage database and investigators share observation of limited numbers of patients on teleconferences </a:t>
                      </a:r>
                    </a:p>
                  </a:txBody>
                  <a:tcPr/>
                </a:tc>
                <a:extLst>
                  <a:ext uri="{0D108BD9-81ED-4DB2-BD59-A6C34878D82A}">
                    <a16:rowId xmlns:a16="http://schemas.microsoft.com/office/drawing/2014/main" val="2094596675"/>
                  </a:ext>
                </a:extLst>
              </a:tr>
              <a:tr h="406758">
                <a:tc>
                  <a:txBody>
                    <a:bodyPr/>
                    <a:lstStyle/>
                    <a:p>
                      <a:r>
                        <a:rPr lang="en-US" sz="2000" dirty="0"/>
                        <a:t>Complexity</a:t>
                      </a:r>
                    </a:p>
                  </a:txBody>
                  <a:tcPr/>
                </a:tc>
                <a:tc>
                  <a:txBody>
                    <a:bodyPr/>
                    <a:lstStyle/>
                    <a:p>
                      <a:r>
                        <a:rPr lang="en-US" sz="2000" dirty="0"/>
                        <a:t>++</a:t>
                      </a:r>
                    </a:p>
                  </a:txBody>
                  <a:tcPr/>
                </a:tc>
                <a:tc>
                  <a:txBody>
                    <a:bodyPr/>
                    <a:lstStyle/>
                    <a:p>
                      <a:r>
                        <a:rPr lang="en-US" sz="2000" dirty="0"/>
                        <a:t>++++</a:t>
                      </a:r>
                    </a:p>
                  </a:txBody>
                  <a:tcPr/>
                </a:tc>
                <a:extLst>
                  <a:ext uri="{0D108BD9-81ED-4DB2-BD59-A6C34878D82A}">
                    <a16:rowId xmlns:a16="http://schemas.microsoft.com/office/drawing/2014/main" val="1025466610"/>
                  </a:ext>
                </a:extLst>
              </a:tr>
            </a:tbl>
          </a:graphicData>
        </a:graphic>
      </p:graphicFrame>
      <p:sp>
        <p:nvSpPr>
          <p:cNvPr id="3" name="Slide Number Placeholder 2"/>
          <p:cNvSpPr>
            <a:spLocks noGrp="1"/>
          </p:cNvSpPr>
          <p:nvPr>
            <p:ph type="sldNum" sz="quarter" idx="12"/>
          </p:nvPr>
        </p:nvSpPr>
        <p:spPr/>
        <p:txBody>
          <a:bodyPr/>
          <a:lstStyle/>
          <a:p>
            <a:fld id="{73177D83-14FD-4532-8395-C347CEFCCD9B}" type="slidenum">
              <a:rPr lang="en-CA" smtClean="0"/>
              <a:t>36</a:t>
            </a:fld>
            <a:endParaRPr lang="en-CA"/>
          </a:p>
        </p:txBody>
      </p:sp>
      <p:sp>
        <p:nvSpPr>
          <p:cNvPr id="4" name="TextBox 3">
            <a:extLst>
              <a:ext uri="{FF2B5EF4-FFF2-40B4-BE49-F238E27FC236}">
                <a16:creationId xmlns:a16="http://schemas.microsoft.com/office/drawing/2014/main" id="{CDEB8B2F-75F7-491C-AF38-9933D9210FB6}"/>
              </a:ext>
            </a:extLst>
          </p:cNvPr>
          <p:cNvSpPr txBox="1"/>
          <p:nvPr/>
        </p:nvSpPr>
        <p:spPr>
          <a:xfrm>
            <a:off x="514349" y="6415801"/>
            <a:ext cx="1180131" cy="246221"/>
          </a:xfrm>
          <a:prstGeom prst="rect">
            <a:avLst/>
          </a:prstGeom>
          <a:noFill/>
        </p:spPr>
        <p:txBody>
          <a:bodyPr wrap="none" rtlCol="0">
            <a:spAutoFit/>
          </a:bodyPr>
          <a:lstStyle/>
          <a:p>
            <a:r>
              <a:rPr lang="en-US" sz="1000" i="1" dirty="0"/>
              <a:t>Courtesy of Dr Siu</a:t>
            </a:r>
          </a:p>
        </p:txBody>
      </p:sp>
    </p:spTree>
    <p:extLst>
      <p:ext uri="{BB962C8B-B14F-4D97-AF65-F5344CB8AC3E}">
        <p14:creationId xmlns:p14="http://schemas.microsoft.com/office/powerpoint/2010/main" val="3830200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6591317" y="1300769"/>
            <a:ext cx="5194283" cy="4521751"/>
          </a:xfrm>
          <a:prstGeom prst="rect">
            <a:avLst/>
          </a:prstGeom>
          <a:solidFill>
            <a:schemeClr val="accent6">
              <a:lumMod val="20000"/>
              <a:lumOff val="80000"/>
            </a:schemeClr>
          </a:solidFill>
          <a:ln>
            <a:solidFill>
              <a:schemeClr val="accent6">
                <a:lumMod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380990" marR="0" lvl="0" indent="-380990" algn="l" defTabSz="1219170" rtl="0" eaLnBrk="1" fontAlgn="auto" latinLnBrk="0" hangingPunct="1">
              <a:lnSpc>
                <a:spcPct val="100000"/>
              </a:lnSpc>
              <a:spcBef>
                <a:spcPts val="300"/>
              </a:spcBef>
              <a:spcAft>
                <a:spcPts val="800"/>
              </a:spcAft>
              <a:buClrTx/>
              <a:buSzTx/>
              <a:buFont typeface="Wingdings" panose="05000000000000000000" pitchFamily="2" charset="2"/>
              <a:buChar char="§"/>
              <a:tabLst/>
              <a:defRPr/>
            </a:pPr>
            <a:r>
              <a:rPr kumimoji="0" lang="en-CA" sz="2200" i="0" u="none" strike="noStrike" kern="1200" cap="none" spc="0" normalizeH="0" baseline="0" noProof="0" dirty="0">
                <a:ln>
                  <a:noFill/>
                </a:ln>
                <a:solidFill>
                  <a:prstClr val="black"/>
                </a:solidFill>
                <a:effectLst/>
                <a:uLnTx/>
                <a:uFillTx/>
                <a:ea typeface="+mn-ea"/>
                <a:cs typeface="Arial"/>
              </a:rPr>
              <a:t>Sites must open more trials to stay financially viable</a:t>
            </a:r>
          </a:p>
          <a:p>
            <a:pPr marL="380990" marR="0" lvl="0" indent="-380990" algn="l" defTabSz="1219170" rtl="0" eaLnBrk="1" fontAlgn="auto" latinLnBrk="0" hangingPunct="1">
              <a:lnSpc>
                <a:spcPct val="100000"/>
              </a:lnSpc>
              <a:spcBef>
                <a:spcPts val="300"/>
              </a:spcBef>
              <a:spcAft>
                <a:spcPts val="800"/>
              </a:spcAft>
              <a:buClrTx/>
              <a:buSzTx/>
              <a:buFont typeface="Wingdings" panose="05000000000000000000" pitchFamily="2" charset="2"/>
              <a:buChar char="§"/>
              <a:tabLst/>
              <a:defRPr/>
            </a:pPr>
            <a:r>
              <a:rPr kumimoji="0" lang="en-CA" sz="2200" i="0" u="none" strike="noStrike" kern="1200" cap="none" spc="0" normalizeH="0" baseline="0" noProof="0" dirty="0">
                <a:ln>
                  <a:noFill/>
                </a:ln>
                <a:solidFill>
                  <a:prstClr val="black"/>
                </a:solidFill>
                <a:effectLst/>
                <a:uLnTx/>
                <a:uFillTx/>
                <a:ea typeface="+mn-ea"/>
                <a:cs typeface="Arial"/>
              </a:rPr>
              <a:t>Increased regulatory burden (protocol amendments, SUSARs, </a:t>
            </a:r>
            <a:r>
              <a:rPr kumimoji="0" lang="en-CA" sz="2200" i="0" u="none" strike="noStrike" kern="1200" cap="none" spc="0" normalizeH="0" baseline="0" noProof="0" dirty="0" err="1">
                <a:ln>
                  <a:noFill/>
                </a:ln>
                <a:solidFill>
                  <a:prstClr val="black"/>
                </a:solidFill>
                <a:effectLst/>
                <a:uLnTx/>
                <a:uFillTx/>
                <a:ea typeface="+mn-ea"/>
                <a:cs typeface="Arial"/>
              </a:rPr>
              <a:t>etc</a:t>
            </a:r>
            <a:r>
              <a:rPr kumimoji="0" lang="en-CA" sz="2200" i="0" u="none" strike="noStrike" kern="1200" cap="none" spc="0" normalizeH="0" baseline="0" noProof="0" dirty="0">
                <a:ln>
                  <a:noFill/>
                </a:ln>
                <a:solidFill>
                  <a:prstClr val="black"/>
                </a:solidFill>
                <a:effectLst/>
                <a:uLnTx/>
                <a:uFillTx/>
                <a:ea typeface="+mn-ea"/>
                <a:cs typeface="Arial"/>
              </a:rPr>
              <a:t>)</a:t>
            </a:r>
          </a:p>
          <a:p>
            <a:pPr marL="380990" marR="0" lvl="0" indent="-380990" algn="l" defTabSz="1219170" rtl="0" eaLnBrk="1" fontAlgn="auto" latinLnBrk="0" hangingPunct="1">
              <a:lnSpc>
                <a:spcPct val="100000"/>
              </a:lnSpc>
              <a:spcBef>
                <a:spcPts val="300"/>
              </a:spcBef>
              <a:spcAft>
                <a:spcPts val="800"/>
              </a:spcAft>
              <a:buClrTx/>
              <a:buSzTx/>
              <a:buFont typeface="Wingdings" panose="05000000000000000000" pitchFamily="2" charset="2"/>
              <a:buChar char="§"/>
              <a:tabLst/>
              <a:defRPr/>
            </a:pPr>
            <a:r>
              <a:rPr kumimoji="0" lang="en-CA" sz="2200" i="0" u="none" strike="noStrike" kern="1200" cap="none" spc="0" normalizeH="0" baseline="0" noProof="0" dirty="0">
                <a:ln>
                  <a:noFill/>
                </a:ln>
                <a:solidFill>
                  <a:prstClr val="black"/>
                </a:solidFill>
                <a:effectLst/>
                <a:uLnTx/>
                <a:uFillTx/>
                <a:ea typeface="+mn-ea"/>
                <a:cs typeface="Arial"/>
              </a:rPr>
              <a:t>Trials remain open for long time (need to follow up for late toxicity or survival)</a:t>
            </a:r>
          </a:p>
          <a:p>
            <a:pPr marL="380990" marR="0" lvl="0" indent="-380990" algn="l" defTabSz="1219170" rtl="0" eaLnBrk="1" fontAlgn="auto" latinLnBrk="0" hangingPunct="1">
              <a:lnSpc>
                <a:spcPct val="100000"/>
              </a:lnSpc>
              <a:spcBef>
                <a:spcPts val="300"/>
              </a:spcBef>
              <a:spcAft>
                <a:spcPts val="800"/>
              </a:spcAft>
              <a:buClrTx/>
              <a:buSzTx/>
              <a:buFont typeface="Wingdings" panose="05000000000000000000" pitchFamily="2" charset="2"/>
              <a:buChar char="§"/>
              <a:tabLst/>
              <a:defRPr/>
            </a:pPr>
            <a:r>
              <a:rPr kumimoji="0" lang="en-CA" sz="2200" i="0" u="none" strike="noStrike" kern="1200" cap="none" spc="0" normalizeH="0" baseline="0" noProof="0" dirty="0">
                <a:ln>
                  <a:noFill/>
                </a:ln>
                <a:solidFill>
                  <a:prstClr val="black"/>
                </a:solidFill>
                <a:effectLst/>
                <a:uLnTx/>
                <a:uFillTx/>
                <a:ea typeface="+mn-ea"/>
                <a:cs typeface="Arial"/>
              </a:rPr>
              <a:t>Cost per case is increased</a:t>
            </a:r>
          </a:p>
          <a:p>
            <a:pPr marL="380990" marR="0" lvl="0" indent="-380990" algn="l" defTabSz="1219170" rtl="0" eaLnBrk="1" fontAlgn="auto" latinLnBrk="0" hangingPunct="1">
              <a:lnSpc>
                <a:spcPct val="100000"/>
              </a:lnSpc>
              <a:spcBef>
                <a:spcPts val="300"/>
              </a:spcBef>
              <a:spcAft>
                <a:spcPts val="800"/>
              </a:spcAft>
              <a:buClrTx/>
              <a:buSzTx/>
              <a:buFont typeface="Wingdings" panose="05000000000000000000" pitchFamily="2" charset="2"/>
              <a:buChar char="§"/>
              <a:tabLst/>
              <a:defRPr/>
            </a:pPr>
            <a:r>
              <a:rPr kumimoji="0" lang="en-CA" sz="2200" i="0" u="none" strike="noStrike" kern="1200" cap="none" spc="0" normalizeH="0" baseline="0" noProof="0" dirty="0">
                <a:ln>
                  <a:noFill/>
                </a:ln>
                <a:solidFill>
                  <a:prstClr val="black"/>
                </a:solidFill>
                <a:effectLst/>
                <a:uLnTx/>
                <a:uFillTx/>
                <a:ea typeface="+mn-ea"/>
                <a:cs typeface="Arial"/>
              </a:rPr>
              <a:t>Less investigator experience per trial</a:t>
            </a:r>
          </a:p>
          <a:p>
            <a:pPr marL="380990" marR="0" lvl="0" indent="-380990" algn="l" defTabSz="1219170" rtl="0" eaLnBrk="1" fontAlgn="auto" latinLnBrk="0" hangingPunct="1">
              <a:lnSpc>
                <a:spcPct val="100000"/>
              </a:lnSpc>
              <a:spcBef>
                <a:spcPts val="300"/>
              </a:spcBef>
              <a:spcAft>
                <a:spcPts val="800"/>
              </a:spcAft>
              <a:buClrTx/>
              <a:buSzTx/>
              <a:buFont typeface="Wingdings" panose="05000000000000000000" pitchFamily="2" charset="2"/>
              <a:buChar char="§"/>
              <a:tabLst/>
              <a:defRPr/>
            </a:pPr>
            <a:r>
              <a:rPr kumimoji="0" lang="en-CA" sz="2200" i="0" u="none" strike="noStrike" kern="1200" cap="none" spc="0" normalizeH="0" baseline="0" noProof="0" dirty="0">
                <a:ln>
                  <a:noFill/>
                </a:ln>
                <a:solidFill>
                  <a:prstClr val="black"/>
                </a:solidFill>
                <a:effectLst/>
                <a:uLnTx/>
                <a:uFillTx/>
                <a:ea typeface="+mn-ea"/>
                <a:cs typeface="Arial"/>
              </a:rPr>
              <a:t>Sponsor must collect &amp; share trial safety data with investigators on a regular basis</a:t>
            </a:r>
          </a:p>
        </p:txBody>
      </p:sp>
      <p:sp>
        <p:nvSpPr>
          <p:cNvPr id="17" name="Rectangle 16"/>
          <p:cNvSpPr/>
          <p:nvPr/>
        </p:nvSpPr>
        <p:spPr>
          <a:xfrm>
            <a:off x="311150" y="266039"/>
            <a:ext cx="11569700" cy="769441"/>
          </a:xfrm>
          <a:prstGeom prst="rect">
            <a:avLst/>
          </a:prstGeom>
        </p:spPr>
        <p:txBody>
          <a:bodyPr wrap="square">
            <a:spAutoFit/>
          </a:bodyPr>
          <a:lstStyle/>
          <a:p>
            <a:pPr marL="0" marR="0" lvl="0" indent="0" defTabSz="1219170" rtl="0" eaLnBrk="1" fontAlgn="base" latinLnBrk="0" hangingPunct="1">
              <a:lnSpc>
                <a:spcPct val="100000"/>
              </a:lnSpc>
              <a:spcBef>
                <a:spcPct val="0"/>
              </a:spcBef>
              <a:spcAft>
                <a:spcPct val="0"/>
              </a:spcAft>
              <a:buClrTx/>
              <a:buSzTx/>
              <a:buFontTx/>
              <a:buNone/>
              <a:tabLst/>
              <a:defRPr/>
            </a:pPr>
            <a:r>
              <a:rPr kumimoji="0" lang="en-US" sz="4400" i="0" u="none" strike="noStrike" kern="1200" cap="none" spc="0" normalizeH="0" baseline="0" noProof="0" dirty="0">
                <a:ln>
                  <a:noFill/>
                </a:ln>
                <a:solidFill>
                  <a:schemeClr val="accent1"/>
                </a:solidFill>
                <a:effectLst/>
                <a:uLnTx/>
                <a:uFillTx/>
                <a:cs typeface="Calibri" panose="020F0502020204030204" pitchFamily="34" charset="0"/>
              </a:rPr>
              <a:t>Economics and Logistics of Phase I Trials</a:t>
            </a:r>
            <a:endParaRPr kumimoji="0" lang="en-CA" sz="4400" i="0" u="none" strike="noStrike" kern="1200" cap="none" spc="0" normalizeH="0" baseline="0" noProof="0" dirty="0">
              <a:ln>
                <a:noFill/>
              </a:ln>
              <a:solidFill>
                <a:schemeClr val="accent1"/>
              </a:solidFill>
              <a:effectLst/>
              <a:uLnTx/>
              <a:uFillTx/>
              <a:cs typeface="Calibri" panose="020F0502020204030204" pitchFamily="34" charset="0"/>
            </a:endParaRPr>
          </a:p>
        </p:txBody>
      </p:sp>
      <p:sp>
        <p:nvSpPr>
          <p:cNvPr id="3" name="Slide Number Placeholder 2"/>
          <p:cNvSpPr>
            <a:spLocks noGrp="1"/>
          </p:cNvSpPr>
          <p:nvPr>
            <p:ph type="sldNum" sz="quarter" idx="12"/>
          </p:nvPr>
        </p:nvSpPr>
        <p:spPr>
          <a:xfrm>
            <a:off x="9042400" y="6413500"/>
            <a:ext cx="2743200" cy="365125"/>
          </a:xfrm>
        </p:spPr>
        <p:txBody>
          <a:bodyPr/>
          <a:lstStyle/>
          <a:p>
            <a:fld id="{73177D83-14FD-4532-8395-C347CEFCCD9B}" type="slidenum">
              <a:rPr lang="en-CA" smtClean="0"/>
              <a:t>37</a:t>
            </a:fld>
            <a:endParaRPr lang="en-CA" dirty="0"/>
          </a:p>
        </p:txBody>
      </p:sp>
      <p:graphicFrame>
        <p:nvGraphicFramePr>
          <p:cNvPr id="7" name="Diagram 6">
            <a:extLst>
              <a:ext uri="{FF2B5EF4-FFF2-40B4-BE49-F238E27FC236}">
                <a16:creationId xmlns:a16="http://schemas.microsoft.com/office/drawing/2014/main" id="{BD40E762-04C2-94DF-8746-844249373531}"/>
              </a:ext>
            </a:extLst>
          </p:cNvPr>
          <p:cNvGraphicFramePr/>
          <p:nvPr>
            <p:extLst>
              <p:ext uri="{D42A27DB-BD31-4B8C-83A1-F6EECF244321}">
                <p14:modId xmlns:p14="http://schemas.microsoft.com/office/powerpoint/2010/main" val="1812411340"/>
              </p:ext>
            </p:extLst>
          </p:nvPr>
        </p:nvGraphicFramePr>
        <p:xfrm>
          <a:off x="749318" y="1547018"/>
          <a:ext cx="70358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28678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BDDE5-DFF6-3740-8F95-01F7CAD3FCFC}"/>
              </a:ext>
            </a:extLst>
          </p:cNvPr>
          <p:cNvSpPr>
            <a:spLocks noGrp="1"/>
          </p:cNvSpPr>
          <p:nvPr>
            <p:ph type="title"/>
          </p:nvPr>
        </p:nvSpPr>
        <p:spPr>
          <a:xfrm>
            <a:off x="101600" y="343609"/>
            <a:ext cx="3592576" cy="5798708"/>
          </a:xfrm>
        </p:spPr>
        <p:txBody>
          <a:bodyPr>
            <a:normAutofit/>
          </a:bodyPr>
          <a:lstStyle/>
          <a:p>
            <a:r>
              <a:rPr lang="en-US" sz="3800" dirty="0">
                <a:solidFill>
                  <a:schemeClr val="accent1"/>
                </a:solidFill>
                <a:latin typeface="+mn-lt"/>
              </a:rPr>
              <a:t>Factors to Consider for </a:t>
            </a:r>
            <a:r>
              <a:rPr lang="en-US" sz="3800" b="1" dirty="0">
                <a:solidFill>
                  <a:schemeClr val="accent1"/>
                </a:solidFill>
                <a:latin typeface="+mn-lt"/>
              </a:rPr>
              <a:t>Recommended </a:t>
            </a:r>
            <a:br>
              <a:rPr lang="en-US" sz="3800" b="1" dirty="0">
                <a:solidFill>
                  <a:schemeClr val="accent1"/>
                </a:solidFill>
                <a:latin typeface="+mn-lt"/>
              </a:rPr>
            </a:br>
            <a:r>
              <a:rPr lang="en-US" sz="3800" b="1" dirty="0">
                <a:solidFill>
                  <a:schemeClr val="accent1"/>
                </a:solidFill>
                <a:latin typeface="+mn-lt"/>
              </a:rPr>
              <a:t>Dose </a:t>
            </a:r>
            <a:r>
              <a:rPr lang="en-US" sz="3800" dirty="0">
                <a:solidFill>
                  <a:schemeClr val="accent1"/>
                </a:solidFill>
                <a:latin typeface="+mn-lt"/>
              </a:rPr>
              <a:t>Decisions</a:t>
            </a:r>
          </a:p>
        </p:txBody>
      </p:sp>
      <p:graphicFrame>
        <p:nvGraphicFramePr>
          <p:cNvPr id="5" name="Table 5">
            <a:extLst>
              <a:ext uri="{FF2B5EF4-FFF2-40B4-BE49-F238E27FC236}">
                <a16:creationId xmlns:a16="http://schemas.microsoft.com/office/drawing/2014/main" id="{EB3CEF1E-6E0D-9E4C-AAA4-6443AAFEAE7A}"/>
              </a:ext>
            </a:extLst>
          </p:cNvPr>
          <p:cNvGraphicFramePr>
            <a:graphicFrameLocks noGrp="1"/>
          </p:cNvGraphicFramePr>
          <p:nvPr>
            <p:extLst>
              <p:ext uri="{D42A27DB-BD31-4B8C-83A1-F6EECF244321}">
                <p14:modId xmlns:p14="http://schemas.microsoft.com/office/powerpoint/2010/main" val="1294017490"/>
              </p:ext>
            </p:extLst>
          </p:nvPr>
        </p:nvGraphicFramePr>
        <p:xfrm>
          <a:off x="5219192" y="380271"/>
          <a:ext cx="6464300" cy="6097458"/>
        </p:xfrm>
        <a:graphic>
          <a:graphicData uri="http://schemas.openxmlformats.org/drawingml/2006/table">
            <a:tbl>
              <a:tblPr firstRow="1" bandRow="1">
                <a:tableStyleId>{5940675A-B579-460E-94D1-54222C63F5DA}</a:tableStyleId>
              </a:tblPr>
              <a:tblGrid>
                <a:gridCol w="2213793">
                  <a:extLst>
                    <a:ext uri="{9D8B030D-6E8A-4147-A177-3AD203B41FA5}">
                      <a16:colId xmlns:a16="http://schemas.microsoft.com/office/drawing/2014/main" val="3860055205"/>
                    </a:ext>
                  </a:extLst>
                </a:gridCol>
                <a:gridCol w="4250507">
                  <a:extLst>
                    <a:ext uri="{9D8B030D-6E8A-4147-A177-3AD203B41FA5}">
                      <a16:colId xmlns:a16="http://schemas.microsoft.com/office/drawing/2014/main" val="3093527165"/>
                    </a:ext>
                  </a:extLst>
                </a:gridCol>
              </a:tblGrid>
              <a:tr h="901372">
                <a:tc>
                  <a:txBody>
                    <a:bodyPr/>
                    <a:lstStyle/>
                    <a:p>
                      <a:pPr algn="l"/>
                      <a:r>
                        <a:rPr lang="en-US" sz="2000" b="1" dirty="0">
                          <a:solidFill>
                            <a:schemeClr val="bg1"/>
                          </a:solidFill>
                        </a:rPr>
                        <a:t>Drug</a:t>
                      </a:r>
                    </a:p>
                  </a:txBody>
                  <a:tcPr anchor="ctr">
                    <a:solidFill>
                      <a:schemeClr val="accent3"/>
                    </a:solidFill>
                  </a:tcPr>
                </a:tc>
                <a:tc>
                  <a:txBody>
                    <a:bodyPr/>
                    <a:lstStyle/>
                    <a:p>
                      <a:pPr marL="285750" indent="-285750" algn="l">
                        <a:buFont typeface="Arial" panose="020B0604020202020204" pitchFamily="34" charset="0"/>
                        <a:buChar char="•"/>
                      </a:pPr>
                      <a:r>
                        <a:rPr lang="en-US" sz="1800" b="1" dirty="0"/>
                        <a:t>Drug class</a:t>
                      </a:r>
                    </a:p>
                    <a:p>
                      <a:pPr marL="285750" indent="-285750" algn="l">
                        <a:buFont typeface="Arial" panose="020B0604020202020204" pitchFamily="34" charset="0"/>
                        <a:buChar char="•"/>
                      </a:pPr>
                      <a:r>
                        <a:rPr lang="en-US" sz="1800" b="1" dirty="0"/>
                        <a:t>Mechanism of action (MOA)</a:t>
                      </a:r>
                    </a:p>
                  </a:txBody>
                  <a:tcPr anchor="ctr"/>
                </a:tc>
                <a:extLst>
                  <a:ext uri="{0D108BD9-81ED-4DB2-BD59-A6C34878D82A}">
                    <a16:rowId xmlns:a16="http://schemas.microsoft.com/office/drawing/2014/main" val="677064281"/>
                  </a:ext>
                </a:extLst>
              </a:tr>
              <a:tr h="1051372">
                <a:tc>
                  <a:txBody>
                    <a:bodyPr/>
                    <a:lstStyle/>
                    <a:p>
                      <a:pPr algn="l"/>
                      <a:r>
                        <a:rPr lang="en-US" sz="2000" b="1" dirty="0">
                          <a:solidFill>
                            <a:schemeClr val="bg1"/>
                          </a:solidFill>
                        </a:rPr>
                        <a:t>Patient Population</a:t>
                      </a:r>
                    </a:p>
                  </a:txBody>
                  <a:tcPr anchor="ctr">
                    <a:solidFill>
                      <a:schemeClr val="accent3"/>
                    </a:solidFill>
                  </a:tcPr>
                </a:tc>
                <a:tc>
                  <a:txBody>
                    <a:bodyPr/>
                    <a:lstStyle/>
                    <a:p>
                      <a:pPr marL="285750" indent="-285750" algn="l">
                        <a:buFont typeface="Arial" panose="020B0604020202020204" pitchFamily="34" charset="0"/>
                        <a:buChar char="•"/>
                      </a:pPr>
                      <a:r>
                        <a:rPr lang="en-US" sz="1800" b="1"/>
                        <a:t>Histology selection</a:t>
                      </a:r>
                    </a:p>
                    <a:p>
                      <a:pPr marL="285750" indent="-285750" algn="l">
                        <a:buFont typeface="Arial" panose="020B0604020202020204" pitchFamily="34" charset="0"/>
                        <a:buChar char="•"/>
                      </a:pPr>
                      <a:r>
                        <a:rPr lang="en-US" sz="1800" b="1"/>
                        <a:t>Biomarker selection</a:t>
                      </a:r>
                    </a:p>
                  </a:txBody>
                  <a:tcPr anchor="ctr"/>
                </a:tc>
                <a:extLst>
                  <a:ext uri="{0D108BD9-81ED-4DB2-BD59-A6C34878D82A}">
                    <a16:rowId xmlns:a16="http://schemas.microsoft.com/office/drawing/2014/main" val="2417537054"/>
                  </a:ext>
                </a:extLst>
              </a:tr>
              <a:tr h="1108039">
                <a:tc>
                  <a:txBody>
                    <a:bodyPr/>
                    <a:lstStyle/>
                    <a:p>
                      <a:pPr algn="l"/>
                      <a:r>
                        <a:rPr lang="en-US" sz="2000" b="1" dirty="0">
                          <a:solidFill>
                            <a:schemeClr val="bg1"/>
                          </a:solidFill>
                        </a:rPr>
                        <a:t>Toxicity</a:t>
                      </a:r>
                    </a:p>
                  </a:txBody>
                  <a:tcPr anchor="ctr">
                    <a:solidFill>
                      <a:schemeClr val="accent3"/>
                    </a:solidFill>
                  </a:tcPr>
                </a:tc>
                <a:tc>
                  <a:txBody>
                    <a:bodyPr/>
                    <a:lstStyle/>
                    <a:p>
                      <a:pPr marL="285750" indent="-285750" algn="l">
                        <a:buFont typeface="Arial" panose="020B0604020202020204" pitchFamily="34" charset="0"/>
                        <a:buChar char="•"/>
                      </a:pPr>
                      <a:r>
                        <a:rPr lang="en-US" sz="1800" b="1"/>
                        <a:t>DLT</a:t>
                      </a:r>
                    </a:p>
                    <a:p>
                      <a:pPr marL="285750" indent="-285750" algn="l">
                        <a:buFont typeface="Arial" panose="020B0604020202020204" pitchFamily="34" charset="0"/>
                        <a:buChar char="•"/>
                      </a:pPr>
                      <a:r>
                        <a:rPr lang="en-US" sz="1800" b="1"/>
                        <a:t>Chronic toxicity requiring dose interruptions</a:t>
                      </a:r>
                    </a:p>
                  </a:txBody>
                  <a:tcPr anchor="ctr"/>
                </a:tc>
                <a:extLst>
                  <a:ext uri="{0D108BD9-81ED-4DB2-BD59-A6C34878D82A}">
                    <a16:rowId xmlns:a16="http://schemas.microsoft.com/office/drawing/2014/main" val="932546922"/>
                  </a:ext>
                </a:extLst>
              </a:tr>
              <a:tr h="977326">
                <a:tc>
                  <a:txBody>
                    <a:bodyPr/>
                    <a:lstStyle/>
                    <a:p>
                      <a:pPr algn="l"/>
                      <a:r>
                        <a:rPr lang="en-US" sz="2000" b="1" dirty="0">
                          <a:solidFill>
                            <a:schemeClr val="bg1"/>
                          </a:solidFill>
                        </a:rPr>
                        <a:t>PK</a:t>
                      </a:r>
                    </a:p>
                  </a:txBody>
                  <a:tcPr anchor="ctr">
                    <a:solidFill>
                      <a:schemeClr val="accent3"/>
                    </a:solidFill>
                  </a:tcPr>
                </a:tc>
                <a:tc>
                  <a:txBody>
                    <a:bodyPr/>
                    <a:lstStyle/>
                    <a:p>
                      <a:pPr marL="285750" indent="-285750" algn="l">
                        <a:buFont typeface="Arial" panose="020B0604020202020204" pitchFamily="34" charset="0"/>
                        <a:buChar char="•"/>
                      </a:pPr>
                      <a:r>
                        <a:rPr lang="en-US" sz="1800" b="1"/>
                        <a:t>Dose-PK effect relationships</a:t>
                      </a:r>
                    </a:p>
                    <a:p>
                      <a:pPr marL="285750" indent="-285750" algn="l">
                        <a:buFont typeface="Arial" panose="020B0604020202020204" pitchFamily="34" charset="0"/>
                        <a:buChar char="•"/>
                      </a:pPr>
                      <a:r>
                        <a:rPr lang="en-US" sz="1800" b="1"/>
                        <a:t>Biologically relevant concentration</a:t>
                      </a:r>
                    </a:p>
                  </a:txBody>
                  <a:tcPr anchor="ctr"/>
                </a:tc>
                <a:extLst>
                  <a:ext uri="{0D108BD9-81ED-4DB2-BD59-A6C34878D82A}">
                    <a16:rowId xmlns:a16="http://schemas.microsoft.com/office/drawing/2014/main" val="837821678"/>
                  </a:ext>
                </a:extLst>
              </a:tr>
              <a:tr h="990256">
                <a:tc>
                  <a:txBody>
                    <a:bodyPr/>
                    <a:lstStyle/>
                    <a:p>
                      <a:pPr algn="l"/>
                      <a:r>
                        <a:rPr lang="en-US" sz="2000" b="1" dirty="0">
                          <a:solidFill>
                            <a:schemeClr val="bg1"/>
                          </a:solidFill>
                        </a:rPr>
                        <a:t>PD</a:t>
                      </a:r>
                    </a:p>
                  </a:txBody>
                  <a:tcPr anchor="ctr">
                    <a:solidFill>
                      <a:schemeClr val="accent3"/>
                    </a:solidFill>
                  </a:tcPr>
                </a:tc>
                <a:tc>
                  <a:txBody>
                    <a:bodyPr/>
                    <a:lstStyle/>
                    <a:p>
                      <a:pPr marL="285750" indent="-285750" algn="l">
                        <a:buFont typeface="Arial" panose="020B0604020202020204" pitchFamily="34" charset="0"/>
                        <a:buChar char="•"/>
                      </a:pPr>
                      <a:r>
                        <a:rPr lang="en-US" sz="1800" b="1"/>
                        <a:t>Target engagement</a:t>
                      </a:r>
                    </a:p>
                    <a:p>
                      <a:pPr marL="285750" indent="-285750" algn="l">
                        <a:buFont typeface="Arial" panose="020B0604020202020204" pitchFamily="34" charset="0"/>
                        <a:buChar char="•"/>
                      </a:pPr>
                      <a:r>
                        <a:rPr lang="en-US" sz="1800" b="1"/>
                        <a:t>Proof-of-mechanism vs proof-of-concept</a:t>
                      </a:r>
                    </a:p>
                  </a:txBody>
                  <a:tcPr anchor="ctr"/>
                </a:tc>
                <a:extLst>
                  <a:ext uri="{0D108BD9-81ED-4DB2-BD59-A6C34878D82A}">
                    <a16:rowId xmlns:a16="http://schemas.microsoft.com/office/drawing/2014/main" val="908715837"/>
                  </a:ext>
                </a:extLst>
              </a:tr>
              <a:tr h="1069093">
                <a:tc>
                  <a:txBody>
                    <a:bodyPr/>
                    <a:lstStyle/>
                    <a:p>
                      <a:pPr algn="l"/>
                      <a:r>
                        <a:rPr lang="en-US" sz="2000" b="1" dirty="0">
                          <a:solidFill>
                            <a:schemeClr val="bg1"/>
                          </a:solidFill>
                        </a:rPr>
                        <a:t>Clinical Activity</a:t>
                      </a:r>
                    </a:p>
                  </a:txBody>
                  <a:tcPr anchor="ctr">
                    <a:solidFill>
                      <a:schemeClr val="accent3"/>
                    </a:solidFill>
                  </a:tcPr>
                </a:tc>
                <a:tc>
                  <a:txBody>
                    <a:bodyPr/>
                    <a:lstStyle/>
                    <a:p>
                      <a:pPr marL="0" indent="0" algn="l">
                        <a:buFont typeface="Arial" panose="020B0604020202020204" pitchFamily="34" charset="0"/>
                        <a:buNone/>
                      </a:pPr>
                      <a:endParaRPr lang="en-US" sz="1800" b="1" dirty="0"/>
                    </a:p>
                    <a:p>
                      <a:pPr marL="285750" indent="-285750" algn="l">
                        <a:buFont typeface="Arial" panose="020B0604020202020204" pitchFamily="34" charset="0"/>
                        <a:buChar char="•"/>
                      </a:pPr>
                      <a:r>
                        <a:rPr lang="en-US" sz="1800" b="1" dirty="0"/>
                        <a:t>Objective response or prolonged stabilization in progressing pts</a:t>
                      </a:r>
                    </a:p>
                  </a:txBody>
                  <a:tcPr/>
                </a:tc>
                <a:extLst>
                  <a:ext uri="{0D108BD9-81ED-4DB2-BD59-A6C34878D82A}">
                    <a16:rowId xmlns:a16="http://schemas.microsoft.com/office/drawing/2014/main" val="3680515542"/>
                  </a:ext>
                </a:extLst>
              </a:tr>
            </a:tbl>
          </a:graphicData>
        </a:graphic>
      </p:graphicFrame>
      <p:sp>
        <p:nvSpPr>
          <p:cNvPr id="8" name="Slide Number Placeholder 7">
            <a:extLst>
              <a:ext uri="{FF2B5EF4-FFF2-40B4-BE49-F238E27FC236}">
                <a16:creationId xmlns:a16="http://schemas.microsoft.com/office/drawing/2014/main" id="{C027BA08-C619-3042-8180-D516EEBD2E99}"/>
              </a:ext>
            </a:extLst>
          </p:cNvPr>
          <p:cNvSpPr>
            <a:spLocks noGrp="1"/>
          </p:cNvSpPr>
          <p:nvPr>
            <p:ph type="sldNum" sz="quarter" idx="12"/>
          </p:nvPr>
        </p:nvSpPr>
        <p:spPr>
          <a:xfrm>
            <a:off x="9372600" y="6295167"/>
            <a:ext cx="2743200" cy="365125"/>
          </a:xfrm>
        </p:spPr>
        <p:txBody>
          <a:bodyPr/>
          <a:lstStyle/>
          <a:p>
            <a:fld id="{73177D83-14FD-4532-8395-C347CEFCCD9B}" type="slidenum">
              <a:rPr lang="en-CA" smtClean="0"/>
              <a:t>38</a:t>
            </a:fld>
            <a:endParaRPr lang="en-CA" dirty="0"/>
          </a:p>
        </p:txBody>
      </p:sp>
      <p:pic>
        <p:nvPicPr>
          <p:cNvPr id="3" name="Picture 2"/>
          <p:cNvPicPr>
            <a:picLocks noChangeAspect="1"/>
          </p:cNvPicPr>
          <p:nvPr/>
        </p:nvPicPr>
        <p:blipFill>
          <a:blip r:embed="rId2">
            <a:duotone>
              <a:schemeClr val="accent3">
                <a:shade val="45000"/>
                <a:satMod val="135000"/>
              </a:schemeClr>
              <a:prstClr val="white"/>
            </a:duotone>
            <a:alphaModFix amt="70000"/>
            <a:extLst>
              <a:ext uri="{BEBA8EAE-BF5A-486C-A8C5-ECC9F3942E4B}">
                <a14:imgProps xmlns:a14="http://schemas.microsoft.com/office/drawing/2010/main">
                  <a14:imgLayer r:embed="rId3">
                    <a14:imgEffect>
                      <a14:saturation sat="66000"/>
                    </a14:imgEffect>
                  </a14:imgLayer>
                </a14:imgProps>
              </a:ext>
            </a:extLst>
          </a:blip>
          <a:stretch>
            <a:fillRect/>
          </a:stretch>
        </p:blipFill>
        <p:spPr>
          <a:xfrm>
            <a:off x="3529660" y="380270"/>
            <a:ext cx="1645082" cy="6097459"/>
          </a:xfrm>
          <a:prstGeom prst="rect">
            <a:avLst/>
          </a:prstGeom>
        </p:spPr>
      </p:pic>
    </p:spTree>
    <p:extLst>
      <p:ext uri="{BB962C8B-B14F-4D97-AF65-F5344CB8AC3E}">
        <p14:creationId xmlns:p14="http://schemas.microsoft.com/office/powerpoint/2010/main" val="6890158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4EAF8-AC6C-A242-A1B4-F0D16555D6C6}"/>
              </a:ext>
            </a:extLst>
          </p:cNvPr>
          <p:cNvSpPr>
            <a:spLocks noGrp="1"/>
          </p:cNvSpPr>
          <p:nvPr>
            <p:ph type="title"/>
          </p:nvPr>
        </p:nvSpPr>
        <p:spPr>
          <a:xfrm>
            <a:off x="0" y="110068"/>
            <a:ext cx="12006343" cy="1325563"/>
          </a:xfrm>
        </p:spPr>
        <p:txBody>
          <a:bodyPr>
            <a:normAutofit/>
          </a:bodyPr>
          <a:lstStyle/>
          <a:p>
            <a:pPr algn="ctr"/>
            <a:r>
              <a:rPr lang="en-US" sz="4000" dirty="0">
                <a:solidFill>
                  <a:schemeClr val="accent1"/>
                </a:solidFill>
                <a:latin typeface="+mn-lt"/>
              </a:rPr>
              <a:t>Dose-Effect Curves differ for </a:t>
            </a:r>
            <a:r>
              <a:rPr lang="en-US" sz="4000" dirty="0" err="1">
                <a:solidFill>
                  <a:schemeClr val="accent1"/>
                </a:solidFill>
                <a:latin typeface="+mn-lt"/>
              </a:rPr>
              <a:t>cytotoxics</a:t>
            </a:r>
            <a:r>
              <a:rPr lang="en-US" sz="4000" dirty="0">
                <a:solidFill>
                  <a:schemeClr val="accent1"/>
                </a:solidFill>
                <a:latin typeface="+mn-lt"/>
              </a:rPr>
              <a:t> vs MTA vs IO</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49" name="Ink 148">
                <a:extLst>
                  <a:ext uri="{FF2B5EF4-FFF2-40B4-BE49-F238E27FC236}">
                    <a16:creationId xmlns:a16="http://schemas.microsoft.com/office/drawing/2014/main" id="{F2549576-8073-0341-BF08-B4620FE00862}"/>
                  </a:ext>
                </a:extLst>
              </p14:cNvPr>
              <p14:cNvContentPartPr/>
              <p14:nvPr/>
            </p14:nvContentPartPr>
            <p14:xfrm>
              <a:off x="13427045" y="2752691"/>
              <a:ext cx="398" cy="370"/>
            </p14:xfrm>
          </p:contentPart>
        </mc:Choice>
        <mc:Fallback xmlns="">
          <p:pic>
            <p:nvPicPr>
              <p:cNvPr id="149" name="Ink 148">
                <a:extLst>
                  <a:ext uri="{FF2B5EF4-FFF2-40B4-BE49-F238E27FC236}">
                    <a16:creationId xmlns:a16="http://schemas.microsoft.com/office/drawing/2014/main" id="{F2549576-8073-0341-BF08-B4620FE00862}"/>
                  </a:ext>
                </a:extLst>
              </p:cNvPr>
              <p:cNvPicPr/>
              <p:nvPr/>
            </p:nvPicPr>
            <p:blipFill>
              <a:blip r:embed="rId6"/>
              <a:stretch>
                <a:fillRect/>
              </a:stretch>
            </p:blipFill>
            <p:spPr>
              <a:xfrm>
                <a:off x="13407145" y="2641691"/>
                <a:ext cx="39800" cy="222000"/>
              </a:xfrm>
              <a:prstGeom prst="rect">
                <a:avLst/>
              </a:prstGeom>
            </p:spPr>
          </p:pic>
        </mc:Fallback>
      </mc:AlternateContent>
      <p:pic>
        <p:nvPicPr>
          <p:cNvPr id="147" name="Picture 146">
            <a:extLst>
              <a:ext uri="{FF2B5EF4-FFF2-40B4-BE49-F238E27FC236}">
                <a16:creationId xmlns:a16="http://schemas.microsoft.com/office/drawing/2014/main" id="{AA3331F5-5818-E045-AA31-2FCFC154DD27}"/>
              </a:ext>
            </a:extLst>
          </p:cNvPr>
          <p:cNvPicPr>
            <a:picLocks noChangeAspect="1"/>
          </p:cNvPicPr>
          <p:nvPr/>
        </p:nvPicPr>
        <p:blipFill>
          <a:blip r:embed="rId7"/>
          <a:stretch>
            <a:fillRect/>
          </a:stretch>
        </p:blipFill>
        <p:spPr>
          <a:xfrm>
            <a:off x="12648558" y="4276679"/>
            <a:ext cx="0" cy="0"/>
          </a:xfrm>
          <a:prstGeom prst="rect">
            <a:avLst/>
          </a:prstGeom>
        </p:spPr>
      </p:pic>
      <p:grpSp>
        <p:nvGrpSpPr>
          <p:cNvPr id="31" name="Group 30"/>
          <p:cNvGrpSpPr/>
          <p:nvPr/>
        </p:nvGrpSpPr>
        <p:grpSpPr>
          <a:xfrm>
            <a:off x="52835" y="1675735"/>
            <a:ext cx="4048198" cy="3294245"/>
            <a:chOff x="272963" y="1604847"/>
            <a:chExt cx="5992124" cy="5160496"/>
          </a:xfrm>
        </p:grpSpPr>
        <p:pic>
          <p:nvPicPr>
            <p:cNvPr id="65" name="Picture 6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2728" y="1918258"/>
              <a:ext cx="5027413" cy="4578073"/>
            </a:xfrm>
            <a:prstGeom prst="rect">
              <a:avLst/>
            </a:prstGeom>
          </p:spPr>
        </p:pic>
        <p:cxnSp>
          <p:nvCxnSpPr>
            <p:cNvPr id="4" name="Straight Connector 3">
              <a:extLst>
                <a:ext uri="{FF2B5EF4-FFF2-40B4-BE49-F238E27FC236}">
                  <a16:creationId xmlns:a16="http://schemas.microsoft.com/office/drawing/2014/main" id="{54D45EE8-A64E-344B-8E6A-237459E75AFC}"/>
                </a:ext>
              </a:extLst>
            </p:cNvPr>
            <p:cNvCxnSpPr/>
            <p:nvPr/>
          </p:nvCxnSpPr>
          <p:spPr>
            <a:xfrm>
              <a:off x="1495060" y="1604847"/>
              <a:ext cx="0" cy="4498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CBA15B-628A-1048-9A68-BE9659B39ED1}"/>
                </a:ext>
              </a:extLst>
            </p:cNvPr>
            <p:cNvCxnSpPr>
              <a:cxnSpLocks/>
            </p:cNvCxnSpPr>
            <p:nvPr/>
          </p:nvCxnSpPr>
          <p:spPr>
            <a:xfrm flipH="1">
              <a:off x="1527683" y="6066623"/>
              <a:ext cx="4420951" cy="7074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B60ABA6-5B6E-1A47-B8FF-4105DBCF3DFA}"/>
                </a:ext>
              </a:extLst>
            </p:cNvPr>
            <p:cNvSpPr txBox="1"/>
            <p:nvPr/>
          </p:nvSpPr>
          <p:spPr>
            <a:xfrm>
              <a:off x="3160223" y="6331419"/>
              <a:ext cx="1427282" cy="433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Dose</a:t>
              </a:r>
            </a:p>
          </p:txBody>
        </p:sp>
        <p:sp>
          <p:nvSpPr>
            <p:cNvPr id="9" name="TextBox 8">
              <a:extLst>
                <a:ext uri="{FF2B5EF4-FFF2-40B4-BE49-F238E27FC236}">
                  <a16:creationId xmlns:a16="http://schemas.microsoft.com/office/drawing/2014/main" id="{7C40BF46-A8A2-6D4E-AA15-90157C34C1C4}"/>
                </a:ext>
              </a:extLst>
            </p:cNvPr>
            <p:cNvSpPr txBox="1"/>
            <p:nvPr/>
          </p:nvSpPr>
          <p:spPr>
            <a:xfrm rot="16200000">
              <a:off x="-1342085" y="3219895"/>
              <a:ext cx="3633883" cy="4037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Probability of Effect </a:t>
              </a:r>
            </a:p>
          </p:txBody>
        </p:sp>
        <p:cxnSp>
          <p:nvCxnSpPr>
            <p:cNvPr id="11" name="Straight Connector 10">
              <a:extLst>
                <a:ext uri="{FF2B5EF4-FFF2-40B4-BE49-F238E27FC236}">
                  <a16:creationId xmlns:a16="http://schemas.microsoft.com/office/drawing/2014/main" id="{590873AD-3188-ED4A-8B03-6D5C6998015C}"/>
                </a:ext>
              </a:extLst>
            </p:cNvPr>
            <p:cNvCxnSpPr/>
            <p:nvPr/>
          </p:nvCxnSpPr>
          <p:spPr>
            <a:xfrm>
              <a:off x="1144847" y="2131098"/>
              <a:ext cx="3436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13B00E5-2074-3447-BB74-BEC83EF33F3F}"/>
                </a:ext>
              </a:extLst>
            </p:cNvPr>
            <p:cNvCxnSpPr/>
            <p:nvPr/>
          </p:nvCxnSpPr>
          <p:spPr>
            <a:xfrm>
              <a:off x="1144847" y="6103044"/>
              <a:ext cx="3436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249595C-5A04-D847-A86D-A1CC86234C50}"/>
                </a:ext>
              </a:extLst>
            </p:cNvPr>
            <p:cNvCxnSpPr/>
            <p:nvPr/>
          </p:nvCxnSpPr>
          <p:spPr>
            <a:xfrm>
              <a:off x="1158062" y="5257283"/>
              <a:ext cx="3436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E510F6-FC79-A845-BE4D-3A6E2F48DF9D}"/>
                </a:ext>
              </a:extLst>
            </p:cNvPr>
            <p:cNvCxnSpPr/>
            <p:nvPr/>
          </p:nvCxnSpPr>
          <p:spPr>
            <a:xfrm>
              <a:off x="1144847" y="4467906"/>
              <a:ext cx="3436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9EE4DF7-AAFB-B741-A990-741A2B6E1BC9}"/>
                </a:ext>
              </a:extLst>
            </p:cNvPr>
            <p:cNvCxnSpPr/>
            <p:nvPr/>
          </p:nvCxnSpPr>
          <p:spPr>
            <a:xfrm>
              <a:off x="1158062" y="3653469"/>
              <a:ext cx="343605"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8BB4D2B-3A8A-DB48-ADB2-E2CB82D773DC}"/>
                </a:ext>
              </a:extLst>
            </p:cNvPr>
            <p:cNvCxnSpPr/>
            <p:nvPr/>
          </p:nvCxnSpPr>
          <p:spPr>
            <a:xfrm>
              <a:off x="1158062" y="2889151"/>
              <a:ext cx="34360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84DA16E-DC3B-BB45-A5E3-B46A6C603461}"/>
                </a:ext>
              </a:extLst>
            </p:cNvPr>
            <p:cNvSpPr txBox="1"/>
            <p:nvPr/>
          </p:nvSpPr>
          <p:spPr>
            <a:xfrm>
              <a:off x="758292" y="5842512"/>
              <a:ext cx="531925" cy="433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a:t>
              </a:r>
            </a:p>
          </p:txBody>
        </p:sp>
        <p:sp>
          <p:nvSpPr>
            <p:cNvPr id="19" name="TextBox 18">
              <a:extLst>
                <a:ext uri="{FF2B5EF4-FFF2-40B4-BE49-F238E27FC236}">
                  <a16:creationId xmlns:a16="http://schemas.microsoft.com/office/drawing/2014/main" id="{4EFDE7A0-FD9A-8C4D-800F-801B9A83075C}"/>
                </a:ext>
              </a:extLst>
            </p:cNvPr>
            <p:cNvSpPr txBox="1"/>
            <p:nvPr/>
          </p:nvSpPr>
          <p:spPr>
            <a:xfrm>
              <a:off x="682303" y="5042362"/>
              <a:ext cx="531925" cy="723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0.2</a:t>
              </a:r>
            </a:p>
          </p:txBody>
        </p:sp>
        <p:sp>
          <p:nvSpPr>
            <p:cNvPr id="20" name="TextBox 19">
              <a:extLst>
                <a:ext uri="{FF2B5EF4-FFF2-40B4-BE49-F238E27FC236}">
                  <a16:creationId xmlns:a16="http://schemas.microsoft.com/office/drawing/2014/main" id="{77DA2B3E-E4EF-0949-AE51-52E56A7226ED}"/>
                </a:ext>
              </a:extLst>
            </p:cNvPr>
            <p:cNvSpPr txBox="1"/>
            <p:nvPr/>
          </p:nvSpPr>
          <p:spPr>
            <a:xfrm>
              <a:off x="687258" y="4242211"/>
              <a:ext cx="531925" cy="723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a:t>
              </a:r>
            </a:p>
          </p:txBody>
        </p:sp>
        <p:sp>
          <p:nvSpPr>
            <p:cNvPr id="21" name="TextBox 20">
              <a:extLst>
                <a:ext uri="{FF2B5EF4-FFF2-40B4-BE49-F238E27FC236}">
                  <a16:creationId xmlns:a16="http://schemas.microsoft.com/office/drawing/2014/main" id="{29153602-00CC-0440-ABCA-D91C0B34A2AE}"/>
                </a:ext>
              </a:extLst>
            </p:cNvPr>
            <p:cNvSpPr txBox="1"/>
            <p:nvPr/>
          </p:nvSpPr>
          <p:spPr>
            <a:xfrm>
              <a:off x="662478" y="3484157"/>
              <a:ext cx="531925" cy="723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0.6</a:t>
              </a:r>
            </a:p>
          </p:txBody>
        </p:sp>
        <p:sp>
          <p:nvSpPr>
            <p:cNvPr id="22" name="TextBox 21">
              <a:extLst>
                <a:ext uri="{FF2B5EF4-FFF2-40B4-BE49-F238E27FC236}">
                  <a16:creationId xmlns:a16="http://schemas.microsoft.com/office/drawing/2014/main" id="{45CD09D1-A2B7-DB4C-A1F3-8B346ADDFFD0}"/>
                </a:ext>
              </a:extLst>
            </p:cNvPr>
            <p:cNvSpPr txBox="1"/>
            <p:nvPr/>
          </p:nvSpPr>
          <p:spPr>
            <a:xfrm>
              <a:off x="662478" y="2701206"/>
              <a:ext cx="531925" cy="723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0.8</a:t>
              </a:r>
            </a:p>
          </p:txBody>
        </p:sp>
        <p:sp>
          <p:nvSpPr>
            <p:cNvPr id="23" name="TextBox 22">
              <a:extLst>
                <a:ext uri="{FF2B5EF4-FFF2-40B4-BE49-F238E27FC236}">
                  <a16:creationId xmlns:a16="http://schemas.microsoft.com/office/drawing/2014/main" id="{DBAC5CCB-F475-9C49-875E-42F867EEDE55}"/>
                </a:ext>
              </a:extLst>
            </p:cNvPr>
            <p:cNvSpPr txBox="1"/>
            <p:nvPr/>
          </p:nvSpPr>
          <p:spPr>
            <a:xfrm>
              <a:off x="659175" y="1918257"/>
              <a:ext cx="531925" cy="7232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a:t>
              </a:r>
            </a:p>
          </p:txBody>
        </p:sp>
        <p:pic>
          <p:nvPicPr>
            <p:cNvPr id="7" name="Picture 6">
              <a:extLst>
                <a:ext uri="{FF2B5EF4-FFF2-40B4-BE49-F238E27FC236}">
                  <a16:creationId xmlns:a16="http://schemas.microsoft.com/office/drawing/2014/main" id="{29BE4645-5988-0A46-9DAA-42B7489CC907}"/>
                </a:ext>
              </a:extLst>
            </p:cNvPr>
            <p:cNvPicPr>
              <a:picLocks noChangeAspect="1"/>
            </p:cNvPicPr>
            <p:nvPr/>
          </p:nvPicPr>
          <p:blipFill>
            <a:blip r:embed="rId7"/>
            <a:stretch>
              <a:fillRect/>
            </a:stretch>
          </p:blipFill>
          <p:spPr>
            <a:xfrm>
              <a:off x="5824120" y="3391321"/>
              <a:ext cx="0" cy="0"/>
            </a:xfrm>
            <a:prstGeom prst="rect">
              <a:avLst/>
            </a:prstGeom>
          </p:spPr>
        </p:pic>
        <p:pic>
          <p:nvPicPr>
            <p:cNvPr id="10" name="Picture 9">
              <a:extLst>
                <a:ext uri="{FF2B5EF4-FFF2-40B4-BE49-F238E27FC236}">
                  <a16:creationId xmlns:a16="http://schemas.microsoft.com/office/drawing/2014/main" id="{39104358-DA87-1C4C-B7B7-88FCF443D97C}"/>
                </a:ext>
              </a:extLst>
            </p:cNvPr>
            <p:cNvPicPr>
              <a:picLocks noChangeAspect="1"/>
            </p:cNvPicPr>
            <p:nvPr/>
          </p:nvPicPr>
          <p:blipFill>
            <a:blip r:embed="rId7"/>
            <a:stretch>
              <a:fillRect/>
            </a:stretch>
          </p:blipFill>
          <p:spPr>
            <a:xfrm>
              <a:off x="6265087" y="3547944"/>
              <a:ext cx="0" cy="0"/>
            </a:xfrm>
            <a:prstGeom prst="rect">
              <a:avLst/>
            </a:prstGeom>
          </p:spPr>
        </p:pic>
        <p:grpSp>
          <p:nvGrpSpPr>
            <p:cNvPr id="25" name="Group 24">
              <a:extLst>
                <a:ext uri="{FF2B5EF4-FFF2-40B4-BE49-F238E27FC236}">
                  <a16:creationId xmlns:a16="http://schemas.microsoft.com/office/drawing/2014/main" id="{4661C799-B0BF-8549-A379-B97FF282DA59}"/>
                </a:ext>
              </a:extLst>
            </p:cNvPr>
            <p:cNvGrpSpPr/>
            <p:nvPr/>
          </p:nvGrpSpPr>
          <p:grpSpPr>
            <a:xfrm>
              <a:off x="4626176" y="2263376"/>
              <a:ext cx="1380298" cy="1043221"/>
              <a:chOff x="4673991" y="2300710"/>
              <a:chExt cx="1380298" cy="1043221"/>
            </a:xfrm>
          </p:grpSpPr>
          <p:sp>
            <p:nvSpPr>
              <p:cNvPr id="24" name="TextBox 23">
                <a:extLst>
                  <a:ext uri="{FF2B5EF4-FFF2-40B4-BE49-F238E27FC236}">
                    <a16:creationId xmlns:a16="http://schemas.microsoft.com/office/drawing/2014/main" id="{8C1C91F2-A815-B54D-8831-AC328107EA68}"/>
                  </a:ext>
                </a:extLst>
              </p:cNvPr>
              <p:cNvSpPr txBox="1"/>
              <p:nvPr/>
            </p:nvSpPr>
            <p:spPr>
              <a:xfrm>
                <a:off x="4690043" y="2300710"/>
                <a:ext cx="1364246" cy="433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CT Toxicity</a:t>
                </a:r>
              </a:p>
            </p:txBody>
          </p:sp>
          <p:sp>
            <p:nvSpPr>
              <p:cNvPr id="153" name="TextBox 152">
                <a:extLst>
                  <a:ext uri="{FF2B5EF4-FFF2-40B4-BE49-F238E27FC236}">
                    <a16:creationId xmlns:a16="http://schemas.microsoft.com/office/drawing/2014/main" id="{222BB80B-4269-D246-A52E-FADEF5734913}"/>
                  </a:ext>
                </a:extLst>
              </p:cNvPr>
              <p:cNvSpPr txBox="1"/>
              <p:nvPr/>
            </p:nvSpPr>
            <p:spPr>
              <a:xfrm>
                <a:off x="4673991" y="2910007"/>
                <a:ext cx="1364246" cy="4339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CT Efficacy</a:t>
                </a:r>
              </a:p>
            </p:txBody>
          </p:sp>
        </p:grpSp>
      </p:grpSp>
      <p:sp>
        <p:nvSpPr>
          <p:cNvPr id="6" name="Slide Number Placeholder 5">
            <a:extLst>
              <a:ext uri="{FF2B5EF4-FFF2-40B4-BE49-F238E27FC236}">
                <a16:creationId xmlns:a16="http://schemas.microsoft.com/office/drawing/2014/main" id="{392E8A81-8C3F-BD45-AB56-685F5BC0E2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177D83-14FD-4532-8395-C347CEFCCD9B}" type="slidenum">
              <a:rPr kumimoji="0" lang="en-CA"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CA"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6" name="Group 65"/>
          <p:cNvGrpSpPr/>
          <p:nvPr/>
        </p:nvGrpSpPr>
        <p:grpSpPr>
          <a:xfrm>
            <a:off x="3963541" y="1438475"/>
            <a:ext cx="4328896" cy="3429111"/>
            <a:chOff x="6351802" y="1263830"/>
            <a:chExt cx="6189513" cy="5439043"/>
          </a:xfrm>
        </p:grpSpPr>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711807" y="2053663"/>
              <a:ext cx="5348900" cy="4287064"/>
            </a:xfrm>
            <a:prstGeom prst="rect">
              <a:avLst/>
            </a:prstGeom>
          </p:spPr>
        </p:pic>
        <p:pic>
          <p:nvPicPr>
            <p:cNvPr id="146" name="Picture 145">
              <a:extLst>
                <a:ext uri="{FF2B5EF4-FFF2-40B4-BE49-F238E27FC236}">
                  <a16:creationId xmlns:a16="http://schemas.microsoft.com/office/drawing/2014/main" id="{6E544207-3C4E-6740-89F0-293977704102}"/>
                </a:ext>
              </a:extLst>
            </p:cNvPr>
            <p:cNvPicPr>
              <a:picLocks noChangeAspect="1"/>
            </p:cNvPicPr>
            <p:nvPr/>
          </p:nvPicPr>
          <p:blipFill>
            <a:blip r:embed="rId7"/>
            <a:stretch>
              <a:fillRect/>
            </a:stretch>
          </p:blipFill>
          <p:spPr>
            <a:xfrm>
              <a:off x="12480030" y="4120057"/>
              <a:ext cx="0" cy="0"/>
            </a:xfrm>
            <a:prstGeom prst="rect">
              <a:avLst/>
            </a:prstGeom>
          </p:spPr>
        </p:pic>
        <p:pic>
          <p:nvPicPr>
            <p:cNvPr id="148" name="Picture 147">
              <a:extLst>
                <a:ext uri="{FF2B5EF4-FFF2-40B4-BE49-F238E27FC236}">
                  <a16:creationId xmlns:a16="http://schemas.microsoft.com/office/drawing/2014/main" id="{53E738E7-A24E-1A46-B701-D7FAAA99535F}"/>
                </a:ext>
              </a:extLst>
            </p:cNvPr>
            <p:cNvPicPr>
              <a:picLocks noChangeAspect="1"/>
            </p:cNvPicPr>
            <p:nvPr/>
          </p:nvPicPr>
          <p:blipFill>
            <a:blip r:embed="rId7"/>
            <a:stretch>
              <a:fillRect/>
            </a:stretch>
          </p:blipFill>
          <p:spPr>
            <a:xfrm>
              <a:off x="12541315" y="4433302"/>
              <a:ext cx="0" cy="0"/>
            </a:xfrm>
            <a:prstGeom prst="rect">
              <a:avLst/>
            </a:prstGeom>
          </p:spPr>
        </p:pic>
        <p:pic>
          <p:nvPicPr>
            <p:cNvPr id="12" name="Picture 11">
              <a:extLst>
                <a:ext uri="{FF2B5EF4-FFF2-40B4-BE49-F238E27FC236}">
                  <a16:creationId xmlns:a16="http://schemas.microsoft.com/office/drawing/2014/main" id="{27580E1D-052E-1949-A097-427E5779016C}"/>
                </a:ext>
              </a:extLst>
            </p:cNvPr>
            <p:cNvPicPr>
              <a:picLocks noChangeAspect="1"/>
            </p:cNvPicPr>
            <p:nvPr/>
          </p:nvPicPr>
          <p:blipFill>
            <a:blip r:embed="rId7"/>
            <a:stretch>
              <a:fillRect/>
            </a:stretch>
          </p:blipFill>
          <p:spPr>
            <a:xfrm>
              <a:off x="6430282" y="3704566"/>
              <a:ext cx="0" cy="0"/>
            </a:xfrm>
            <a:prstGeom prst="rect">
              <a:avLst/>
            </a:prstGeom>
          </p:spPr>
        </p:pic>
        <p:pic>
          <p:nvPicPr>
            <p:cNvPr id="26" name="Picture 25">
              <a:extLst>
                <a:ext uri="{FF2B5EF4-FFF2-40B4-BE49-F238E27FC236}">
                  <a16:creationId xmlns:a16="http://schemas.microsoft.com/office/drawing/2014/main" id="{8694AAB0-7CBA-C74B-8D7D-3E8EC6E88A5E}"/>
                </a:ext>
              </a:extLst>
            </p:cNvPr>
            <p:cNvPicPr>
              <a:picLocks noChangeAspect="1"/>
            </p:cNvPicPr>
            <p:nvPr/>
          </p:nvPicPr>
          <p:blipFill>
            <a:blip r:embed="rId7"/>
            <a:stretch>
              <a:fillRect/>
            </a:stretch>
          </p:blipFill>
          <p:spPr>
            <a:xfrm>
              <a:off x="6595476" y="3861189"/>
              <a:ext cx="0" cy="0"/>
            </a:xfrm>
            <a:prstGeom prst="rect">
              <a:avLst/>
            </a:prstGeom>
          </p:spPr>
        </p:pic>
        <p:pic>
          <p:nvPicPr>
            <p:cNvPr id="27" name="Picture 26">
              <a:extLst>
                <a:ext uri="{FF2B5EF4-FFF2-40B4-BE49-F238E27FC236}">
                  <a16:creationId xmlns:a16="http://schemas.microsoft.com/office/drawing/2014/main" id="{DBC5E500-EE56-114F-A719-10F7E1EB12BF}"/>
                </a:ext>
              </a:extLst>
            </p:cNvPr>
            <p:cNvPicPr>
              <a:picLocks noChangeAspect="1"/>
            </p:cNvPicPr>
            <p:nvPr/>
          </p:nvPicPr>
          <p:blipFill>
            <a:blip r:embed="rId7"/>
            <a:stretch>
              <a:fillRect/>
            </a:stretch>
          </p:blipFill>
          <p:spPr>
            <a:xfrm>
              <a:off x="6760671" y="4017811"/>
              <a:ext cx="0" cy="0"/>
            </a:xfrm>
            <a:prstGeom prst="rect">
              <a:avLst/>
            </a:prstGeom>
          </p:spPr>
        </p:pic>
        <p:pic>
          <p:nvPicPr>
            <p:cNvPr id="28" name="Picture 27">
              <a:extLst>
                <a:ext uri="{FF2B5EF4-FFF2-40B4-BE49-F238E27FC236}">
                  <a16:creationId xmlns:a16="http://schemas.microsoft.com/office/drawing/2014/main" id="{A4ADADCB-B279-8F4D-8B48-862341E4F4D9}"/>
                </a:ext>
              </a:extLst>
            </p:cNvPr>
            <p:cNvPicPr>
              <a:picLocks noChangeAspect="1"/>
            </p:cNvPicPr>
            <p:nvPr/>
          </p:nvPicPr>
          <p:blipFill>
            <a:blip r:embed="rId7"/>
            <a:stretch>
              <a:fillRect/>
            </a:stretch>
          </p:blipFill>
          <p:spPr>
            <a:xfrm>
              <a:off x="6925866" y="4174434"/>
              <a:ext cx="0" cy="0"/>
            </a:xfrm>
            <a:prstGeom prst="rect">
              <a:avLst/>
            </a:prstGeom>
          </p:spPr>
        </p:pic>
        <p:pic>
          <p:nvPicPr>
            <p:cNvPr id="29" name="Picture 28">
              <a:extLst>
                <a:ext uri="{FF2B5EF4-FFF2-40B4-BE49-F238E27FC236}">
                  <a16:creationId xmlns:a16="http://schemas.microsoft.com/office/drawing/2014/main" id="{FC5D91AE-0F0A-5F40-84F2-9165EA300141}"/>
                </a:ext>
              </a:extLst>
            </p:cNvPr>
            <p:cNvPicPr>
              <a:picLocks noChangeAspect="1"/>
            </p:cNvPicPr>
            <p:nvPr/>
          </p:nvPicPr>
          <p:blipFill>
            <a:blip r:embed="rId7"/>
            <a:stretch>
              <a:fillRect/>
            </a:stretch>
          </p:blipFill>
          <p:spPr>
            <a:xfrm>
              <a:off x="7091061" y="4331056"/>
              <a:ext cx="0" cy="0"/>
            </a:xfrm>
            <a:prstGeom prst="rect">
              <a:avLst/>
            </a:prstGeom>
          </p:spPr>
        </p:pic>
        <p:pic>
          <p:nvPicPr>
            <p:cNvPr id="30" name="Picture 29">
              <a:extLst>
                <a:ext uri="{FF2B5EF4-FFF2-40B4-BE49-F238E27FC236}">
                  <a16:creationId xmlns:a16="http://schemas.microsoft.com/office/drawing/2014/main" id="{83B57D34-E4A2-AB41-8483-3E8D4642B520}"/>
                </a:ext>
              </a:extLst>
            </p:cNvPr>
            <p:cNvPicPr>
              <a:picLocks noChangeAspect="1"/>
            </p:cNvPicPr>
            <p:nvPr/>
          </p:nvPicPr>
          <p:blipFill>
            <a:blip r:embed="rId7"/>
            <a:stretch>
              <a:fillRect/>
            </a:stretch>
          </p:blipFill>
          <p:spPr>
            <a:xfrm>
              <a:off x="7256256" y="4487679"/>
              <a:ext cx="0" cy="0"/>
            </a:xfrm>
            <a:prstGeom prst="rect">
              <a:avLst/>
            </a:prstGeom>
          </p:spPr>
        </p:pic>
        <p:pic>
          <p:nvPicPr>
            <p:cNvPr id="64" name="Ink 63">
              <a:extLst>
                <a:ext uri="{FF2B5EF4-FFF2-40B4-BE49-F238E27FC236}">
                  <a16:creationId xmlns:a16="http://schemas.microsoft.com/office/drawing/2014/main" id="{FC4CA7B6-52E7-AA42-9535-6734DF0C79BE}"/>
                </a:ext>
              </a:extLst>
            </p:cNvPr>
            <p:cNvPicPr/>
            <p:nvPr/>
          </p:nvPicPr>
          <p:blipFill>
            <a:blip r:embed="rId10"/>
            <a:stretch>
              <a:fillRect/>
            </a:stretch>
          </p:blipFill>
          <p:spPr>
            <a:xfrm>
              <a:off x="8065695" y="2866345"/>
              <a:ext cx="39000" cy="222000"/>
            </a:xfrm>
            <a:prstGeom prst="rect">
              <a:avLst/>
            </a:prstGeom>
          </p:spPr>
        </p:pic>
        <p:pic>
          <p:nvPicPr>
            <p:cNvPr id="67" name="Ink 66">
              <a:extLst>
                <a:ext uri="{FF2B5EF4-FFF2-40B4-BE49-F238E27FC236}">
                  <a16:creationId xmlns:a16="http://schemas.microsoft.com/office/drawing/2014/main" id="{FD56DB94-0070-C74C-BC48-F386A71294C0}"/>
                </a:ext>
              </a:extLst>
            </p:cNvPr>
            <p:cNvPicPr/>
            <p:nvPr/>
          </p:nvPicPr>
          <p:blipFill>
            <a:blip r:embed="rId11"/>
            <a:stretch>
              <a:fillRect/>
            </a:stretch>
          </p:blipFill>
          <p:spPr>
            <a:xfrm>
              <a:off x="6404512" y="4159775"/>
              <a:ext cx="39000" cy="222000"/>
            </a:xfrm>
            <a:prstGeom prst="rect">
              <a:avLst/>
            </a:prstGeom>
          </p:spPr>
        </p:pic>
        <p:cxnSp>
          <p:nvCxnSpPr>
            <p:cNvPr id="125" name="Straight Connector 124">
              <a:extLst>
                <a:ext uri="{FF2B5EF4-FFF2-40B4-BE49-F238E27FC236}">
                  <a16:creationId xmlns:a16="http://schemas.microsoft.com/office/drawing/2014/main" id="{A2BF0CBD-2985-AB46-BCF9-6B16E454DF58}"/>
                </a:ext>
              </a:extLst>
            </p:cNvPr>
            <p:cNvCxnSpPr/>
            <p:nvPr/>
          </p:nvCxnSpPr>
          <p:spPr>
            <a:xfrm>
              <a:off x="7457878" y="1550470"/>
              <a:ext cx="0" cy="4498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898278FB-2151-4040-A857-368F3D544447}"/>
                </a:ext>
              </a:extLst>
            </p:cNvPr>
            <p:cNvCxnSpPr>
              <a:cxnSpLocks/>
            </p:cNvCxnSpPr>
            <p:nvPr/>
          </p:nvCxnSpPr>
          <p:spPr>
            <a:xfrm flipH="1">
              <a:off x="7451137" y="6017343"/>
              <a:ext cx="4516911" cy="15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TextBox 126">
              <a:extLst>
                <a:ext uri="{FF2B5EF4-FFF2-40B4-BE49-F238E27FC236}">
                  <a16:creationId xmlns:a16="http://schemas.microsoft.com/office/drawing/2014/main" id="{152344E1-9B9A-994D-92D3-403118E663F9}"/>
                </a:ext>
              </a:extLst>
            </p:cNvPr>
            <p:cNvSpPr txBox="1"/>
            <p:nvPr/>
          </p:nvSpPr>
          <p:spPr>
            <a:xfrm>
              <a:off x="9156646" y="6277042"/>
              <a:ext cx="1456087"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Dose</a:t>
              </a:r>
            </a:p>
          </p:txBody>
        </p:sp>
        <p:cxnSp>
          <p:nvCxnSpPr>
            <p:cNvPr id="129" name="Straight Connector 128">
              <a:extLst>
                <a:ext uri="{FF2B5EF4-FFF2-40B4-BE49-F238E27FC236}">
                  <a16:creationId xmlns:a16="http://schemas.microsoft.com/office/drawing/2014/main" id="{4DDEE757-5604-874E-9450-EA0096D9FEE6}"/>
                </a:ext>
              </a:extLst>
            </p:cNvPr>
            <p:cNvCxnSpPr/>
            <p:nvPr/>
          </p:nvCxnSpPr>
          <p:spPr>
            <a:xfrm>
              <a:off x="7100598" y="2076721"/>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FAFAD50-26D1-D746-9128-D757C2CDDE17}"/>
                </a:ext>
              </a:extLst>
            </p:cNvPr>
            <p:cNvCxnSpPr/>
            <p:nvPr/>
          </p:nvCxnSpPr>
          <p:spPr>
            <a:xfrm>
              <a:off x="7100598" y="6048667"/>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4AA541F6-6A9E-904D-9775-8E779E6EC7FB}"/>
                </a:ext>
              </a:extLst>
            </p:cNvPr>
            <p:cNvCxnSpPr/>
            <p:nvPr/>
          </p:nvCxnSpPr>
          <p:spPr>
            <a:xfrm>
              <a:off x="7114080" y="5202906"/>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50BC754C-AB56-F147-B5C0-F049704BF514}"/>
                </a:ext>
              </a:extLst>
            </p:cNvPr>
            <p:cNvCxnSpPr/>
            <p:nvPr/>
          </p:nvCxnSpPr>
          <p:spPr>
            <a:xfrm>
              <a:off x="7100598" y="4413529"/>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53E1EB34-62BA-DD47-8600-C0C7D76EB270}"/>
                </a:ext>
              </a:extLst>
            </p:cNvPr>
            <p:cNvCxnSpPr/>
            <p:nvPr/>
          </p:nvCxnSpPr>
          <p:spPr>
            <a:xfrm>
              <a:off x="7114080" y="3599092"/>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FC5DBBAD-D820-D741-8466-E5407D43A04A}"/>
                </a:ext>
              </a:extLst>
            </p:cNvPr>
            <p:cNvCxnSpPr/>
            <p:nvPr/>
          </p:nvCxnSpPr>
          <p:spPr>
            <a:xfrm>
              <a:off x="7114080" y="2834774"/>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933C4A43-D82A-0E4F-85E2-E991E0B43095}"/>
                </a:ext>
              </a:extLst>
            </p:cNvPr>
            <p:cNvSpPr txBox="1"/>
            <p:nvPr/>
          </p:nvSpPr>
          <p:spPr>
            <a:xfrm>
              <a:off x="6706242" y="5788136"/>
              <a:ext cx="542662"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a:t>
              </a:r>
            </a:p>
          </p:txBody>
        </p:sp>
        <p:sp>
          <p:nvSpPr>
            <p:cNvPr id="136" name="TextBox 135">
              <a:extLst>
                <a:ext uri="{FF2B5EF4-FFF2-40B4-BE49-F238E27FC236}">
                  <a16:creationId xmlns:a16="http://schemas.microsoft.com/office/drawing/2014/main" id="{F7790567-C893-FA4C-B699-1B987827B926}"/>
                </a:ext>
              </a:extLst>
            </p:cNvPr>
            <p:cNvSpPr txBox="1"/>
            <p:nvPr/>
          </p:nvSpPr>
          <p:spPr>
            <a:xfrm>
              <a:off x="6628719" y="4987986"/>
              <a:ext cx="542662"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0.2</a:t>
              </a:r>
            </a:p>
          </p:txBody>
        </p:sp>
        <p:sp>
          <p:nvSpPr>
            <p:cNvPr id="137" name="TextBox 136">
              <a:extLst>
                <a:ext uri="{FF2B5EF4-FFF2-40B4-BE49-F238E27FC236}">
                  <a16:creationId xmlns:a16="http://schemas.microsoft.com/office/drawing/2014/main" id="{5A850F50-1347-7849-90D3-50DD2E0BD13F}"/>
                </a:ext>
              </a:extLst>
            </p:cNvPr>
            <p:cNvSpPr txBox="1"/>
            <p:nvPr/>
          </p:nvSpPr>
          <p:spPr>
            <a:xfrm>
              <a:off x="6633775" y="4187834"/>
              <a:ext cx="542662"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0.4</a:t>
              </a:r>
            </a:p>
          </p:txBody>
        </p:sp>
        <p:sp>
          <p:nvSpPr>
            <p:cNvPr id="138" name="TextBox 137">
              <a:extLst>
                <a:ext uri="{FF2B5EF4-FFF2-40B4-BE49-F238E27FC236}">
                  <a16:creationId xmlns:a16="http://schemas.microsoft.com/office/drawing/2014/main" id="{FB9C4480-B589-EB40-991C-FBAB5F817D54}"/>
                </a:ext>
              </a:extLst>
            </p:cNvPr>
            <p:cNvSpPr txBox="1"/>
            <p:nvPr/>
          </p:nvSpPr>
          <p:spPr>
            <a:xfrm>
              <a:off x="6608494" y="3429782"/>
              <a:ext cx="542662"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0.6</a:t>
              </a:r>
            </a:p>
          </p:txBody>
        </p:sp>
        <p:sp>
          <p:nvSpPr>
            <p:cNvPr id="139" name="TextBox 138">
              <a:extLst>
                <a:ext uri="{FF2B5EF4-FFF2-40B4-BE49-F238E27FC236}">
                  <a16:creationId xmlns:a16="http://schemas.microsoft.com/office/drawing/2014/main" id="{04FBE5B6-366F-DA4D-BD2C-3D85E54D706F}"/>
                </a:ext>
              </a:extLst>
            </p:cNvPr>
            <p:cNvSpPr txBox="1"/>
            <p:nvPr/>
          </p:nvSpPr>
          <p:spPr>
            <a:xfrm>
              <a:off x="6608494" y="2646831"/>
              <a:ext cx="542662"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0.8</a:t>
              </a:r>
            </a:p>
          </p:txBody>
        </p:sp>
        <p:sp>
          <p:nvSpPr>
            <p:cNvPr id="140" name="TextBox 139">
              <a:extLst>
                <a:ext uri="{FF2B5EF4-FFF2-40B4-BE49-F238E27FC236}">
                  <a16:creationId xmlns:a16="http://schemas.microsoft.com/office/drawing/2014/main" id="{2F4E5C39-479E-BB4D-9934-DA97347D5351}"/>
                </a:ext>
              </a:extLst>
            </p:cNvPr>
            <p:cNvSpPr txBox="1"/>
            <p:nvPr/>
          </p:nvSpPr>
          <p:spPr>
            <a:xfrm>
              <a:off x="6605125" y="1863880"/>
              <a:ext cx="542662"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a:t>
              </a:r>
            </a:p>
          </p:txBody>
        </p:sp>
        <p:pic>
          <p:nvPicPr>
            <p:cNvPr id="141" name="Picture 140">
              <a:extLst>
                <a:ext uri="{FF2B5EF4-FFF2-40B4-BE49-F238E27FC236}">
                  <a16:creationId xmlns:a16="http://schemas.microsoft.com/office/drawing/2014/main" id="{9F74EF75-B288-CE48-AEC9-C4210ABA96A6}"/>
                </a:ext>
              </a:extLst>
            </p:cNvPr>
            <p:cNvPicPr>
              <a:picLocks noChangeAspect="1"/>
            </p:cNvPicPr>
            <p:nvPr/>
          </p:nvPicPr>
          <p:blipFill>
            <a:blip r:embed="rId7"/>
            <a:stretch>
              <a:fillRect/>
            </a:stretch>
          </p:blipFill>
          <p:spPr>
            <a:xfrm>
              <a:off x="11637387" y="3336944"/>
              <a:ext cx="0" cy="0"/>
            </a:xfrm>
            <a:prstGeom prst="rect">
              <a:avLst/>
            </a:prstGeom>
          </p:spPr>
        </p:pic>
        <p:pic>
          <p:nvPicPr>
            <p:cNvPr id="142" name="Picture 141">
              <a:extLst>
                <a:ext uri="{FF2B5EF4-FFF2-40B4-BE49-F238E27FC236}">
                  <a16:creationId xmlns:a16="http://schemas.microsoft.com/office/drawing/2014/main" id="{8CCBA83D-A9B4-6D42-AC8D-3FF320C5E032}"/>
                </a:ext>
              </a:extLst>
            </p:cNvPr>
            <p:cNvPicPr>
              <a:picLocks noChangeAspect="1"/>
            </p:cNvPicPr>
            <p:nvPr/>
          </p:nvPicPr>
          <p:blipFill>
            <a:blip r:embed="rId7"/>
            <a:stretch>
              <a:fillRect/>
            </a:stretch>
          </p:blipFill>
          <p:spPr>
            <a:xfrm>
              <a:off x="11805916" y="3493567"/>
              <a:ext cx="0" cy="0"/>
            </a:xfrm>
            <a:prstGeom prst="rect">
              <a:avLst/>
            </a:prstGeom>
          </p:spPr>
        </p:pic>
        <p:pic>
          <p:nvPicPr>
            <p:cNvPr id="143" name="Picture 142">
              <a:extLst>
                <a:ext uri="{FF2B5EF4-FFF2-40B4-BE49-F238E27FC236}">
                  <a16:creationId xmlns:a16="http://schemas.microsoft.com/office/drawing/2014/main" id="{D7FB0092-0A97-7B46-B6EC-195C44F7C930}"/>
                </a:ext>
              </a:extLst>
            </p:cNvPr>
            <p:cNvPicPr>
              <a:picLocks noChangeAspect="1"/>
            </p:cNvPicPr>
            <p:nvPr/>
          </p:nvPicPr>
          <p:blipFill>
            <a:blip r:embed="rId7"/>
            <a:stretch>
              <a:fillRect/>
            </a:stretch>
          </p:blipFill>
          <p:spPr>
            <a:xfrm>
              <a:off x="11974444" y="3650189"/>
              <a:ext cx="0" cy="0"/>
            </a:xfrm>
            <a:prstGeom prst="rect">
              <a:avLst/>
            </a:prstGeom>
          </p:spPr>
        </p:pic>
        <p:pic>
          <p:nvPicPr>
            <p:cNvPr id="144" name="Picture 143">
              <a:extLst>
                <a:ext uri="{FF2B5EF4-FFF2-40B4-BE49-F238E27FC236}">
                  <a16:creationId xmlns:a16="http://schemas.microsoft.com/office/drawing/2014/main" id="{8621F3E6-FFBB-2B45-9B69-61B67857D499}"/>
                </a:ext>
              </a:extLst>
            </p:cNvPr>
            <p:cNvPicPr>
              <a:picLocks noChangeAspect="1"/>
            </p:cNvPicPr>
            <p:nvPr/>
          </p:nvPicPr>
          <p:blipFill>
            <a:blip r:embed="rId7"/>
            <a:stretch>
              <a:fillRect/>
            </a:stretch>
          </p:blipFill>
          <p:spPr>
            <a:xfrm>
              <a:off x="12142973" y="3806812"/>
              <a:ext cx="0" cy="0"/>
            </a:xfrm>
            <a:prstGeom prst="rect">
              <a:avLst/>
            </a:prstGeom>
          </p:spPr>
        </p:pic>
        <p:pic>
          <p:nvPicPr>
            <p:cNvPr id="145" name="Picture 144">
              <a:extLst>
                <a:ext uri="{FF2B5EF4-FFF2-40B4-BE49-F238E27FC236}">
                  <a16:creationId xmlns:a16="http://schemas.microsoft.com/office/drawing/2014/main" id="{EFB36CBC-D662-3B4D-931C-BE537BD45C7D}"/>
                </a:ext>
              </a:extLst>
            </p:cNvPr>
            <p:cNvPicPr>
              <a:picLocks noChangeAspect="1"/>
            </p:cNvPicPr>
            <p:nvPr/>
          </p:nvPicPr>
          <p:blipFill>
            <a:blip r:embed="rId7"/>
            <a:stretch>
              <a:fillRect/>
            </a:stretch>
          </p:blipFill>
          <p:spPr>
            <a:xfrm>
              <a:off x="12311501" y="3963434"/>
              <a:ext cx="0" cy="0"/>
            </a:xfrm>
            <a:prstGeom prst="rect">
              <a:avLst/>
            </a:prstGeom>
          </p:spPr>
        </p:pic>
        <p:pic>
          <p:nvPicPr>
            <p:cNvPr id="150" name="Ink 149">
              <a:extLst>
                <a:ext uri="{FF2B5EF4-FFF2-40B4-BE49-F238E27FC236}">
                  <a16:creationId xmlns:a16="http://schemas.microsoft.com/office/drawing/2014/main" id="{14697753-8871-634D-9D74-6ED0D96B706C}"/>
                </a:ext>
              </a:extLst>
            </p:cNvPr>
            <p:cNvPicPr/>
            <p:nvPr/>
          </p:nvPicPr>
          <p:blipFill>
            <a:blip r:embed="rId12"/>
            <a:stretch>
              <a:fillRect/>
            </a:stretch>
          </p:blipFill>
          <p:spPr>
            <a:xfrm>
              <a:off x="11948148" y="4105398"/>
              <a:ext cx="39800" cy="222000"/>
            </a:xfrm>
            <a:prstGeom prst="rect">
              <a:avLst/>
            </a:prstGeom>
          </p:spPr>
        </p:pic>
        <p:sp>
          <p:nvSpPr>
            <p:cNvPr id="151" name="TextBox 150">
              <a:extLst>
                <a:ext uri="{FF2B5EF4-FFF2-40B4-BE49-F238E27FC236}">
                  <a16:creationId xmlns:a16="http://schemas.microsoft.com/office/drawing/2014/main" id="{A652F427-3EFB-B542-BE83-A3DB233D00A2}"/>
                </a:ext>
              </a:extLst>
            </p:cNvPr>
            <p:cNvSpPr txBox="1"/>
            <p:nvPr/>
          </p:nvSpPr>
          <p:spPr>
            <a:xfrm rot="16200000">
              <a:off x="4712148" y="2903484"/>
              <a:ext cx="3633884" cy="3545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Probability of Effect </a:t>
              </a:r>
            </a:p>
          </p:txBody>
        </p:sp>
        <p:grpSp>
          <p:nvGrpSpPr>
            <p:cNvPr id="68" name="Group 67"/>
            <p:cNvGrpSpPr/>
            <p:nvPr/>
          </p:nvGrpSpPr>
          <p:grpSpPr>
            <a:xfrm>
              <a:off x="10839783" y="2182699"/>
              <a:ext cx="1380298" cy="1153740"/>
              <a:chOff x="10839783" y="2182699"/>
              <a:chExt cx="1380298" cy="1153740"/>
            </a:xfrm>
          </p:grpSpPr>
          <p:sp>
            <p:nvSpPr>
              <p:cNvPr id="70" name="TextBox 69">
                <a:extLst>
                  <a:ext uri="{FF2B5EF4-FFF2-40B4-BE49-F238E27FC236}">
                    <a16:creationId xmlns:a16="http://schemas.microsoft.com/office/drawing/2014/main" id="{8C1C91F2-A815-B54D-8831-AC328107EA68}"/>
                  </a:ext>
                </a:extLst>
              </p:cNvPr>
              <p:cNvSpPr txBox="1"/>
              <p:nvPr/>
            </p:nvSpPr>
            <p:spPr>
              <a:xfrm>
                <a:off x="10839783" y="2910608"/>
                <a:ext cx="1364245"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MTA Efficacy</a:t>
                </a:r>
              </a:p>
            </p:txBody>
          </p:sp>
          <p:sp>
            <p:nvSpPr>
              <p:cNvPr id="71" name="TextBox 70">
                <a:extLst>
                  <a:ext uri="{FF2B5EF4-FFF2-40B4-BE49-F238E27FC236}">
                    <a16:creationId xmlns:a16="http://schemas.microsoft.com/office/drawing/2014/main" id="{222BB80B-4269-D246-A52E-FADEF5734913}"/>
                  </a:ext>
                </a:extLst>
              </p:cNvPr>
              <p:cNvSpPr txBox="1"/>
              <p:nvPr/>
            </p:nvSpPr>
            <p:spPr>
              <a:xfrm>
                <a:off x="10855836" y="2182699"/>
                <a:ext cx="1364245" cy="425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MTA Toxicity</a:t>
                </a:r>
              </a:p>
            </p:txBody>
          </p:sp>
        </p:grpSp>
      </p:grpSp>
      <p:grpSp>
        <p:nvGrpSpPr>
          <p:cNvPr id="69" name="Group 68"/>
          <p:cNvGrpSpPr/>
          <p:nvPr/>
        </p:nvGrpSpPr>
        <p:grpSpPr>
          <a:xfrm>
            <a:off x="7901358" y="1548149"/>
            <a:ext cx="4374062" cy="3226093"/>
            <a:chOff x="2993531" y="1550470"/>
            <a:chExt cx="6479742" cy="5165317"/>
          </a:xfrm>
        </p:grpSpPr>
        <p:pic>
          <p:nvPicPr>
            <p:cNvPr id="72" name="Picture 71">
              <a:extLst>
                <a:ext uri="{FF2B5EF4-FFF2-40B4-BE49-F238E27FC236}">
                  <a16:creationId xmlns:a16="http://schemas.microsoft.com/office/drawing/2014/main" id="{AA3331F5-5818-E045-AA31-2FCFC154DD27}"/>
                </a:ext>
              </a:extLst>
            </p:cNvPr>
            <p:cNvPicPr>
              <a:picLocks noChangeAspect="1"/>
            </p:cNvPicPr>
            <p:nvPr/>
          </p:nvPicPr>
          <p:blipFill>
            <a:blip r:embed="rId7"/>
            <a:stretch>
              <a:fillRect/>
            </a:stretch>
          </p:blipFill>
          <p:spPr>
            <a:xfrm>
              <a:off x="9473273" y="4276679"/>
              <a:ext cx="0" cy="0"/>
            </a:xfrm>
            <a:prstGeom prst="rect">
              <a:avLst/>
            </a:prstGeom>
          </p:spPr>
        </p:pic>
        <p:pic>
          <p:nvPicPr>
            <p:cNvPr id="73" name="Picture 72">
              <a:extLst>
                <a:ext uri="{FF2B5EF4-FFF2-40B4-BE49-F238E27FC236}">
                  <a16:creationId xmlns:a16="http://schemas.microsoft.com/office/drawing/2014/main" id="{6E544207-3C4E-6740-89F0-293977704102}"/>
                </a:ext>
              </a:extLst>
            </p:cNvPr>
            <p:cNvPicPr>
              <a:picLocks noChangeAspect="1"/>
            </p:cNvPicPr>
            <p:nvPr/>
          </p:nvPicPr>
          <p:blipFill>
            <a:blip r:embed="rId7"/>
            <a:stretch>
              <a:fillRect/>
            </a:stretch>
          </p:blipFill>
          <p:spPr>
            <a:xfrm>
              <a:off x="9304745" y="4120057"/>
              <a:ext cx="0" cy="0"/>
            </a:xfrm>
            <a:prstGeom prst="rect">
              <a:avLst/>
            </a:prstGeom>
          </p:spPr>
        </p:pic>
        <p:pic>
          <p:nvPicPr>
            <p:cNvPr id="74" name="Picture 73">
              <a:extLst>
                <a:ext uri="{FF2B5EF4-FFF2-40B4-BE49-F238E27FC236}">
                  <a16:creationId xmlns:a16="http://schemas.microsoft.com/office/drawing/2014/main" id="{53E738E7-A24E-1A46-B701-D7FAAA99535F}"/>
                </a:ext>
              </a:extLst>
            </p:cNvPr>
            <p:cNvPicPr>
              <a:picLocks noChangeAspect="1"/>
            </p:cNvPicPr>
            <p:nvPr/>
          </p:nvPicPr>
          <p:blipFill>
            <a:blip r:embed="rId7"/>
            <a:stretch>
              <a:fillRect/>
            </a:stretch>
          </p:blipFill>
          <p:spPr>
            <a:xfrm>
              <a:off x="9366030" y="4433302"/>
              <a:ext cx="0" cy="0"/>
            </a:xfrm>
            <a:prstGeom prst="rect">
              <a:avLst/>
            </a:prstGeom>
          </p:spPr>
        </p:pic>
        <p:pic>
          <p:nvPicPr>
            <p:cNvPr id="75" name="Picture 74">
              <a:extLst>
                <a:ext uri="{FF2B5EF4-FFF2-40B4-BE49-F238E27FC236}">
                  <a16:creationId xmlns:a16="http://schemas.microsoft.com/office/drawing/2014/main" id="{39104358-DA87-1C4C-B7B7-88FCF443D97C}"/>
                </a:ext>
              </a:extLst>
            </p:cNvPr>
            <p:cNvPicPr>
              <a:picLocks noChangeAspect="1"/>
            </p:cNvPicPr>
            <p:nvPr/>
          </p:nvPicPr>
          <p:blipFill>
            <a:blip r:embed="rId7"/>
            <a:stretch>
              <a:fillRect/>
            </a:stretch>
          </p:blipFill>
          <p:spPr>
            <a:xfrm>
              <a:off x="3089802" y="3547944"/>
              <a:ext cx="0" cy="0"/>
            </a:xfrm>
            <a:prstGeom prst="rect">
              <a:avLst/>
            </a:prstGeom>
          </p:spPr>
        </p:pic>
        <p:pic>
          <p:nvPicPr>
            <p:cNvPr id="76" name="Picture 75">
              <a:extLst>
                <a:ext uri="{FF2B5EF4-FFF2-40B4-BE49-F238E27FC236}">
                  <a16:creationId xmlns:a16="http://schemas.microsoft.com/office/drawing/2014/main" id="{27580E1D-052E-1949-A097-427E5779016C}"/>
                </a:ext>
              </a:extLst>
            </p:cNvPr>
            <p:cNvPicPr>
              <a:picLocks noChangeAspect="1"/>
            </p:cNvPicPr>
            <p:nvPr/>
          </p:nvPicPr>
          <p:blipFill>
            <a:blip r:embed="rId7"/>
            <a:stretch>
              <a:fillRect/>
            </a:stretch>
          </p:blipFill>
          <p:spPr>
            <a:xfrm>
              <a:off x="3254997" y="3704566"/>
              <a:ext cx="0" cy="0"/>
            </a:xfrm>
            <a:prstGeom prst="rect">
              <a:avLst/>
            </a:prstGeom>
          </p:spPr>
        </p:pic>
        <p:pic>
          <p:nvPicPr>
            <p:cNvPr id="77" name="Picture 76">
              <a:extLst>
                <a:ext uri="{FF2B5EF4-FFF2-40B4-BE49-F238E27FC236}">
                  <a16:creationId xmlns:a16="http://schemas.microsoft.com/office/drawing/2014/main" id="{8694AAB0-7CBA-C74B-8D7D-3E8EC6E88A5E}"/>
                </a:ext>
              </a:extLst>
            </p:cNvPr>
            <p:cNvPicPr>
              <a:picLocks noChangeAspect="1"/>
            </p:cNvPicPr>
            <p:nvPr/>
          </p:nvPicPr>
          <p:blipFill>
            <a:blip r:embed="rId7"/>
            <a:stretch>
              <a:fillRect/>
            </a:stretch>
          </p:blipFill>
          <p:spPr>
            <a:xfrm>
              <a:off x="3420191" y="3861189"/>
              <a:ext cx="0" cy="0"/>
            </a:xfrm>
            <a:prstGeom prst="rect">
              <a:avLst/>
            </a:prstGeom>
          </p:spPr>
        </p:pic>
        <p:pic>
          <p:nvPicPr>
            <p:cNvPr id="78" name="Picture 77">
              <a:extLst>
                <a:ext uri="{FF2B5EF4-FFF2-40B4-BE49-F238E27FC236}">
                  <a16:creationId xmlns:a16="http://schemas.microsoft.com/office/drawing/2014/main" id="{DBC5E500-EE56-114F-A719-10F7E1EB12BF}"/>
                </a:ext>
              </a:extLst>
            </p:cNvPr>
            <p:cNvPicPr>
              <a:picLocks noChangeAspect="1"/>
            </p:cNvPicPr>
            <p:nvPr/>
          </p:nvPicPr>
          <p:blipFill>
            <a:blip r:embed="rId7"/>
            <a:stretch>
              <a:fillRect/>
            </a:stretch>
          </p:blipFill>
          <p:spPr>
            <a:xfrm>
              <a:off x="3585386" y="4017811"/>
              <a:ext cx="0" cy="0"/>
            </a:xfrm>
            <a:prstGeom prst="rect">
              <a:avLst/>
            </a:prstGeom>
          </p:spPr>
        </p:pic>
        <p:pic>
          <p:nvPicPr>
            <p:cNvPr id="79" name="Picture 78">
              <a:extLst>
                <a:ext uri="{FF2B5EF4-FFF2-40B4-BE49-F238E27FC236}">
                  <a16:creationId xmlns:a16="http://schemas.microsoft.com/office/drawing/2014/main" id="{A4ADADCB-B279-8F4D-8B48-862341E4F4D9}"/>
                </a:ext>
              </a:extLst>
            </p:cNvPr>
            <p:cNvPicPr>
              <a:picLocks noChangeAspect="1"/>
            </p:cNvPicPr>
            <p:nvPr/>
          </p:nvPicPr>
          <p:blipFill>
            <a:blip r:embed="rId7"/>
            <a:stretch>
              <a:fillRect/>
            </a:stretch>
          </p:blipFill>
          <p:spPr>
            <a:xfrm>
              <a:off x="3750581" y="4174434"/>
              <a:ext cx="0" cy="0"/>
            </a:xfrm>
            <a:prstGeom prst="rect">
              <a:avLst/>
            </a:prstGeom>
          </p:spPr>
        </p:pic>
        <p:pic>
          <p:nvPicPr>
            <p:cNvPr id="80" name="Picture 79">
              <a:extLst>
                <a:ext uri="{FF2B5EF4-FFF2-40B4-BE49-F238E27FC236}">
                  <a16:creationId xmlns:a16="http://schemas.microsoft.com/office/drawing/2014/main" id="{FC5D91AE-0F0A-5F40-84F2-9165EA300141}"/>
                </a:ext>
              </a:extLst>
            </p:cNvPr>
            <p:cNvPicPr>
              <a:picLocks noChangeAspect="1"/>
            </p:cNvPicPr>
            <p:nvPr/>
          </p:nvPicPr>
          <p:blipFill>
            <a:blip r:embed="rId7"/>
            <a:stretch>
              <a:fillRect/>
            </a:stretch>
          </p:blipFill>
          <p:spPr>
            <a:xfrm>
              <a:off x="3915776" y="4331056"/>
              <a:ext cx="0" cy="0"/>
            </a:xfrm>
            <a:prstGeom prst="rect">
              <a:avLst/>
            </a:prstGeom>
          </p:spPr>
        </p:pic>
        <p:pic>
          <p:nvPicPr>
            <p:cNvPr id="81" name="Picture 80">
              <a:extLst>
                <a:ext uri="{FF2B5EF4-FFF2-40B4-BE49-F238E27FC236}">
                  <a16:creationId xmlns:a16="http://schemas.microsoft.com/office/drawing/2014/main" id="{83B57D34-E4A2-AB41-8483-3E8D4642B520}"/>
                </a:ext>
              </a:extLst>
            </p:cNvPr>
            <p:cNvPicPr>
              <a:picLocks noChangeAspect="1"/>
            </p:cNvPicPr>
            <p:nvPr/>
          </p:nvPicPr>
          <p:blipFill>
            <a:blip r:embed="rId7"/>
            <a:stretch>
              <a:fillRect/>
            </a:stretch>
          </p:blipFill>
          <p:spPr>
            <a:xfrm>
              <a:off x="4080971" y="4487679"/>
              <a:ext cx="0" cy="0"/>
            </a:xfrm>
            <a:prstGeom prst="rect">
              <a:avLst/>
            </a:prstGeom>
          </p:spPr>
        </p:pic>
        <p:pic>
          <p:nvPicPr>
            <p:cNvPr id="82" name="Ink 63">
              <a:extLst>
                <a:ext uri="{FF2B5EF4-FFF2-40B4-BE49-F238E27FC236}">
                  <a16:creationId xmlns:a16="http://schemas.microsoft.com/office/drawing/2014/main" id="{FC4CA7B6-52E7-AA42-9535-6734DF0C79BE}"/>
                </a:ext>
              </a:extLst>
            </p:cNvPr>
            <p:cNvPicPr/>
            <p:nvPr/>
          </p:nvPicPr>
          <p:blipFill>
            <a:blip r:embed="rId10"/>
            <a:stretch>
              <a:fillRect/>
            </a:stretch>
          </p:blipFill>
          <p:spPr>
            <a:xfrm>
              <a:off x="4890410" y="2866345"/>
              <a:ext cx="39000" cy="222000"/>
            </a:xfrm>
            <a:prstGeom prst="rect">
              <a:avLst/>
            </a:prstGeom>
          </p:spPr>
        </p:pic>
        <p:pic>
          <p:nvPicPr>
            <p:cNvPr id="83" name="Ink 66">
              <a:extLst>
                <a:ext uri="{FF2B5EF4-FFF2-40B4-BE49-F238E27FC236}">
                  <a16:creationId xmlns:a16="http://schemas.microsoft.com/office/drawing/2014/main" id="{FD56DB94-0070-C74C-BC48-F386A71294C0}"/>
                </a:ext>
              </a:extLst>
            </p:cNvPr>
            <p:cNvPicPr/>
            <p:nvPr/>
          </p:nvPicPr>
          <p:blipFill>
            <a:blip r:embed="rId11"/>
            <a:stretch>
              <a:fillRect/>
            </a:stretch>
          </p:blipFill>
          <p:spPr>
            <a:xfrm>
              <a:off x="3229227" y="4159775"/>
              <a:ext cx="39000" cy="222000"/>
            </a:xfrm>
            <a:prstGeom prst="rect">
              <a:avLst/>
            </a:prstGeom>
          </p:spPr>
        </p:pic>
        <p:cxnSp>
          <p:nvCxnSpPr>
            <p:cNvPr id="84" name="Straight Connector 83">
              <a:extLst>
                <a:ext uri="{FF2B5EF4-FFF2-40B4-BE49-F238E27FC236}">
                  <a16:creationId xmlns:a16="http://schemas.microsoft.com/office/drawing/2014/main" id="{A2BF0CBD-2985-AB46-BCF9-6B16E454DF58}"/>
                </a:ext>
              </a:extLst>
            </p:cNvPr>
            <p:cNvCxnSpPr/>
            <p:nvPr/>
          </p:nvCxnSpPr>
          <p:spPr>
            <a:xfrm>
              <a:off x="4282593" y="1550470"/>
              <a:ext cx="0" cy="4498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898278FB-2151-4040-A857-368F3D544447}"/>
                </a:ext>
              </a:extLst>
            </p:cNvPr>
            <p:cNvCxnSpPr>
              <a:cxnSpLocks/>
            </p:cNvCxnSpPr>
            <p:nvPr/>
          </p:nvCxnSpPr>
          <p:spPr>
            <a:xfrm flipH="1">
              <a:off x="4275852" y="6017343"/>
              <a:ext cx="4516911" cy="151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TextBox 85">
              <a:extLst>
                <a:ext uri="{FF2B5EF4-FFF2-40B4-BE49-F238E27FC236}">
                  <a16:creationId xmlns:a16="http://schemas.microsoft.com/office/drawing/2014/main" id="{152344E1-9B9A-994D-92D3-403118E663F9}"/>
                </a:ext>
              </a:extLst>
            </p:cNvPr>
            <p:cNvSpPr txBox="1"/>
            <p:nvPr/>
          </p:nvSpPr>
          <p:spPr>
            <a:xfrm>
              <a:off x="5981360" y="6277042"/>
              <a:ext cx="1456088" cy="438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Dose</a:t>
              </a:r>
            </a:p>
          </p:txBody>
        </p:sp>
        <p:cxnSp>
          <p:nvCxnSpPr>
            <p:cNvPr id="87" name="Straight Connector 86">
              <a:extLst>
                <a:ext uri="{FF2B5EF4-FFF2-40B4-BE49-F238E27FC236}">
                  <a16:creationId xmlns:a16="http://schemas.microsoft.com/office/drawing/2014/main" id="{4DDEE757-5604-874E-9450-EA0096D9FEE6}"/>
                </a:ext>
              </a:extLst>
            </p:cNvPr>
            <p:cNvCxnSpPr/>
            <p:nvPr/>
          </p:nvCxnSpPr>
          <p:spPr>
            <a:xfrm>
              <a:off x="3925313" y="2076721"/>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FAFAD50-26D1-D746-9128-D757C2CDDE17}"/>
                </a:ext>
              </a:extLst>
            </p:cNvPr>
            <p:cNvCxnSpPr/>
            <p:nvPr/>
          </p:nvCxnSpPr>
          <p:spPr>
            <a:xfrm>
              <a:off x="3925313" y="6048667"/>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4AA541F6-6A9E-904D-9775-8E779E6EC7FB}"/>
                </a:ext>
              </a:extLst>
            </p:cNvPr>
            <p:cNvCxnSpPr/>
            <p:nvPr/>
          </p:nvCxnSpPr>
          <p:spPr>
            <a:xfrm>
              <a:off x="3938795" y="5202906"/>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0BC754C-AB56-F147-B5C0-F049704BF514}"/>
                </a:ext>
              </a:extLst>
            </p:cNvPr>
            <p:cNvCxnSpPr/>
            <p:nvPr/>
          </p:nvCxnSpPr>
          <p:spPr>
            <a:xfrm>
              <a:off x="3925313" y="4413529"/>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3E1EB34-62BA-DD47-8600-C0C7D76EB270}"/>
                </a:ext>
              </a:extLst>
            </p:cNvPr>
            <p:cNvCxnSpPr/>
            <p:nvPr/>
          </p:nvCxnSpPr>
          <p:spPr>
            <a:xfrm>
              <a:off x="3938795" y="3599092"/>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C5DBBAD-D820-D741-8466-E5407D43A04A}"/>
                </a:ext>
              </a:extLst>
            </p:cNvPr>
            <p:cNvCxnSpPr/>
            <p:nvPr/>
          </p:nvCxnSpPr>
          <p:spPr>
            <a:xfrm>
              <a:off x="3938795" y="2834774"/>
              <a:ext cx="350539"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3" name="TextBox 92">
              <a:extLst>
                <a:ext uri="{FF2B5EF4-FFF2-40B4-BE49-F238E27FC236}">
                  <a16:creationId xmlns:a16="http://schemas.microsoft.com/office/drawing/2014/main" id="{933C4A43-D82A-0E4F-85E2-E991E0B43095}"/>
                </a:ext>
              </a:extLst>
            </p:cNvPr>
            <p:cNvSpPr txBox="1"/>
            <p:nvPr/>
          </p:nvSpPr>
          <p:spPr>
            <a:xfrm>
              <a:off x="3530956" y="5788135"/>
              <a:ext cx="542663" cy="438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a:t>
              </a:r>
            </a:p>
          </p:txBody>
        </p:sp>
        <p:sp>
          <p:nvSpPr>
            <p:cNvPr id="94" name="TextBox 93">
              <a:extLst>
                <a:ext uri="{FF2B5EF4-FFF2-40B4-BE49-F238E27FC236}">
                  <a16:creationId xmlns:a16="http://schemas.microsoft.com/office/drawing/2014/main" id="{F7790567-C893-FA4C-B699-1B987827B926}"/>
                </a:ext>
              </a:extLst>
            </p:cNvPr>
            <p:cNvSpPr txBox="1"/>
            <p:nvPr/>
          </p:nvSpPr>
          <p:spPr>
            <a:xfrm>
              <a:off x="3342708" y="4987985"/>
              <a:ext cx="653388" cy="4435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0.2</a:t>
              </a:r>
            </a:p>
          </p:txBody>
        </p:sp>
        <p:sp>
          <p:nvSpPr>
            <p:cNvPr id="95" name="TextBox 94">
              <a:extLst>
                <a:ext uri="{FF2B5EF4-FFF2-40B4-BE49-F238E27FC236}">
                  <a16:creationId xmlns:a16="http://schemas.microsoft.com/office/drawing/2014/main" id="{5A850F50-1347-7849-90D3-50DD2E0BD13F}"/>
                </a:ext>
              </a:extLst>
            </p:cNvPr>
            <p:cNvSpPr txBox="1"/>
            <p:nvPr/>
          </p:nvSpPr>
          <p:spPr>
            <a:xfrm>
              <a:off x="3268227" y="4187833"/>
              <a:ext cx="732926" cy="4435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0.4</a:t>
              </a:r>
            </a:p>
          </p:txBody>
        </p:sp>
        <p:sp>
          <p:nvSpPr>
            <p:cNvPr id="96" name="TextBox 95">
              <a:extLst>
                <a:ext uri="{FF2B5EF4-FFF2-40B4-BE49-F238E27FC236}">
                  <a16:creationId xmlns:a16="http://schemas.microsoft.com/office/drawing/2014/main" id="{FB9C4480-B589-EB40-991C-FBAB5F817D54}"/>
                </a:ext>
              </a:extLst>
            </p:cNvPr>
            <p:cNvSpPr txBox="1"/>
            <p:nvPr/>
          </p:nvSpPr>
          <p:spPr>
            <a:xfrm>
              <a:off x="3342708" y="3429783"/>
              <a:ext cx="633166" cy="4435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0.6</a:t>
              </a:r>
            </a:p>
          </p:txBody>
        </p:sp>
        <p:sp>
          <p:nvSpPr>
            <p:cNvPr id="97" name="TextBox 96">
              <a:extLst>
                <a:ext uri="{FF2B5EF4-FFF2-40B4-BE49-F238E27FC236}">
                  <a16:creationId xmlns:a16="http://schemas.microsoft.com/office/drawing/2014/main" id="{04FBE5B6-366F-DA4D-BD2C-3D85E54D706F}"/>
                </a:ext>
              </a:extLst>
            </p:cNvPr>
            <p:cNvSpPr txBox="1"/>
            <p:nvPr/>
          </p:nvSpPr>
          <p:spPr>
            <a:xfrm>
              <a:off x="3317500" y="2646831"/>
              <a:ext cx="658373" cy="4435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0.8</a:t>
              </a:r>
            </a:p>
          </p:txBody>
        </p:sp>
        <p:sp>
          <p:nvSpPr>
            <p:cNvPr id="98" name="TextBox 97">
              <a:extLst>
                <a:ext uri="{FF2B5EF4-FFF2-40B4-BE49-F238E27FC236}">
                  <a16:creationId xmlns:a16="http://schemas.microsoft.com/office/drawing/2014/main" id="{2F4E5C39-479E-BB4D-9934-DA97347D5351}"/>
                </a:ext>
              </a:extLst>
            </p:cNvPr>
            <p:cNvSpPr txBox="1"/>
            <p:nvPr/>
          </p:nvSpPr>
          <p:spPr>
            <a:xfrm>
              <a:off x="3317499" y="1863882"/>
              <a:ext cx="655003" cy="4435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1.0</a:t>
              </a:r>
            </a:p>
          </p:txBody>
        </p:sp>
        <p:pic>
          <p:nvPicPr>
            <p:cNvPr id="99" name="Picture 98">
              <a:extLst>
                <a:ext uri="{FF2B5EF4-FFF2-40B4-BE49-F238E27FC236}">
                  <a16:creationId xmlns:a16="http://schemas.microsoft.com/office/drawing/2014/main" id="{9F74EF75-B288-CE48-AEC9-C4210ABA96A6}"/>
                </a:ext>
              </a:extLst>
            </p:cNvPr>
            <p:cNvPicPr>
              <a:picLocks noChangeAspect="1"/>
            </p:cNvPicPr>
            <p:nvPr/>
          </p:nvPicPr>
          <p:blipFill>
            <a:blip r:embed="rId7"/>
            <a:stretch>
              <a:fillRect/>
            </a:stretch>
          </p:blipFill>
          <p:spPr>
            <a:xfrm>
              <a:off x="8462102" y="3336944"/>
              <a:ext cx="0" cy="0"/>
            </a:xfrm>
            <a:prstGeom prst="rect">
              <a:avLst/>
            </a:prstGeom>
          </p:spPr>
        </p:pic>
        <p:pic>
          <p:nvPicPr>
            <p:cNvPr id="100" name="Picture 99">
              <a:extLst>
                <a:ext uri="{FF2B5EF4-FFF2-40B4-BE49-F238E27FC236}">
                  <a16:creationId xmlns:a16="http://schemas.microsoft.com/office/drawing/2014/main" id="{8CCBA83D-A9B4-6D42-AC8D-3FF320C5E032}"/>
                </a:ext>
              </a:extLst>
            </p:cNvPr>
            <p:cNvPicPr>
              <a:picLocks noChangeAspect="1"/>
            </p:cNvPicPr>
            <p:nvPr/>
          </p:nvPicPr>
          <p:blipFill>
            <a:blip r:embed="rId7"/>
            <a:stretch>
              <a:fillRect/>
            </a:stretch>
          </p:blipFill>
          <p:spPr>
            <a:xfrm>
              <a:off x="8630631" y="3493567"/>
              <a:ext cx="0" cy="0"/>
            </a:xfrm>
            <a:prstGeom prst="rect">
              <a:avLst/>
            </a:prstGeom>
          </p:spPr>
        </p:pic>
        <p:pic>
          <p:nvPicPr>
            <p:cNvPr id="101" name="Picture 100">
              <a:extLst>
                <a:ext uri="{FF2B5EF4-FFF2-40B4-BE49-F238E27FC236}">
                  <a16:creationId xmlns:a16="http://schemas.microsoft.com/office/drawing/2014/main" id="{D7FB0092-0A97-7B46-B6EC-195C44F7C930}"/>
                </a:ext>
              </a:extLst>
            </p:cNvPr>
            <p:cNvPicPr>
              <a:picLocks noChangeAspect="1"/>
            </p:cNvPicPr>
            <p:nvPr/>
          </p:nvPicPr>
          <p:blipFill>
            <a:blip r:embed="rId7"/>
            <a:stretch>
              <a:fillRect/>
            </a:stretch>
          </p:blipFill>
          <p:spPr>
            <a:xfrm>
              <a:off x="8799159" y="3650189"/>
              <a:ext cx="0" cy="0"/>
            </a:xfrm>
            <a:prstGeom prst="rect">
              <a:avLst/>
            </a:prstGeom>
          </p:spPr>
        </p:pic>
        <p:pic>
          <p:nvPicPr>
            <p:cNvPr id="102" name="Picture 101">
              <a:extLst>
                <a:ext uri="{FF2B5EF4-FFF2-40B4-BE49-F238E27FC236}">
                  <a16:creationId xmlns:a16="http://schemas.microsoft.com/office/drawing/2014/main" id="{8621F3E6-FFBB-2B45-9B69-61B67857D499}"/>
                </a:ext>
              </a:extLst>
            </p:cNvPr>
            <p:cNvPicPr>
              <a:picLocks noChangeAspect="1"/>
            </p:cNvPicPr>
            <p:nvPr/>
          </p:nvPicPr>
          <p:blipFill>
            <a:blip r:embed="rId7"/>
            <a:stretch>
              <a:fillRect/>
            </a:stretch>
          </p:blipFill>
          <p:spPr>
            <a:xfrm>
              <a:off x="8967688" y="3806812"/>
              <a:ext cx="0" cy="0"/>
            </a:xfrm>
            <a:prstGeom prst="rect">
              <a:avLst/>
            </a:prstGeom>
          </p:spPr>
        </p:pic>
        <p:pic>
          <p:nvPicPr>
            <p:cNvPr id="103" name="Picture 102">
              <a:extLst>
                <a:ext uri="{FF2B5EF4-FFF2-40B4-BE49-F238E27FC236}">
                  <a16:creationId xmlns:a16="http://schemas.microsoft.com/office/drawing/2014/main" id="{EFB36CBC-D662-3B4D-931C-BE537BD45C7D}"/>
                </a:ext>
              </a:extLst>
            </p:cNvPr>
            <p:cNvPicPr>
              <a:picLocks noChangeAspect="1"/>
            </p:cNvPicPr>
            <p:nvPr/>
          </p:nvPicPr>
          <p:blipFill>
            <a:blip r:embed="rId7"/>
            <a:stretch>
              <a:fillRect/>
            </a:stretch>
          </p:blipFill>
          <p:spPr>
            <a:xfrm>
              <a:off x="9136216" y="3963434"/>
              <a:ext cx="0" cy="0"/>
            </a:xfrm>
            <a:prstGeom prst="rect">
              <a:avLst/>
            </a:prstGeom>
          </p:spPr>
        </p:pic>
        <p:pic>
          <p:nvPicPr>
            <p:cNvPr id="104" name="Ink 149">
              <a:extLst>
                <a:ext uri="{FF2B5EF4-FFF2-40B4-BE49-F238E27FC236}">
                  <a16:creationId xmlns:a16="http://schemas.microsoft.com/office/drawing/2014/main" id="{14697753-8871-634D-9D74-6ED0D96B706C}"/>
                </a:ext>
              </a:extLst>
            </p:cNvPr>
            <p:cNvPicPr/>
            <p:nvPr/>
          </p:nvPicPr>
          <p:blipFill>
            <a:blip r:embed="rId12"/>
            <a:stretch>
              <a:fillRect/>
            </a:stretch>
          </p:blipFill>
          <p:spPr>
            <a:xfrm>
              <a:off x="8772863" y="4105398"/>
              <a:ext cx="39800" cy="222000"/>
            </a:xfrm>
            <a:prstGeom prst="rect">
              <a:avLst/>
            </a:prstGeom>
          </p:spPr>
        </p:pic>
        <p:sp>
          <p:nvSpPr>
            <p:cNvPr id="105" name="TextBox 104">
              <a:extLst>
                <a:ext uri="{FF2B5EF4-FFF2-40B4-BE49-F238E27FC236}">
                  <a16:creationId xmlns:a16="http://schemas.microsoft.com/office/drawing/2014/main" id="{A652F427-3EFB-B542-BE83-A3DB233D00A2}"/>
                </a:ext>
              </a:extLst>
            </p:cNvPr>
            <p:cNvSpPr txBox="1"/>
            <p:nvPr/>
          </p:nvSpPr>
          <p:spPr>
            <a:xfrm rot="16200000">
              <a:off x="1488982" y="3110451"/>
              <a:ext cx="3462082" cy="4529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Probability of Effect </a:t>
              </a:r>
            </a:p>
          </p:txBody>
        </p:sp>
        <p:grpSp>
          <p:nvGrpSpPr>
            <p:cNvPr id="106" name="Group 105"/>
            <p:cNvGrpSpPr/>
            <p:nvPr/>
          </p:nvGrpSpPr>
          <p:grpSpPr>
            <a:xfrm>
              <a:off x="4289334" y="3918265"/>
              <a:ext cx="4404244" cy="356623"/>
              <a:chOff x="7464619" y="3858780"/>
              <a:chExt cx="4404244" cy="356623"/>
            </a:xfrm>
          </p:grpSpPr>
          <p:cxnSp>
            <p:nvCxnSpPr>
              <p:cNvPr id="112" name="Straight Connector 111">
                <a:extLst>
                  <a:ext uri="{FF2B5EF4-FFF2-40B4-BE49-F238E27FC236}">
                    <a16:creationId xmlns:a16="http://schemas.microsoft.com/office/drawing/2014/main" id="{8CEA9296-AFD1-E64C-9506-F77750239B73}"/>
                  </a:ext>
                </a:extLst>
              </p:cNvPr>
              <p:cNvCxnSpPr>
                <a:cxnSpLocks/>
              </p:cNvCxnSpPr>
              <p:nvPr/>
            </p:nvCxnSpPr>
            <p:spPr>
              <a:xfrm flipV="1">
                <a:off x="7464619" y="4044019"/>
                <a:ext cx="3132567" cy="171384"/>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64FBE9F-A3D2-CC4D-8B85-F2C047E55353}"/>
                  </a:ext>
                </a:extLst>
              </p:cNvPr>
              <p:cNvCxnSpPr>
                <a:cxnSpLocks/>
              </p:cNvCxnSpPr>
              <p:nvPr/>
            </p:nvCxnSpPr>
            <p:spPr>
              <a:xfrm flipV="1">
                <a:off x="10597186" y="3858780"/>
                <a:ext cx="1271677" cy="185239"/>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107" name="Straight Connector 106">
              <a:extLst>
                <a:ext uri="{FF2B5EF4-FFF2-40B4-BE49-F238E27FC236}">
                  <a16:creationId xmlns:a16="http://schemas.microsoft.com/office/drawing/2014/main" id="{5D44613B-FE34-6A4A-94D9-69EF4C9E1F58}"/>
                </a:ext>
              </a:extLst>
            </p:cNvPr>
            <p:cNvCxnSpPr>
              <a:cxnSpLocks/>
            </p:cNvCxnSpPr>
            <p:nvPr/>
          </p:nvCxnSpPr>
          <p:spPr>
            <a:xfrm flipV="1">
              <a:off x="7211397" y="5474733"/>
              <a:ext cx="1581366" cy="185207"/>
            </a:xfrm>
            <a:prstGeom prst="line">
              <a:avLst/>
            </a:prstGeom>
            <a:ln w="76200">
              <a:solidFill>
                <a:srgbClr val="FBB1AF"/>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6AA569E-AAD3-7E4A-AAD6-4FDD7E97AC54}"/>
                </a:ext>
              </a:extLst>
            </p:cNvPr>
            <p:cNvCxnSpPr>
              <a:cxnSpLocks/>
            </p:cNvCxnSpPr>
            <p:nvPr/>
          </p:nvCxnSpPr>
          <p:spPr>
            <a:xfrm flipV="1">
              <a:off x="4275852" y="5646117"/>
              <a:ext cx="3034730" cy="58063"/>
            </a:xfrm>
            <a:prstGeom prst="line">
              <a:avLst/>
            </a:prstGeom>
            <a:ln w="76200">
              <a:solidFill>
                <a:srgbClr val="FBB1AF"/>
              </a:solidFill>
            </a:ln>
          </p:spPr>
          <p:style>
            <a:lnRef idx="1">
              <a:schemeClr val="accent1"/>
            </a:lnRef>
            <a:fillRef idx="0">
              <a:schemeClr val="accent1"/>
            </a:fillRef>
            <a:effectRef idx="0">
              <a:schemeClr val="accent1"/>
            </a:effectRef>
            <a:fontRef idx="minor">
              <a:schemeClr val="tx1"/>
            </a:fontRef>
          </p:style>
        </p:cxnSp>
        <p:grpSp>
          <p:nvGrpSpPr>
            <p:cNvPr id="109" name="Group 108">
              <a:extLst>
                <a:ext uri="{FF2B5EF4-FFF2-40B4-BE49-F238E27FC236}">
                  <a16:creationId xmlns:a16="http://schemas.microsoft.com/office/drawing/2014/main" id="{4661C799-B0BF-8549-A379-B97FF282DA59}"/>
                </a:ext>
              </a:extLst>
            </p:cNvPr>
            <p:cNvGrpSpPr/>
            <p:nvPr/>
          </p:nvGrpSpPr>
          <p:grpSpPr>
            <a:xfrm>
              <a:off x="7672844" y="3468052"/>
              <a:ext cx="1443067" cy="2016215"/>
              <a:chOff x="10811514" y="3585381"/>
              <a:chExt cx="1443067" cy="2016215"/>
            </a:xfrm>
          </p:grpSpPr>
          <p:sp>
            <p:nvSpPr>
              <p:cNvPr id="110" name="TextBox 109">
                <a:extLst>
                  <a:ext uri="{FF2B5EF4-FFF2-40B4-BE49-F238E27FC236}">
                    <a16:creationId xmlns:a16="http://schemas.microsoft.com/office/drawing/2014/main" id="{A25E4481-3553-924B-901C-E11A4312C472}"/>
                  </a:ext>
                </a:extLst>
              </p:cNvPr>
              <p:cNvSpPr txBox="1"/>
              <p:nvPr/>
            </p:nvSpPr>
            <p:spPr>
              <a:xfrm>
                <a:off x="10824603" y="5162851"/>
                <a:ext cx="1429978" cy="438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IO-Toxicity</a:t>
                </a:r>
              </a:p>
            </p:txBody>
          </p:sp>
          <p:sp>
            <p:nvSpPr>
              <p:cNvPr id="111" name="TextBox 110">
                <a:extLst>
                  <a:ext uri="{FF2B5EF4-FFF2-40B4-BE49-F238E27FC236}">
                    <a16:creationId xmlns:a16="http://schemas.microsoft.com/office/drawing/2014/main" id="{53A2F0B8-4F01-D743-B3CA-26B27A7F57FA}"/>
                  </a:ext>
                </a:extLst>
              </p:cNvPr>
              <p:cNvSpPr txBox="1"/>
              <p:nvPr/>
            </p:nvSpPr>
            <p:spPr>
              <a:xfrm>
                <a:off x="10811514" y="3585381"/>
                <a:ext cx="1429978" cy="4387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IO-Efficacy</a:t>
                </a:r>
              </a:p>
            </p:txBody>
          </p:sp>
        </p:grpSp>
      </p:grpSp>
      <p:sp>
        <p:nvSpPr>
          <p:cNvPr id="35" name="TextBox 34">
            <a:extLst>
              <a:ext uri="{FF2B5EF4-FFF2-40B4-BE49-F238E27FC236}">
                <a16:creationId xmlns:a16="http://schemas.microsoft.com/office/drawing/2014/main" id="{8B2750A2-8002-2DC1-0476-A9F020BA9497}"/>
              </a:ext>
            </a:extLst>
          </p:cNvPr>
          <p:cNvSpPr txBox="1"/>
          <p:nvPr/>
        </p:nvSpPr>
        <p:spPr>
          <a:xfrm>
            <a:off x="426144" y="5067097"/>
            <a:ext cx="3897742" cy="1200329"/>
          </a:xfrm>
          <a:prstGeom prst="rect">
            <a:avLst/>
          </a:prstGeom>
          <a:noFill/>
          <a:ln>
            <a:solidFill>
              <a:schemeClr val="tx2"/>
            </a:solidFill>
          </a:ln>
        </p:spPr>
        <p:txBody>
          <a:bodyPr wrap="square">
            <a:spAutoFit/>
          </a:bodyPr>
          <a:lstStyle/>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sigmoidal curve</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higher the dose, higher the effect and higher the toxicity, unless a plateau is reached. </a:t>
            </a:r>
          </a:p>
          <a:p>
            <a:pPr marL="0" marR="0">
              <a:spcBef>
                <a:spcPts val="0"/>
              </a:spcBef>
              <a:spcAft>
                <a:spcPts val="0"/>
              </a:spcAft>
            </a:pP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Therapeutic window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can be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narrow</a:t>
            </a:r>
          </a:p>
        </p:txBody>
      </p:sp>
      <p:sp>
        <p:nvSpPr>
          <p:cNvPr id="37" name="TextBox 36">
            <a:extLst>
              <a:ext uri="{FF2B5EF4-FFF2-40B4-BE49-F238E27FC236}">
                <a16:creationId xmlns:a16="http://schemas.microsoft.com/office/drawing/2014/main" id="{AB9C6046-C6F2-4AF0-3348-9CB0C5EE3ECE}"/>
              </a:ext>
            </a:extLst>
          </p:cNvPr>
          <p:cNvSpPr txBox="1"/>
          <p:nvPr/>
        </p:nvSpPr>
        <p:spPr>
          <a:xfrm>
            <a:off x="4732407" y="5048000"/>
            <a:ext cx="3711808" cy="1477328"/>
          </a:xfrm>
          <a:prstGeom prst="rect">
            <a:avLst/>
          </a:prstGeom>
          <a:noFill/>
          <a:ln>
            <a:solidFill>
              <a:schemeClr val="tx2"/>
            </a:solidFill>
          </a:ln>
        </p:spPr>
        <p:txBody>
          <a:bodyPr wrap="square">
            <a:spAutoFit/>
          </a:bodyPr>
          <a:lstStyle/>
          <a:p>
            <a:pPr marL="0" marR="0">
              <a:spcBef>
                <a:spcPts val="0"/>
              </a:spcBef>
              <a:spcAft>
                <a:spcPts val="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efficacy can be observed at lower doses where toxicities may be more tolerable, thus there may not be any need to go to the highest dose.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Therapeutic window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can be </a:t>
            </a:r>
            <a:r>
              <a:rPr lang="en-US" sz="1800" b="1" kern="100" dirty="0">
                <a:effectLst/>
                <a:latin typeface="Aptos" panose="020B0004020202020204" pitchFamily="34" charset="0"/>
                <a:ea typeface="Aptos" panose="020B0004020202020204" pitchFamily="34" charset="0"/>
                <a:cs typeface="Times New Roman" panose="02020603050405020304" pitchFamily="18" charset="0"/>
              </a:rPr>
              <a:t>wider</a:t>
            </a:r>
          </a:p>
        </p:txBody>
      </p:sp>
    </p:spTree>
    <p:extLst>
      <p:ext uri="{BB962C8B-B14F-4D97-AF65-F5344CB8AC3E}">
        <p14:creationId xmlns:p14="http://schemas.microsoft.com/office/powerpoint/2010/main" val="328337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334C-4551-033B-E392-4C5952F37622}"/>
              </a:ext>
            </a:extLst>
          </p:cNvPr>
          <p:cNvSpPr>
            <a:spLocks noGrp="1"/>
          </p:cNvSpPr>
          <p:nvPr>
            <p:ph type="title"/>
          </p:nvPr>
        </p:nvSpPr>
        <p:spPr/>
        <p:txBody>
          <a:bodyPr/>
          <a:lstStyle/>
          <a:p>
            <a:r>
              <a:rPr lang="en-US" dirty="0">
                <a:solidFill>
                  <a:schemeClr val="accent1"/>
                </a:solidFill>
                <a:cs typeface="Calibri" panose="020F0502020204030204" pitchFamily="34" charset="0"/>
              </a:rPr>
              <a:t>Learning Objectives </a:t>
            </a:r>
          </a:p>
        </p:txBody>
      </p:sp>
      <p:sp>
        <p:nvSpPr>
          <p:cNvPr id="4" name="Slide Number Placeholder 3">
            <a:extLst>
              <a:ext uri="{FF2B5EF4-FFF2-40B4-BE49-F238E27FC236}">
                <a16:creationId xmlns:a16="http://schemas.microsoft.com/office/drawing/2014/main" id="{F20885FF-2C61-5D04-AAFF-F1A470262D27}"/>
              </a:ext>
            </a:extLst>
          </p:cNvPr>
          <p:cNvSpPr>
            <a:spLocks noGrp="1"/>
          </p:cNvSpPr>
          <p:nvPr>
            <p:ph type="sldNum" sz="quarter" idx="12"/>
          </p:nvPr>
        </p:nvSpPr>
        <p:spPr/>
        <p:txBody>
          <a:bodyPr/>
          <a:lstStyle/>
          <a:p>
            <a:fld id="{C070C98D-5447-D74D-8EBC-EDBE97D28AB4}" type="slidenum">
              <a:rPr lang="en-US" smtClean="0"/>
              <a:t>4</a:t>
            </a:fld>
            <a:endParaRPr lang="en-US"/>
          </a:p>
        </p:txBody>
      </p:sp>
      <p:graphicFrame>
        <p:nvGraphicFramePr>
          <p:cNvPr id="5" name="Diagram 4">
            <a:extLst>
              <a:ext uri="{FF2B5EF4-FFF2-40B4-BE49-F238E27FC236}">
                <a16:creationId xmlns:a16="http://schemas.microsoft.com/office/drawing/2014/main" id="{653E1FFA-F09F-F223-EA4C-65B096030D57}"/>
              </a:ext>
            </a:extLst>
          </p:cNvPr>
          <p:cNvGraphicFramePr/>
          <p:nvPr>
            <p:extLst>
              <p:ext uri="{D42A27DB-BD31-4B8C-83A1-F6EECF244321}">
                <p14:modId xmlns:p14="http://schemas.microsoft.com/office/powerpoint/2010/main" val="4029725570"/>
              </p:ext>
            </p:extLst>
          </p:nvPr>
        </p:nvGraphicFramePr>
        <p:xfrm>
          <a:off x="371475" y="1690688"/>
          <a:ext cx="11487150" cy="429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2125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04FF-31B8-1E24-84C5-AA5A6C744611}"/>
              </a:ext>
            </a:extLst>
          </p:cNvPr>
          <p:cNvSpPr>
            <a:spLocks noGrp="1"/>
          </p:cNvSpPr>
          <p:nvPr>
            <p:ph type="title"/>
          </p:nvPr>
        </p:nvSpPr>
        <p:spPr>
          <a:xfrm>
            <a:off x="838200" y="-25930"/>
            <a:ext cx="10515600" cy="1325563"/>
          </a:xfrm>
        </p:spPr>
        <p:txBody>
          <a:bodyPr/>
          <a:lstStyle/>
          <a:p>
            <a:r>
              <a:rPr lang="en-US" dirty="0">
                <a:solidFill>
                  <a:schemeClr val="accent1"/>
                </a:solidFill>
              </a:rPr>
              <a:t>Project OPTIMUS</a:t>
            </a:r>
          </a:p>
        </p:txBody>
      </p:sp>
      <p:sp>
        <p:nvSpPr>
          <p:cNvPr id="3" name="Content Placeholder 2">
            <a:extLst>
              <a:ext uri="{FF2B5EF4-FFF2-40B4-BE49-F238E27FC236}">
                <a16:creationId xmlns:a16="http://schemas.microsoft.com/office/drawing/2014/main" id="{DFBC7F90-D8CD-DBF0-3322-11453D52A34A}"/>
              </a:ext>
            </a:extLst>
          </p:cNvPr>
          <p:cNvSpPr>
            <a:spLocks noGrp="1"/>
          </p:cNvSpPr>
          <p:nvPr>
            <p:ph idx="1"/>
          </p:nvPr>
        </p:nvSpPr>
        <p:spPr>
          <a:xfrm>
            <a:off x="711200" y="964933"/>
            <a:ext cx="9347200" cy="365125"/>
          </a:xfrm>
        </p:spPr>
        <p:txBody>
          <a:bodyPr>
            <a:normAutofit fontScale="85000" lnSpcReduction="20000"/>
          </a:bodyPr>
          <a:lstStyle/>
          <a:p>
            <a:pPr marL="0" indent="0">
              <a:buNone/>
            </a:pPr>
            <a:r>
              <a:rPr lang="en-US" dirty="0"/>
              <a:t>Launched in 2021 by FDA Oncology Center of Excellence</a:t>
            </a:r>
          </a:p>
          <a:p>
            <a:pPr marL="0" indent="0">
              <a:buNone/>
            </a:pPr>
            <a:endParaRPr lang="en-US" dirty="0"/>
          </a:p>
        </p:txBody>
      </p:sp>
      <p:sp>
        <p:nvSpPr>
          <p:cNvPr id="4" name="Slide Number Placeholder 3">
            <a:extLst>
              <a:ext uri="{FF2B5EF4-FFF2-40B4-BE49-F238E27FC236}">
                <a16:creationId xmlns:a16="http://schemas.microsoft.com/office/drawing/2014/main" id="{76E22477-15AC-DFF2-C534-9C964A47BE47}"/>
              </a:ext>
            </a:extLst>
          </p:cNvPr>
          <p:cNvSpPr>
            <a:spLocks noGrp="1"/>
          </p:cNvSpPr>
          <p:nvPr>
            <p:ph type="sldNum" sz="quarter" idx="12"/>
          </p:nvPr>
        </p:nvSpPr>
        <p:spPr>
          <a:xfrm>
            <a:off x="9169400" y="6383600"/>
            <a:ext cx="2743200" cy="365125"/>
          </a:xfrm>
        </p:spPr>
        <p:txBody>
          <a:bodyPr/>
          <a:lstStyle/>
          <a:p>
            <a:fld id="{C070C98D-5447-D74D-8EBC-EDBE97D28AB4}" type="slidenum">
              <a:rPr lang="en-US" smtClean="0"/>
              <a:t>40</a:t>
            </a:fld>
            <a:endParaRPr lang="en-US"/>
          </a:p>
        </p:txBody>
      </p:sp>
      <p:graphicFrame>
        <p:nvGraphicFramePr>
          <p:cNvPr id="5" name="Diagram 4">
            <a:extLst>
              <a:ext uri="{FF2B5EF4-FFF2-40B4-BE49-F238E27FC236}">
                <a16:creationId xmlns:a16="http://schemas.microsoft.com/office/drawing/2014/main" id="{35B6EA86-82B8-9D89-C736-DE23234DAEE0}"/>
              </a:ext>
            </a:extLst>
          </p:cNvPr>
          <p:cNvGraphicFramePr/>
          <p:nvPr>
            <p:extLst>
              <p:ext uri="{D42A27DB-BD31-4B8C-83A1-F6EECF244321}">
                <p14:modId xmlns:p14="http://schemas.microsoft.com/office/powerpoint/2010/main" val="1621011192"/>
              </p:ext>
            </p:extLst>
          </p:nvPr>
        </p:nvGraphicFramePr>
        <p:xfrm>
          <a:off x="508000" y="1330059"/>
          <a:ext cx="10960100" cy="5299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36563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5DE14A13-D8FF-4689-AAE1-7008A33E44D2}"/>
              </a:ext>
            </a:extLst>
          </p:cNvPr>
          <p:cNvSpPr>
            <a:spLocks noGrp="1"/>
          </p:cNvSpPr>
          <p:nvPr>
            <p:ph idx="1"/>
          </p:nvPr>
        </p:nvSpPr>
        <p:spPr>
          <a:xfrm>
            <a:off x="5348748" y="1077194"/>
            <a:ext cx="6617264" cy="5381247"/>
          </a:xfrm>
        </p:spPr>
        <p:txBody>
          <a:bodyPr>
            <a:normAutofit fontScale="92500" lnSpcReduction="10000"/>
          </a:bodyPr>
          <a:lstStyle/>
          <a:p>
            <a:pPr lvl="0"/>
            <a:r>
              <a:rPr lang="en-US" sz="2000" b="1" dirty="0">
                <a:cs typeface="Calibri" panose="020F0502020204030204" pitchFamily="34" charset="0"/>
              </a:rPr>
              <a:t>OCE: </a:t>
            </a:r>
            <a:r>
              <a:rPr lang="en-US" sz="2000" dirty="0">
                <a:cs typeface="Calibri" panose="020F0502020204030204" pitchFamily="34" charset="0"/>
              </a:rPr>
              <a:t>Rick </a:t>
            </a:r>
            <a:r>
              <a:rPr lang="en-US" sz="2000" dirty="0" err="1">
                <a:cs typeface="Calibri" panose="020F0502020204030204" pitchFamily="34" charset="0"/>
              </a:rPr>
              <a:t>Pazdur</a:t>
            </a:r>
            <a:r>
              <a:rPr lang="en-US" sz="2000" dirty="0">
                <a:cs typeface="Calibri" panose="020F0502020204030204" pitchFamily="34" charset="0"/>
              </a:rPr>
              <a:t>, Marc </a:t>
            </a:r>
            <a:r>
              <a:rPr lang="en-US" sz="2000" dirty="0" err="1">
                <a:cs typeface="Calibri" panose="020F0502020204030204" pitchFamily="34" charset="0"/>
              </a:rPr>
              <a:t>Theoret</a:t>
            </a:r>
            <a:endParaRPr lang="en-US" sz="2000" dirty="0">
              <a:cs typeface="Calibri" panose="020F0502020204030204" pitchFamily="34" charset="0"/>
            </a:endParaRPr>
          </a:p>
          <a:p>
            <a:pPr lvl="0"/>
            <a:r>
              <a:rPr lang="en-US" sz="2000" b="1" dirty="0">
                <a:cs typeface="Calibri" panose="020F0502020204030204" pitchFamily="34" charset="0"/>
              </a:rPr>
              <a:t>Leads: </a:t>
            </a:r>
            <a:r>
              <a:rPr lang="en-US" sz="2000" dirty="0">
                <a:cs typeface="Calibri" panose="020F0502020204030204" pitchFamily="34" charset="0"/>
              </a:rPr>
              <a:t>Atik Rahman, </a:t>
            </a:r>
            <a:r>
              <a:rPr lang="en-US" sz="2000" dirty="0" err="1">
                <a:cs typeface="Calibri" panose="020F0502020204030204" pitchFamily="34" charset="0"/>
              </a:rPr>
              <a:t>Mirat</a:t>
            </a:r>
            <a:r>
              <a:rPr lang="en-US" sz="2000" dirty="0">
                <a:cs typeface="Calibri" panose="020F0502020204030204" pitchFamily="34" charset="0"/>
              </a:rPr>
              <a:t> Shah</a:t>
            </a:r>
            <a:endParaRPr lang="en-US" sz="1600" dirty="0">
              <a:cs typeface="Calibri" panose="020F0502020204030204" pitchFamily="34" charset="0"/>
            </a:endParaRPr>
          </a:p>
          <a:p>
            <a:pPr lvl="0"/>
            <a:r>
              <a:rPr lang="en-US" sz="2000" b="1" dirty="0">
                <a:cs typeface="Calibri" panose="020F0502020204030204" pitchFamily="34" charset="0"/>
              </a:rPr>
              <a:t>RPM: </a:t>
            </a:r>
            <a:r>
              <a:rPr lang="en-US" sz="2000" dirty="0">
                <a:cs typeface="Calibri" panose="020F0502020204030204" pitchFamily="34" charset="0"/>
              </a:rPr>
              <a:t>Pam </a:t>
            </a:r>
            <a:r>
              <a:rPr lang="en-US" sz="2000" dirty="0" err="1">
                <a:cs typeface="Calibri" panose="020F0502020204030204" pitchFamily="34" charset="0"/>
              </a:rPr>
              <a:t>Balcazar</a:t>
            </a:r>
            <a:endParaRPr lang="en-US" sz="1600" dirty="0">
              <a:cs typeface="Calibri" panose="020F0502020204030204" pitchFamily="34" charset="0"/>
            </a:endParaRPr>
          </a:p>
          <a:p>
            <a:pPr lvl="0"/>
            <a:r>
              <a:rPr lang="en-US" sz="2000" b="1" dirty="0">
                <a:cs typeface="Calibri" panose="020F0502020204030204" pitchFamily="34" charset="0"/>
              </a:rPr>
              <a:t>Pharmacology/Toxicology: </a:t>
            </a:r>
            <a:r>
              <a:rPr lang="en-US" sz="2000" dirty="0" err="1">
                <a:cs typeface="Calibri" panose="020F0502020204030204" pitchFamily="34" charset="0"/>
              </a:rPr>
              <a:t>Haleh</a:t>
            </a:r>
            <a:r>
              <a:rPr lang="en-US" sz="2000" dirty="0">
                <a:cs typeface="Calibri" panose="020F0502020204030204" pitchFamily="34" charset="0"/>
              </a:rPr>
              <a:t> Saber, Matthew Thompson</a:t>
            </a:r>
            <a:endParaRPr lang="en-US" sz="1600" dirty="0">
              <a:cs typeface="Calibri" panose="020F0502020204030204" pitchFamily="34" charset="0"/>
            </a:endParaRPr>
          </a:p>
          <a:p>
            <a:pPr lvl="0"/>
            <a:r>
              <a:rPr lang="en-US" sz="2000" b="1" dirty="0">
                <a:cs typeface="Calibri" panose="020F0502020204030204" pitchFamily="34" charset="0"/>
              </a:rPr>
              <a:t>Clinical Pharmacology: </a:t>
            </a:r>
            <a:r>
              <a:rPr lang="en-US" sz="2000" dirty="0">
                <a:cs typeface="Calibri" panose="020F0502020204030204" pitchFamily="34" charset="0"/>
              </a:rPr>
              <a:t>Brian Booth, </a:t>
            </a:r>
            <a:r>
              <a:rPr lang="en-US" sz="2000" dirty="0" err="1">
                <a:cs typeface="Calibri" panose="020F0502020204030204" pitchFamily="34" charset="0"/>
              </a:rPr>
              <a:t>Lanre</a:t>
            </a:r>
            <a:r>
              <a:rPr lang="en-US" sz="2000" dirty="0">
                <a:cs typeface="Calibri" panose="020F0502020204030204" pitchFamily="34" charset="0"/>
              </a:rPr>
              <a:t> </a:t>
            </a:r>
            <a:r>
              <a:rPr lang="en-US" sz="2000" dirty="0" err="1">
                <a:cs typeface="Calibri" panose="020F0502020204030204" pitchFamily="34" charset="0"/>
              </a:rPr>
              <a:t>Okusanya</a:t>
            </a:r>
            <a:r>
              <a:rPr lang="en-US" sz="2000" dirty="0">
                <a:cs typeface="Calibri" panose="020F0502020204030204" pitchFamily="34" charset="0"/>
              </a:rPr>
              <a:t>, Stacy </a:t>
            </a:r>
            <a:r>
              <a:rPr lang="en-US" sz="2000" dirty="0" err="1">
                <a:cs typeface="Calibri" panose="020F0502020204030204" pitchFamily="34" charset="0"/>
              </a:rPr>
              <a:t>Shord</a:t>
            </a:r>
            <a:endParaRPr lang="en-US" sz="2000" dirty="0">
              <a:cs typeface="Calibri" panose="020F0502020204030204" pitchFamily="34" charset="0"/>
            </a:endParaRPr>
          </a:p>
          <a:p>
            <a:pPr lvl="0"/>
            <a:r>
              <a:rPr lang="en-US" sz="2000" b="1" dirty="0">
                <a:cs typeface="Calibri" panose="020F0502020204030204" pitchFamily="34" charset="0"/>
              </a:rPr>
              <a:t>Pharmacometrics: </a:t>
            </a:r>
            <a:r>
              <a:rPr lang="en-US" sz="2000" dirty="0">
                <a:cs typeface="Calibri" panose="020F0502020204030204" pitchFamily="34" charset="0"/>
              </a:rPr>
              <a:t>Jiang Liu, Hao Zhu</a:t>
            </a:r>
          </a:p>
          <a:p>
            <a:pPr lvl="0"/>
            <a:r>
              <a:rPr lang="en-US" sz="2000" b="1" dirty="0">
                <a:cs typeface="Calibri" panose="020F0502020204030204" pitchFamily="34" charset="0"/>
              </a:rPr>
              <a:t>OCP Policy: </a:t>
            </a:r>
            <a:r>
              <a:rPr lang="en-US" sz="2000" dirty="0">
                <a:cs typeface="Calibri" panose="020F0502020204030204" pitchFamily="34" charset="0"/>
              </a:rPr>
              <a:t>Raj </a:t>
            </a:r>
            <a:r>
              <a:rPr lang="en-US" sz="2000" dirty="0" err="1">
                <a:cs typeface="Calibri" panose="020F0502020204030204" pitchFamily="34" charset="0"/>
              </a:rPr>
              <a:t>Madabushi</a:t>
            </a:r>
            <a:endParaRPr lang="en-US" sz="2000" dirty="0">
              <a:cs typeface="Calibri" panose="020F0502020204030204" pitchFamily="34" charset="0"/>
            </a:endParaRPr>
          </a:p>
          <a:p>
            <a:pPr lvl="0"/>
            <a:r>
              <a:rPr lang="en-US" sz="2000" b="1" dirty="0">
                <a:cs typeface="Calibri" panose="020F0502020204030204" pitchFamily="34" charset="0"/>
              </a:rPr>
              <a:t>Clinical: </a:t>
            </a:r>
            <a:r>
              <a:rPr lang="en-US" sz="2000" dirty="0">
                <a:cs typeface="Calibri" panose="020F0502020204030204" pitchFamily="34" charset="0"/>
              </a:rPr>
              <a:t>Brian </a:t>
            </a:r>
            <a:r>
              <a:rPr lang="en-US" sz="2000" dirty="0" err="1">
                <a:cs typeface="Calibri" panose="020F0502020204030204" pitchFamily="34" charset="0"/>
              </a:rPr>
              <a:t>Heiss</a:t>
            </a:r>
            <a:r>
              <a:rPr lang="en-US" sz="2000" dirty="0">
                <a:cs typeface="Calibri" panose="020F0502020204030204" pitchFamily="34" charset="0"/>
              </a:rPr>
              <a:t>, Jennifer Gao, Gwynn </a:t>
            </a:r>
            <a:r>
              <a:rPr lang="en-US" sz="2000" dirty="0" err="1">
                <a:cs typeface="Calibri" panose="020F0502020204030204" pitchFamily="34" charset="0"/>
              </a:rPr>
              <a:t>Ison</a:t>
            </a:r>
            <a:r>
              <a:rPr lang="en-US" sz="2000" dirty="0">
                <a:cs typeface="Calibri" panose="020F0502020204030204" pitchFamily="34" charset="0"/>
              </a:rPr>
              <a:t>,</a:t>
            </a:r>
            <a:r>
              <a:rPr lang="en-US" sz="2000" b="1" dirty="0">
                <a:cs typeface="Calibri" panose="020F0502020204030204" pitchFamily="34" charset="0"/>
              </a:rPr>
              <a:t> </a:t>
            </a:r>
            <a:r>
              <a:rPr lang="en-US" sz="2000" dirty="0">
                <a:cs typeface="Calibri" panose="020F0502020204030204" pitchFamily="34" charset="0"/>
              </a:rPr>
              <a:t>Elizabeth Duke, Shruti </a:t>
            </a:r>
            <a:r>
              <a:rPr lang="en-US" sz="2000" dirty="0" err="1">
                <a:cs typeface="Calibri" panose="020F0502020204030204" pitchFamily="34" charset="0"/>
              </a:rPr>
              <a:t>Gandhy</a:t>
            </a:r>
            <a:r>
              <a:rPr lang="en-US" sz="2000" dirty="0">
                <a:cs typeface="Calibri" panose="020F0502020204030204" pitchFamily="34" charset="0"/>
              </a:rPr>
              <a:t>, Cara </a:t>
            </a:r>
            <a:r>
              <a:rPr lang="en-US" sz="2000" dirty="0" err="1">
                <a:cs typeface="Calibri" panose="020F0502020204030204" pitchFamily="34" charset="0"/>
              </a:rPr>
              <a:t>Rabik</a:t>
            </a:r>
            <a:r>
              <a:rPr lang="en-US" sz="2000" dirty="0">
                <a:cs typeface="Calibri" panose="020F0502020204030204" pitchFamily="34" charset="0"/>
              </a:rPr>
              <a:t>, Pam Seam</a:t>
            </a:r>
          </a:p>
          <a:p>
            <a:pPr lvl="0"/>
            <a:r>
              <a:rPr lang="en-US" sz="2000" b="1" dirty="0">
                <a:cs typeface="Calibri" panose="020F0502020204030204" pitchFamily="34" charset="0"/>
              </a:rPr>
              <a:t>Safety: </a:t>
            </a:r>
            <a:r>
              <a:rPr lang="en-US" sz="2000" dirty="0">
                <a:cs typeface="Calibri" panose="020F0502020204030204" pitchFamily="34" charset="0"/>
              </a:rPr>
              <a:t>Abhi Nair</a:t>
            </a:r>
          </a:p>
          <a:p>
            <a:pPr lvl="0"/>
            <a:r>
              <a:rPr lang="en-US" sz="2000" b="1" dirty="0">
                <a:cs typeface="Calibri" panose="020F0502020204030204" pitchFamily="34" charset="0"/>
              </a:rPr>
              <a:t>Biostatistics: </a:t>
            </a:r>
            <a:r>
              <a:rPr lang="en-US" sz="2000" dirty="0">
                <a:cs typeface="Calibri" panose="020F0502020204030204" pitchFamily="34" charset="0"/>
              </a:rPr>
              <a:t>Joyce Cheng, Jonathon Vallejo, Gary Rosner </a:t>
            </a:r>
          </a:p>
          <a:p>
            <a:pPr lvl="0"/>
            <a:r>
              <a:rPr lang="en-US" sz="2000" b="1" dirty="0">
                <a:cs typeface="Calibri" panose="020F0502020204030204" pitchFamily="34" charset="0"/>
              </a:rPr>
              <a:t>CBER: </a:t>
            </a:r>
            <a:r>
              <a:rPr lang="en-US" sz="2000" dirty="0">
                <a:cs typeface="Calibri" panose="020F0502020204030204" pitchFamily="34" charset="0"/>
              </a:rPr>
              <a:t>Lianne Wu, </a:t>
            </a:r>
            <a:r>
              <a:rPr lang="en-US" sz="2000" dirty="0" err="1">
                <a:cs typeface="Calibri" panose="020F0502020204030204" pitchFamily="34" charset="0"/>
              </a:rPr>
              <a:t>Xiaofei</a:t>
            </a:r>
            <a:r>
              <a:rPr lang="en-US" sz="2000" dirty="0">
                <a:cs typeface="Calibri" panose="020F0502020204030204" pitchFamily="34" charset="0"/>
              </a:rPr>
              <a:t> Wang</a:t>
            </a:r>
          </a:p>
          <a:p>
            <a:pPr lvl="0"/>
            <a:r>
              <a:rPr lang="en-US" sz="2000" b="1" dirty="0">
                <a:cs typeface="Calibri" panose="020F0502020204030204" pitchFamily="34" charset="0"/>
              </a:rPr>
              <a:t>Analysts: </a:t>
            </a:r>
            <a:r>
              <a:rPr lang="en-US" sz="2000" dirty="0">
                <a:cs typeface="Calibri" panose="020F0502020204030204" pitchFamily="34" charset="0"/>
              </a:rPr>
              <a:t>Alex </a:t>
            </a:r>
            <a:r>
              <a:rPr lang="en-US" sz="2000" dirty="0" err="1">
                <a:cs typeface="Calibri" panose="020F0502020204030204" pitchFamily="34" charset="0"/>
              </a:rPr>
              <a:t>Akalu</a:t>
            </a:r>
            <a:r>
              <a:rPr lang="en-US" sz="2000" dirty="0">
                <a:cs typeface="Calibri" panose="020F0502020204030204" pitchFamily="34" charset="0"/>
              </a:rPr>
              <a:t>, Susan Jenney</a:t>
            </a:r>
          </a:p>
        </p:txBody>
      </p:sp>
      <p:sp>
        <p:nvSpPr>
          <p:cNvPr id="10" name="Shape 136">
            <a:extLst>
              <a:ext uri="{FF2B5EF4-FFF2-40B4-BE49-F238E27FC236}">
                <a16:creationId xmlns:a16="http://schemas.microsoft.com/office/drawing/2014/main" id="{C621E78E-720C-4AD8-86E1-D64820C352C5}"/>
              </a:ext>
            </a:extLst>
          </p:cNvPr>
          <p:cNvSpPr txBox="1">
            <a:spLocks/>
          </p:cNvSpPr>
          <p:nvPr/>
        </p:nvSpPr>
        <p:spPr>
          <a:xfrm>
            <a:off x="2361948" y="628166"/>
            <a:ext cx="8520601" cy="572700"/>
          </a:xfrm>
          <a:prstGeom prst="rect">
            <a:avLst/>
          </a:prstGeom>
        </p:spPr>
        <p:txBody>
          <a:bodyPr vert="horz" wrap="square" lIns="91427" tIns="91427" rIns="91427" bIns="91427"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1219170" fontAlgn="base">
              <a:spcBef>
                <a:spcPts val="0"/>
              </a:spcBef>
              <a:spcAft>
                <a:spcPct val="0"/>
              </a:spcAft>
              <a:defRPr/>
            </a:pPr>
            <a:endParaRPr lang="en" sz="1801">
              <a:solidFill>
                <a:prstClr val="white"/>
              </a:solidFill>
              <a:latin typeface="Arial"/>
              <a:ea typeface="Arial"/>
              <a:cs typeface="Arial"/>
              <a:sym typeface="Arial"/>
            </a:endParaRPr>
          </a:p>
        </p:txBody>
      </p:sp>
      <p:sp>
        <p:nvSpPr>
          <p:cNvPr id="11" name="Rectangle 10">
            <a:extLst>
              <a:ext uri="{FF2B5EF4-FFF2-40B4-BE49-F238E27FC236}">
                <a16:creationId xmlns:a16="http://schemas.microsoft.com/office/drawing/2014/main" id="{48748C90-6BFA-4326-9EE3-32E5C0B6D69A}"/>
              </a:ext>
            </a:extLst>
          </p:cNvPr>
          <p:cNvSpPr/>
          <p:nvPr/>
        </p:nvSpPr>
        <p:spPr>
          <a:xfrm>
            <a:off x="637763" y="248483"/>
            <a:ext cx="8190296" cy="954107"/>
          </a:xfrm>
          <a:prstGeom prst="rect">
            <a:avLst/>
          </a:prstGeom>
          <a:effectLst>
            <a:outerShdw blurRad="50800" dist="50800" dir="5400000" sx="14000" sy="14000" algn="ctr" rotWithShape="0">
              <a:schemeClr val="bg1"/>
            </a:outerShdw>
          </a:effectLst>
        </p:spPr>
        <p:txBody>
          <a:bodyPr wrap="square">
            <a:spAutoFit/>
          </a:bodyPr>
          <a:lstStyle/>
          <a:p>
            <a:pPr defTabSz="1219170" fontAlgn="base">
              <a:spcBef>
                <a:spcPct val="0"/>
              </a:spcBef>
              <a:spcAft>
                <a:spcPct val="0"/>
              </a:spcAft>
              <a:defRPr/>
            </a:pPr>
            <a:r>
              <a:rPr lang="en-US" altLang="ja-JP" sz="2800" b="1" kern="0" dirty="0">
                <a:solidFill>
                  <a:prstClr val="white"/>
                </a:solidFill>
                <a:latin typeface="Arial" charset="0"/>
                <a:ea typeface="ＭＳ Ｐゴシック" charset="-128"/>
                <a:cs typeface="Adobe Hebrew" panose="02040503050201020203" pitchFamily="18" charset="-79"/>
              </a:rPr>
              <a:t>2021 OCE Program &amp; Project Review: Project Optimus</a:t>
            </a:r>
            <a:endParaRPr lang="en-US" sz="2800" dirty="0">
              <a:solidFill>
                <a:prstClr val="white"/>
              </a:solidFill>
              <a:latin typeface="Arial" charset="0"/>
              <a:ea typeface="ＭＳ Ｐゴシック" charset="-128"/>
            </a:endParaRPr>
          </a:p>
        </p:txBody>
      </p:sp>
      <p:sp>
        <p:nvSpPr>
          <p:cNvPr id="13" name="Title 1">
            <a:extLst>
              <a:ext uri="{FF2B5EF4-FFF2-40B4-BE49-F238E27FC236}">
                <a16:creationId xmlns:a16="http://schemas.microsoft.com/office/drawing/2014/main" id="{1B357495-EB05-4B9A-B7AF-198DFFD3BF22}"/>
              </a:ext>
            </a:extLst>
          </p:cNvPr>
          <p:cNvSpPr>
            <a:spLocks noGrp="1"/>
          </p:cNvSpPr>
          <p:nvPr>
            <p:ph type="title"/>
          </p:nvPr>
        </p:nvSpPr>
        <p:spPr>
          <a:xfrm>
            <a:off x="637763" y="165155"/>
            <a:ext cx="10888471" cy="926020"/>
          </a:xfrm>
        </p:spPr>
        <p:txBody>
          <a:bodyPr>
            <a:normAutofit/>
          </a:bodyPr>
          <a:lstStyle/>
          <a:p>
            <a:r>
              <a:rPr lang="en-US" sz="4267" dirty="0">
                <a:solidFill>
                  <a:schemeClr val="accent1"/>
                </a:solidFill>
                <a:latin typeface="+mn-lt"/>
              </a:rPr>
              <a:t>Project OPTIMUS Multidisciplinary Team</a:t>
            </a:r>
          </a:p>
        </p:txBody>
      </p:sp>
      <p:sp>
        <p:nvSpPr>
          <p:cNvPr id="2" name="TextBox 1">
            <a:extLst>
              <a:ext uri="{FF2B5EF4-FFF2-40B4-BE49-F238E27FC236}">
                <a16:creationId xmlns:a16="http://schemas.microsoft.com/office/drawing/2014/main" id="{D0B52918-0D1B-DA44-1093-95570DCDC5E2}"/>
              </a:ext>
            </a:extLst>
          </p:cNvPr>
          <p:cNvSpPr txBox="1"/>
          <p:nvPr/>
        </p:nvSpPr>
        <p:spPr>
          <a:xfrm>
            <a:off x="637763" y="6321289"/>
            <a:ext cx="5380894" cy="276999"/>
          </a:xfrm>
          <a:prstGeom prst="rect">
            <a:avLst/>
          </a:prstGeom>
          <a:noFill/>
        </p:spPr>
        <p:txBody>
          <a:bodyPr wrap="square" rtlCol="0">
            <a:spAutoFit/>
          </a:bodyPr>
          <a:lstStyle/>
          <a:p>
            <a:r>
              <a:rPr lang="en-US" sz="1200" dirty="0"/>
              <a:t>Modified from </a:t>
            </a:r>
            <a:r>
              <a:rPr lang="en-US" sz="1200" i="1" dirty="0" err="1"/>
              <a:t>Shord</a:t>
            </a:r>
            <a:r>
              <a:rPr lang="en-US" sz="1200" i="1" dirty="0"/>
              <a:t>, FDA-AACR Public Workshop, Feb 2024</a:t>
            </a:r>
          </a:p>
        </p:txBody>
      </p:sp>
      <p:sp>
        <p:nvSpPr>
          <p:cNvPr id="4" name="Slide Number Placeholder 2">
            <a:extLst>
              <a:ext uri="{FF2B5EF4-FFF2-40B4-BE49-F238E27FC236}">
                <a16:creationId xmlns:a16="http://schemas.microsoft.com/office/drawing/2014/main" id="{BC0AFAF1-9411-E976-8722-2784ECE83773}"/>
              </a:ext>
            </a:extLst>
          </p:cNvPr>
          <p:cNvSpPr>
            <a:spLocks noGrp="1"/>
          </p:cNvSpPr>
          <p:nvPr>
            <p:ph type="sldNum" sz="quarter" idx="12"/>
          </p:nvPr>
        </p:nvSpPr>
        <p:spPr>
          <a:xfrm>
            <a:off x="8610600" y="6356350"/>
            <a:ext cx="2743200" cy="365125"/>
          </a:xfrm>
        </p:spPr>
        <p:txBody>
          <a:bodyPr/>
          <a:lstStyle/>
          <a:p>
            <a:fld id="{C070C98D-5447-D74D-8EBC-EDBE97D28AB4}" type="slidenum">
              <a:rPr lang="en-US" smtClean="0"/>
              <a:t>41</a:t>
            </a:fld>
            <a:endParaRPr lang="en-US"/>
          </a:p>
        </p:txBody>
      </p:sp>
      <p:pic>
        <p:nvPicPr>
          <p:cNvPr id="7" name="Picture 6">
            <a:extLst>
              <a:ext uri="{FF2B5EF4-FFF2-40B4-BE49-F238E27FC236}">
                <a16:creationId xmlns:a16="http://schemas.microsoft.com/office/drawing/2014/main" id="{1BB8DC7A-3E47-422A-177D-F5DE6A78787A}"/>
              </a:ext>
            </a:extLst>
          </p:cNvPr>
          <p:cNvPicPr>
            <a:picLocks noChangeAspect="1"/>
          </p:cNvPicPr>
          <p:nvPr/>
        </p:nvPicPr>
        <p:blipFill>
          <a:blip r:embed="rId3"/>
          <a:stretch>
            <a:fillRect/>
          </a:stretch>
        </p:blipFill>
        <p:spPr>
          <a:xfrm>
            <a:off x="0" y="1285918"/>
            <a:ext cx="5380894" cy="3607265"/>
          </a:xfrm>
          <a:prstGeom prst="rect">
            <a:avLst/>
          </a:prstGeom>
        </p:spPr>
      </p:pic>
    </p:spTree>
    <p:extLst>
      <p:ext uri="{BB962C8B-B14F-4D97-AF65-F5344CB8AC3E}">
        <p14:creationId xmlns:p14="http://schemas.microsoft.com/office/powerpoint/2010/main" val="7893227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9B6A-9C0E-40D0-B227-8FB31ED228B0}"/>
              </a:ext>
            </a:extLst>
          </p:cNvPr>
          <p:cNvSpPr>
            <a:spLocks noGrp="1"/>
          </p:cNvSpPr>
          <p:nvPr>
            <p:ph type="title"/>
          </p:nvPr>
        </p:nvSpPr>
        <p:spPr>
          <a:xfrm>
            <a:off x="189110" y="294018"/>
            <a:ext cx="11888799" cy="926020"/>
          </a:xfrm>
        </p:spPr>
        <p:txBody>
          <a:bodyPr vert="horz" lIns="91440" tIns="45720" rIns="91440" bIns="45720" rtlCol="0" anchor="ctr">
            <a:noAutofit/>
          </a:bodyPr>
          <a:lstStyle/>
          <a:p>
            <a:r>
              <a:rPr lang="en-US" dirty="0">
                <a:solidFill>
                  <a:schemeClr val="accent1"/>
                </a:solidFill>
                <a:latin typeface="+mn-lt"/>
              </a:rPr>
              <a:t>Consequences of Not Optimizing Dosage Before Approval</a:t>
            </a:r>
          </a:p>
        </p:txBody>
      </p:sp>
      <p:sp>
        <p:nvSpPr>
          <p:cNvPr id="4" name="Content Placeholder 5">
            <a:extLst>
              <a:ext uri="{FF2B5EF4-FFF2-40B4-BE49-F238E27FC236}">
                <a16:creationId xmlns:a16="http://schemas.microsoft.com/office/drawing/2014/main" id="{2E5AFF6D-D269-4BA4-94AC-50FFA29E1135}"/>
              </a:ext>
            </a:extLst>
          </p:cNvPr>
          <p:cNvSpPr txBox="1">
            <a:spLocks/>
          </p:cNvSpPr>
          <p:nvPr/>
        </p:nvSpPr>
        <p:spPr>
          <a:xfrm>
            <a:off x="732438" y="1497037"/>
            <a:ext cx="11345471" cy="44556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defTabSz="609585" fontAlgn="base">
              <a:spcAft>
                <a:spcPct val="0"/>
              </a:spcAft>
              <a:defRPr/>
            </a:pPr>
            <a:endParaRPr lang="en-US" sz="4000">
              <a:solidFill>
                <a:prstClr val="black"/>
              </a:solidFill>
              <a:latin typeface="Calibri"/>
            </a:endParaRPr>
          </a:p>
        </p:txBody>
      </p:sp>
      <p:sp>
        <p:nvSpPr>
          <p:cNvPr id="3" name="TextBox 2">
            <a:extLst>
              <a:ext uri="{FF2B5EF4-FFF2-40B4-BE49-F238E27FC236}">
                <a16:creationId xmlns:a16="http://schemas.microsoft.com/office/drawing/2014/main" id="{6DBC5129-3F4F-5F8D-D104-786FF03E7F32}"/>
              </a:ext>
            </a:extLst>
          </p:cNvPr>
          <p:cNvSpPr txBox="1"/>
          <p:nvPr/>
        </p:nvSpPr>
        <p:spPr>
          <a:xfrm>
            <a:off x="189110" y="6505669"/>
            <a:ext cx="5380894" cy="276999"/>
          </a:xfrm>
          <a:prstGeom prst="rect">
            <a:avLst/>
          </a:prstGeom>
          <a:noFill/>
        </p:spPr>
        <p:txBody>
          <a:bodyPr wrap="square" rtlCol="0">
            <a:spAutoFit/>
          </a:bodyPr>
          <a:lstStyle/>
          <a:p>
            <a:r>
              <a:rPr lang="en-US" sz="1200" i="1" dirty="0" err="1"/>
              <a:t>Shord</a:t>
            </a:r>
            <a:r>
              <a:rPr lang="en-US" sz="1200" i="1" dirty="0"/>
              <a:t>, FDA-AACR Public Workshop, Feb 2024</a:t>
            </a:r>
          </a:p>
        </p:txBody>
      </p:sp>
      <p:graphicFrame>
        <p:nvGraphicFramePr>
          <p:cNvPr id="10" name="Diagram 9">
            <a:extLst>
              <a:ext uri="{FF2B5EF4-FFF2-40B4-BE49-F238E27FC236}">
                <a16:creationId xmlns:a16="http://schemas.microsoft.com/office/drawing/2014/main" id="{BECE71D3-71CC-26A3-A04E-305712A61155}"/>
              </a:ext>
            </a:extLst>
          </p:cNvPr>
          <p:cNvGraphicFramePr/>
          <p:nvPr>
            <p:extLst>
              <p:ext uri="{D42A27DB-BD31-4B8C-83A1-F6EECF244321}">
                <p14:modId xmlns:p14="http://schemas.microsoft.com/office/powerpoint/2010/main" val="3642979066"/>
              </p:ext>
            </p:extLst>
          </p:nvPr>
        </p:nvGraphicFramePr>
        <p:xfrm>
          <a:off x="2532598" y="905322"/>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Slide Number Placeholder 2">
            <a:extLst>
              <a:ext uri="{FF2B5EF4-FFF2-40B4-BE49-F238E27FC236}">
                <a16:creationId xmlns:a16="http://schemas.microsoft.com/office/drawing/2014/main" id="{7BA4E7FC-0D42-327E-EB84-E1B30FA7492E}"/>
              </a:ext>
            </a:extLst>
          </p:cNvPr>
          <p:cNvSpPr>
            <a:spLocks noGrp="1"/>
          </p:cNvSpPr>
          <p:nvPr>
            <p:ph type="sldNum" sz="quarter" idx="12"/>
          </p:nvPr>
        </p:nvSpPr>
        <p:spPr>
          <a:xfrm>
            <a:off x="8610600" y="6356350"/>
            <a:ext cx="2743200" cy="365125"/>
          </a:xfrm>
        </p:spPr>
        <p:txBody>
          <a:bodyPr/>
          <a:lstStyle/>
          <a:p>
            <a:fld id="{C070C98D-5447-D74D-8EBC-EDBE97D28AB4}" type="slidenum">
              <a:rPr lang="en-US" smtClean="0"/>
              <a:t>42</a:t>
            </a:fld>
            <a:endParaRPr lang="en-US"/>
          </a:p>
        </p:txBody>
      </p:sp>
    </p:spTree>
    <p:extLst>
      <p:ext uri="{BB962C8B-B14F-4D97-AF65-F5344CB8AC3E}">
        <p14:creationId xmlns:p14="http://schemas.microsoft.com/office/powerpoint/2010/main" val="11416562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29B6A-9C0E-40D0-B227-8FB31ED228B0}"/>
              </a:ext>
            </a:extLst>
          </p:cNvPr>
          <p:cNvSpPr>
            <a:spLocks noGrp="1"/>
          </p:cNvSpPr>
          <p:nvPr>
            <p:ph type="title"/>
          </p:nvPr>
        </p:nvSpPr>
        <p:spPr>
          <a:xfrm>
            <a:off x="237744" y="517832"/>
            <a:ext cx="11631168" cy="924984"/>
          </a:xfrm>
        </p:spPr>
        <p:txBody>
          <a:bodyPr>
            <a:normAutofit fontScale="90000"/>
          </a:bodyPr>
          <a:lstStyle/>
          <a:p>
            <a:r>
              <a:rPr lang="en-US" dirty="0">
                <a:solidFill>
                  <a:schemeClr val="accent1"/>
                </a:solidFill>
                <a:latin typeface="+mn-lt"/>
                <a:ea typeface="Aptos" panose="020B0004020202020204" pitchFamily="34" charset="0"/>
                <a:cs typeface="Times New Roman" panose="02020603050405020304" pitchFamily="18" charset="0"/>
              </a:rPr>
              <a:t>Holistic approach to evaluate all data to inform dosage selection for clinical trials.</a:t>
            </a:r>
            <a:r>
              <a:rPr lang="en-US" dirty="0">
                <a:solidFill>
                  <a:schemeClr val="accent1"/>
                </a:solidFill>
                <a:latin typeface="+mn-lt"/>
              </a:rPr>
              <a:t> </a:t>
            </a:r>
            <a:br>
              <a:rPr lang="en-US" dirty="0">
                <a:solidFill>
                  <a:schemeClr val="accent1"/>
                </a:solidFill>
                <a:latin typeface="+mn-lt"/>
              </a:rPr>
            </a:br>
            <a:endParaRPr lang="en-US" dirty="0">
              <a:solidFill>
                <a:schemeClr val="accent1"/>
              </a:solidFill>
              <a:latin typeface="+mn-lt"/>
            </a:endParaRPr>
          </a:p>
        </p:txBody>
      </p:sp>
      <p:sp>
        <p:nvSpPr>
          <p:cNvPr id="4" name="TextBox 3">
            <a:extLst>
              <a:ext uri="{FF2B5EF4-FFF2-40B4-BE49-F238E27FC236}">
                <a16:creationId xmlns:a16="http://schemas.microsoft.com/office/drawing/2014/main" id="{F85E6F19-2EEB-D99F-3A34-0F56D5E2F3B2}"/>
              </a:ext>
            </a:extLst>
          </p:cNvPr>
          <p:cNvSpPr txBox="1"/>
          <p:nvPr/>
        </p:nvSpPr>
        <p:spPr>
          <a:xfrm>
            <a:off x="461643" y="6445300"/>
            <a:ext cx="5380894" cy="276999"/>
          </a:xfrm>
          <a:prstGeom prst="rect">
            <a:avLst/>
          </a:prstGeom>
          <a:noFill/>
        </p:spPr>
        <p:txBody>
          <a:bodyPr wrap="square" rtlCol="0">
            <a:spAutoFit/>
          </a:bodyPr>
          <a:lstStyle/>
          <a:p>
            <a:r>
              <a:rPr lang="en-US" sz="1200" i="1" dirty="0" err="1"/>
              <a:t>Shord</a:t>
            </a:r>
            <a:r>
              <a:rPr lang="en-US" sz="1200" i="1" dirty="0"/>
              <a:t>, FDA-AACR Public Workshop, Feb 2024</a:t>
            </a:r>
          </a:p>
        </p:txBody>
      </p:sp>
      <p:graphicFrame>
        <p:nvGraphicFramePr>
          <p:cNvPr id="6" name="Diagram 5">
            <a:extLst>
              <a:ext uri="{FF2B5EF4-FFF2-40B4-BE49-F238E27FC236}">
                <a16:creationId xmlns:a16="http://schemas.microsoft.com/office/drawing/2014/main" id="{9CF163D1-E4B7-E5DA-A8C4-668ECE3F876A}"/>
              </a:ext>
            </a:extLst>
          </p:cNvPr>
          <p:cNvGraphicFramePr/>
          <p:nvPr>
            <p:extLst>
              <p:ext uri="{D42A27DB-BD31-4B8C-83A1-F6EECF244321}">
                <p14:modId xmlns:p14="http://schemas.microsoft.com/office/powerpoint/2010/main" val="1093001531"/>
              </p:ext>
            </p:extLst>
          </p:nvPr>
        </p:nvGraphicFramePr>
        <p:xfrm>
          <a:off x="1327687" y="1260850"/>
          <a:ext cx="90297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2">
            <a:extLst>
              <a:ext uri="{FF2B5EF4-FFF2-40B4-BE49-F238E27FC236}">
                <a16:creationId xmlns:a16="http://schemas.microsoft.com/office/drawing/2014/main" id="{80BED624-6A26-3303-1688-8558A6D56D21}"/>
              </a:ext>
            </a:extLst>
          </p:cNvPr>
          <p:cNvSpPr>
            <a:spLocks noGrp="1"/>
          </p:cNvSpPr>
          <p:nvPr>
            <p:ph type="sldNum" sz="quarter" idx="12"/>
          </p:nvPr>
        </p:nvSpPr>
        <p:spPr>
          <a:xfrm>
            <a:off x="8610600" y="6356350"/>
            <a:ext cx="2743200" cy="365125"/>
          </a:xfrm>
        </p:spPr>
        <p:txBody>
          <a:bodyPr/>
          <a:lstStyle/>
          <a:p>
            <a:fld id="{C070C98D-5447-D74D-8EBC-EDBE97D28AB4}" type="slidenum">
              <a:rPr lang="en-US" smtClean="0"/>
              <a:t>43</a:t>
            </a:fld>
            <a:endParaRPr lang="en-US"/>
          </a:p>
        </p:txBody>
      </p:sp>
    </p:spTree>
    <p:extLst>
      <p:ext uri="{BB962C8B-B14F-4D97-AF65-F5344CB8AC3E}">
        <p14:creationId xmlns:p14="http://schemas.microsoft.com/office/powerpoint/2010/main" val="2391657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7661B-7B1D-1DB8-6AEC-04A8EFF46B76}"/>
              </a:ext>
            </a:extLst>
          </p:cNvPr>
          <p:cNvSpPr>
            <a:spLocks noGrp="1"/>
          </p:cNvSpPr>
          <p:nvPr>
            <p:ph type="title"/>
          </p:nvPr>
        </p:nvSpPr>
        <p:spPr>
          <a:xfrm>
            <a:off x="50800" y="136525"/>
            <a:ext cx="12103100" cy="841375"/>
          </a:xfrm>
        </p:spPr>
        <p:txBody>
          <a:bodyPr>
            <a:normAutofit fontScale="90000"/>
          </a:bodyPr>
          <a:lstStyle/>
          <a:p>
            <a:r>
              <a:rPr lang="en-US" dirty="0">
                <a:solidFill>
                  <a:schemeClr val="accent1"/>
                </a:solidFill>
              </a:rPr>
              <a:t>Dose Optimization MDICT 2022 Based on Project Optimus</a:t>
            </a:r>
          </a:p>
        </p:txBody>
      </p:sp>
      <p:pic>
        <p:nvPicPr>
          <p:cNvPr id="6" name="Content Placeholder 5">
            <a:extLst>
              <a:ext uri="{FF2B5EF4-FFF2-40B4-BE49-F238E27FC236}">
                <a16:creationId xmlns:a16="http://schemas.microsoft.com/office/drawing/2014/main" id="{961F8E7B-8008-A122-4F3D-4031C52ED86D}"/>
              </a:ext>
            </a:extLst>
          </p:cNvPr>
          <p:cNvPicPr>
            <a:picLocks noGrp="1" noChangeAspect="1"/>
          </p:cNvPicPr>
          <p:nvPr>
            <p:ph idx="1"/>
          </p:nvPr>
        </p:nvPicPr>
        <p:blipFill>
          <a:blip r:embed="rId3"/>
          <a:stretch>
            <a:fillRect/>
          </a:stretch>
        </p:blipFill>
        <p:spPr>
          <a:xfrm>
            <a:off x="393700" y="876300"/>
            <a:ext cx="4911221" cy="2909491"/>
          </a:xfrm>
        </p:spPr>
      </p:pic>
      <p:sp>
        <p:nvSpPr>
          <p:cNvPr id="4" name="Slide Number Placeholder 3">
            <a:extLst>
              <a:ext uri="{FF2B5EF4-FFF2-40B4-BE49-F238E27FC236}">
                <a16:creationId xmlns:a16="http://schemas.microsoft.com/office/drawing/2014/main" id="{B91CF76D-3B1F-C0E2-B059-C18A1AE2F430}"/>
              </a:ext>
            </a:extLst>
          </p:cNvPr>
          <p:cNvSpPr>
            <a:spLocks noGrp="1"/>
          </p:cNvSpPr>
          <p:nvPr>
            <p:ph type="sldNum" sz="quarter" idx="12"/>
          </p:nvPr>
        </p:nvSpPr>
        <p:spPr/>
        <p:txBody>
          <a:bodyPr/>
          <a:lstStyle/>
          <a:p>
            <a:fld id="{C070C98D-5447-D74D-8EBC-EDBE97D28AB4}" type="slidenum">
              <a:rPr lang="en-US" smtClean="0"/>
              <a:t>44</a:t>
            </a:fld>
            <a:endParaRPr lang="en-US"/>
          </a:p>
        </p:txBody>
      </p:sp>
      <p:sp>
        <p:nvSpPr>
          <p:cNvPr id="7" name="TextBox 6">
            <a:extLst>
              <a:ext uri="{FF2B5EF4-FFF2-40B4-BE49-F238E27FC236}">
                <a16:creationId xmlns:a16="http://schemas.microsoft.com/office/drawing/2014/main" id="{373D4F17-727A-29C2-E8BE-91EDD26E62F0}"/>
              </a:ext>
            </a:extLst>
          </p:cNvPr>
          <p:cNvSpPr txBox="1"/>
          <p:nvPr/>
        </p:nvSpPr>
        <p:spPr>
          <a:xfrm>
            <a:off x="7286606" y="5578209"/>
            <a:ext cx="3206134" cy="276999"/>
          </a:xfrm>
          <a:prstGeom prst="rect">
            <a:avLst/>
          </a:prstGeom>
          <a:noFill/>
        </p:spPr>
        <p:txBody>
          <a:bodyPr wrap="none" rtlCol="0">
            <a:spAutoFit/>
          </a:bodyPr>
          <a:lstStyle/>
          <a:p>
            <a:r>
              <a:rPr lang="en-US" sz="1200" i="1" dirty="0"/>
              <a:t>Araujo DV, </a:t>
            </a:r>
            <a:r>
              <a:rPr lang="en-US" sz="1200" i="1" dirty="0" err="1"/>
              <a:t>Greystoke</a:t>
            </a:r>
            <a:r>
              <a:rPr lang="en-US" sz="1200" i="1" dirty="0"/>
              <a:t> A, et al Annals </a:t>
            </a:r>
            <a:r>
              <a:rPr lang="en-US" sz="1200" i="1" dirty="0" err="1"/>
              <a:t>Onc</a:t>
            </a:r>
            <a:r>
              <a:rPr lang="en-US" sz="1200" i="1" dirty="0"/>
              <a:t> 2023</a:t>
            </a:r>
          </a:p>
        </p:txBody>
      </p:sp>
      <p:pic>
        <p:nvPicPr>
          <p:cNvPr id="12" name="Picture 11">
            <a:extLst>
              <a:ext uri="{FF2B5EF4-FFF2-40B4-BE49-F238E27FC236}">
                <a16:creationId xmlns:a16="http://schemas.microsoft.com/office/drawing/2014/main" id="{2A0791CE-AE7C-C74F-9AE4-3992A2D5DA74}"/>
              </a:ext>
            </a:extLst>
          </p:cNvPr>
          <p:cNvPicPr>
            <a:picLocks noChangeAspect="1"/>
          </p:cNvPicPr>
          <p:nvPr/>
        </p:nvPicPr>
        <p:blipFill>
          <a:blip r:embed="rId4"/>
          <a:stretch>
            <a:fillRect/>
          </a:stretch>
        </p:blipFill>
        <p:spPr>
          <a:xfrm>
            <a:off x="393700" y="3710384"/>
            <a:ext cx="4911221" cy="2940937"/>
          </a:xfrm>
          <a:prstGeom prst="rect">
            <a:avLst/>
          </a:prstGeom>
        </p:spPr>
      </p:pic>
      <p:pic>
        <p:nvPicPr>
          <p:cNvPr id="14" name="Picture 13">
            <a:extLst>
              <a:ext uri="{FF2B5EF4-FFF2-40B4-BE49-F238E27FC236}">
                <a16:creationId xmlns:a16="http://schemas.microsoft.com/office/drawing/2014/main" id="{09801722-B8FB-0AB6-B101-0D3F378676D0}"/>
              </a:ext>
            </a:extLst>
          </p:cNvPr>
          <p:cNvPicPr>
            <a:picLocks noChangeAspect="1"/>
          </p:cNvPicPr>
          <p:nvPr/>
        </p:nvPicPr>
        <p:blipFill>
          <a:blip r:embed="rId5"/>
          <a:stretch>
            <a:fillRect/>
          </a:stretch>
        </p:blipFill>
        <p:spPr>
          <a:xfrm>
            <a:off x="5304921" y="876300"/>
            <a:ext cx="5496499" cy="4654550"/>
          </a:xfrm>
          <a:prstGeom prst="rect">
            <a:avLst/>
          </a:prstGeom>
        </p:spPr>
      </p:pic>
      <p:sp>
        <p:nvSpPr>
          <p:cNvPr id="5" name="TextBox 4">
            <a:extLst>
              <a:ext uri="{FF2B5EF4-FFF2-40B4-BE49-F238E27FC236}">
                <a16:creationId xmlns:a16="http://schemas.microsoft.com/office/drawing/2014/main" id="{91B1E741-82B6-492E-369E-29ED2ED9F074}"/>
              </a:ext>
            </a:extLst>
          </p:cNvPr>
          <p:cNvSpPr txBox="1"/>
          <p:nvPr/>
        </p:nvSpPr>
        <p:spPr>
          <a:xfrm>
            <a:off x="5304921" y="6316726"/>
            <a:ext cx="6263640" cy="307777"/>
          </a:xfrm>
          <a:prstGeom prst="rect">
            <a:avLst/>
          </a:prstGeom>
          <a:noFill/>
        </p:spPr>
        <p:txBody>
          <a:bodyPr wrap="square">
            <a:spAutoFit/>
          </a:bodyPr>
          <a:lstStyle/>
          <a:p>
            <a:r>
              <a:rPr lang="en-US" sz="1400" dirty="0">
                <a:solidFill>
                  <a:srgbClr val="212121"/>
                </a:solidFill>
                <a:latin typeface="system-ui"/>
              </a:rPr>
              <a:t>MDICT: </a:t>
            </a:r>
            <a:r>
              <a:rPr lang="en-US" sz="1400" b="0" i="0" dirty="0">
                <a:solidFill>
                  <a:srgbClr val="212121"/>
                </a:solidFill>
                <a:effectLst/>
                <a:latin typeface="system-ui"/>
              </a:rPr>
              <a:t>Methodology for the Development of Innovative Cancer Therapies </a:t>
            </a:r>
            <a:endParaRPr lang="en-US" sz="1400" dirty="0"/>
          </a:p>
        </p:txBody>
      </p:sp>
    </p:spTree>
    <p:extLst>
      <p:ext uri="{BB962C8B-B14F-4D97-AF65-F5344CB8AC3E}">
        <p14:creationId xmlns:p14="http://schemas.microsoft.com/office/powerpoint/2010/main" val="1000161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AD97-036E-329B-E3A6-29D9C2FD604F}"/>
              </a:ext>
            </a:extLst>
          </p:cNvPr>
          <p:cNvSpPr>
            <a:spLocks noGrp="1"/>
          </p:cNvSpPr>
          <p:nvPr>
            <p:ph type="title"/>
          </p:nvPr>
        </p:nvSpPr>
        <p:spPr/>
        <p:txBody>
          <a:bodyPr/>
          <a:lstStyle/>
          <a:p>
            <a:r>
              <a:rPr lang="en-US" dirty="0">
                <a:solidFill>
                  <a:schemeClr val="accent1"/>
                </a:solidFill>
              </a:rPr>
              <a:t>Seamless Trial Design</a:t>
            </a:r>
          </a:p>
        </p:txBody>
      </p:sp>
      <p:sp>
        <p:nvSpPr>
          <p:cNvPr id="4" name="Slide Number Placeholder 3">
            <a:extLst>
              <a:ext uri="{FF2B5EF4-FFF2-40B4-BE49-F238E27FC236}">
                <a16:creationId xmlns:a16="http://schemas.microsoft.com/office/drawing/2014/main" id="{D99BACF0-C1AB-E45A-1AD1-06C25DA69825}"/>
              </a:ext>
            </a:extLst>
          </p:cNvPr>
          <p:cNvSpPr>
            <a:spLocks noGrp="1"/>
          </p:cNvSpPr>
          <p:nvPr>
            <p:ph type="sldNum" sz="quarter" idx="12"/>
          </p:nvPr>
        </p:nvSpPr>
        <p:spPr/>
        <p:txBody>
          <a:bodyPr/>
          <a:lstStyle/>
          <a:p>
            <a:fld id="{C070C98D-5447-D74D-8EBC-EDBE97D28AB4}" type="slidenum">
              <a:rPr lang="en-US" smtClean="0"/>
              <a:t>45</a:t>
            </a:fld>
            <a:endParaRPr lang="en-US"/>
          </a:p>
        </p:txBody>
      </p:sp>
      <p:graphicFrame>
        <p:nvGraphicFramePr>
          <p:cNvPr id="5" name="Table 4">
            <a:extLst>
              <a:ext uri="{FF2B5EF4-FFF2-40B4-BE49-F238E27FC236}">
                <a16:creationId xmlns:a16="http://schemas.microsoft.com/office/drawing/2014/main" id="{0A4CCDB7-1183-04E1-CCE7-77EFAD31E219}"/>
              </a:ext>
            </a:extLst>
          </p:cNvPr>
          <p:cNvGraphicFramePr>
            <a:graphicFrameLocks noGrp="1"/>
          </p:cNvGraphicFramePr>
          <p:nvPr/>
        </p:nvGraphicFramePr>
        <p:xfrm>
          <a:off x="901521" y="1691818"/>
          <a:ext cx="10005018" cy="793819"/>
        </p:xfrm>
        <a:graphic>
          <a:graphicData uri="http://schemas.openxmlformats.org/drawingml/2006/table">
            <a:tbl>
              <a:tblPr firstRow="1" bandRow="1">
                <a:tableStyleId>{5C22544A-7EE6-4342-B048-85BDC9FD1C3A}</a:tableStyleId>
              </a:tblPr>
              <a:tblGrid>
                <a:gridCol w="10005018">
                  <a:extLst>
                    <a:ext uri="{9D8B030D-6E8A-4147-A177-3AD203B41FA5}">
                      <a16:colId xmlns:a16="http://schemas.microsoft.com/office/drawing/2014/main" val="20000"/>
                    </a:ext>
                  </a:extLst>
                </a:gridCol>
              </a:tblGrid>
              <a:tr h="793819">
                <a:tc>
                  <a:txBody>
                    <a:bodyPr/>
                    <a:lstStyle/>
                    <a:p>
                      <a:pPr algn="ctr"/>
                      <a:r>
                        <a:rPr lang="en-US" sz="2800" dirty="0"/>
                        <a:t>Phase I-II-III</a:t>
                      </a:r>
                    </a:p>
                  </a:txBody>
                  <a:tcPr marT="45726" marB="4572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33"/>
                    </a:solidFill>
                  </a:tcPr>
                </a:tc>
                <a:extLst>
                  <a:ext uri="{0D108BD9-81ED-4DB2-BD59-A6C34878D82A}">
                    <a16:rowId xmlns:a16="http://schemas.microsoft.com/office/drawing/2014/main" val="10000"/>
                  </a:ext>
                </a:extLst>
              </a:tr>
            </a:tbl>
          </a:graphicData>
        </a:graphic>
      </p:graphicFrame>
      <p:sp>
        <p:nvSpPr>
          <p:cNvPr id="6" name="Rounded Rectangle 5">
            <a:extLst>
              <a:ext uri="{FF2B5EF4-FFF2-40B4-BE49-F238E27FC236}">
                <a16:creationId xmlns:a16="http://schemas.microsoft.com/office/drawing/2014/main" id="{90957266-EB88-2AD3-9A59-3B6D573E0AE6}"/>
              </a:ext>
            </a:extLst>
          </p:cNvPr>
          <p:cNvSpPr/>
          <p:nvPr/>
        </p:nvSpPr>
        <p:spPr>
          <a:xfrm>
            <a:off x="1004833" y="2652764"/>
            <a:ext cx="3682991" cy="3456633"/>
          </a:xfrm>
          <a:prstGeom prst="roundRect">
            <a:avLst/>
          </a:prstGeom>
          <a:solidFill>
            <a:schemeClr val="accent6">
              <a:lumMod val="20000"/>
              <a:lumOff val="80000"/>
            </a:schemeClr>
          </a:solidFill>
          <a:ln>
            <a:noFill/>
          </a:ln>
          <a:effectLst>
            <a:softEdge rad="317500"/>
          </a:effectLst>
        </p:spPr>
        <p:txBody>
          <a:bodyPr wrap="square" rtlCol="0" anchor="ctr">
            <a:spAutoFit/>
          </a:bodyPr>
          <a:lstStyle/>
          <a:p>
            <a:pPr algn="ctr"/>
            <a:endParaRPr lang="en-CA" dirty="0">
              <a:latin typeface="+mn-lt"/>
            </a:endParaRPr>
          </a:p>
        </p:txBody>
      </p:sp>
      <p:sp>
        <p:nvSpPr>
          <p:cNvPr id="7" name="TextBox 6">
            <a:extLst>
              <a:ext uri="{FF2B5EF4-FFF2-40B4-BE49-F238E27FC236}">
                <a16:creationId xmlns:a16="http://schemas.microsoft.com/office/drawing/2014/main" id="{A957B845-FD21-627E-5871-E992043596F7}"/>
              </a:ext>
            </a:extLst>
          </p:cNvPr>
          <p:cNvSpPr txBox="1"/>
          <p:nvPr/>
        </p:nvSpPr>
        <p:spPr>
          <a:xfrm>
            <a:off x="1467056" y="3416559"/>
            <a:ext cx="2542503" cy="1600438"/>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2000" b="1" i="0" u="none" strike="noStrike" kern="1200" baseline="0" dirty="0">
                <a:latin typeface="Arial Narrow"/>
                <a:ea typeface="+mn-ea"/>
                <a:cs typeface="Arial Narrow"/>
              </a:rPr>
              <a:t>Dose</a:t>
            </a:r>
            <a:r>
              <a:rPr lang="en-US" sz="2000" b="1" i="0" u="none" strike="noStrike" kern="1200" dirty="0">
                <a:latin typeface="Arial Narrow"/>
                <a:ea typeface="+mn-ea"/>
                <a:cs typeface="Arial Narrow"/>
              </a:rPr>
              <a:t> Finding:</a:t>
            </a:r>
          </a:p>
          <a:p>
            <a:pPr marL="0" marR="0" indent="0" algn="l" defTabSz="457200" rtl="0" eaLnBrk="1" fontAlgn="auto" latinLnBrk="0" hangingPunct="1">
              <a:lnSpc>
                <a:spcPct val="100000"/>
              </a:lnSpc>
              <a:spcBef>
                <a:spcPts val="0"/>
              </a:spcBef>
              <a:spcAft>
                <a:spcPts val="0"/>
              </a:spcAft>
              <a:buClrTx/>
              <a:buSzTx/>
              <a:buFontTx/>
              <a:buNone/>
              <a:tabLst/>
            </a:pPr>
            <a:endParaRPr lang="en-US" sz="2000" b="1" i="0" u="none" strike="noStrike" kern="1200" dirty="0">
              <a:latin typeface="Arial Narrow"/>
              <a:ea typeface="+mn-ea"/>
              <a:cs typeface="Arial Narrow"/>
            </a:endParaRPr>
          </a:p>
          <a:p>
            <a:pPr marL="180975" marR="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pPr>
            <a:r>
              <a:rPr lang="en-US" sz="2000" b="1" dirty="0">
                <a:latin typeface="Arial Narrow"/>
                <a:ea typeface="+mn-ea"/>
                <a:cs typeface="Arial Narrow"/>
              </a:rPr>
              <a:t>Biomarker or histological selection</a:t>
            </a:r>
            <a:r>
              <a:rPr lang="en-US" b="1" i="0" u="none" strike="noStrike" kern="1200" dirty="0">
                <a:latin typeface="Arial Narrow"/>
                <a:ea typeface="+mn-ea"/>
                <a:cs typeface="Arial Narrow"/>
              </a:rPr>
              <a:t> </a:t>
            </a:r>
          </a:p>
          <a:p>
            <a:pPr marL="180975" marR="0" indent="-180975" algn="l" defTabSz="457200" rtl="0" eaLnBrk="1" fontAlgn="auto" latinLnBrk="0" hangingPunct="1">
              <a:lnSpc>
                <a:spcPct val="100000"/>
              </a:lnSpc>
              <a:spcBef>
                <a:spcPts val="0"/>
              </a:spcBef>
              <a:spcAft>
                <a:spcPts val="0"/>
              </a:spcAft>
              <a:buClrTx/>
              <a:buSzTx/>
              <a:buFont typeface="Arial" panose="020B0604020202020204" pitchFamily="34" charset="0"/>
              <a:buChar char="•"/>
              <a:tabLst/>
            </a:pPr>
            <a:r>
              <a:rPr lang="en-US" b="1" baseline="0" dirty="0">
                <a:latin typeface="Arial Narrow"/>
                <a:ea typeface="+mn-ea"/>
                <a:cs typeface="Arial Narrow"/>
              </a:rPr>
              <a:t>PK, PD, efficacy</a:t>
            </a:r>
            <a:endParaRPr lang="en-CA" b="1" i="0" u="none" strike="noStrike" kern="1200" baseline="0" dirty="0">
              <a:latin typeface="Arial Narrow"/>
              <a:ea typeface="+mn-ea"/>
              <a:cs typeface="Arial Narrow"/>
            </a:endParaRPr>
          </a:p>
        </p:txBody>
      </p:sp>
      <p:sp>
        <p:nvSpPr>
          <p:cNvPr id="8" name="Rounded Rectangle 7">
            <a:extLst>
              <a:ext uri="{FF2B5EF4-FFF2-40B4-BE49-F238E27FC236}">
                <a16:creationId xmlns:a16="http://schemas.microsoft.com/office/drawing/2014/main" id="{181A4A0B-2117-6C5B-310E-04CD80C2C8A3}"/>
              </a:ext>
            </a:extLst>
          </p:cNvPr>
          <p:cNvSpPr/>
          <p:nvPr/>
        </p:nvSpPr>
        <p:spPr>
          <a:xfrm>
            <a:off x="3967566" y="2652764"/>
            <a:ext cx="3199777" cy="1316334"/>
          </a:xfrm>
          <a:prstGeom prst="roundRect">
            <a:avLst/>
          </a:prstGeom>
          <a:solidFill>
            <a:schemeClr val="accent6">
              <a:lumMod val="40000"/>
              <a:lumOff val="60000"/>
            </a:schemeClr>
          </a:solidFill>
          <a:ln>
            <a:noFill/>
          </a:ln>
          <a:effectLst>
            <a:softEdge rad="317500"/>
          </a:effectLst>
        </p:spPr>
        <p:txBody>
          <a:bodyPr wrap="square" rtlCol="0" anchor="ctr">
            <a:spAutoFit/>
          </a:bodyPr>
          <a:lstStyle/>
          <a:p>
            <a:pPr algn="ctr"/>
            <a:endParaRPr lang="en-CA" dirty="0">
              <a:latin typeface="+mn-lt"/>
            </a:endParaRPr>
          </a:p>
        </p:txBody>
      </p:sp>
      <p:sp>
        <p:nvSpPr>
          <p:cNvPr id="9" name="Rounded Rectangle 8">
            <a:extLst>
              <a:ext uri="{FF2B5EF4-FFF2-40B4-BE49-F238E27FC236}">
                <a16:creationId xmlns:a16="http://schemas.microsoft.com/office/drawing/2014/main" id="{3B22A381-996C-0020-7BAA-CACFBD8C8A4C}"/>
              </a:ext>
            </a:extLst>
          </p:cNvPr>
          <p:cNvSpPr/>
          <p:nvPr/>
        </p:nvSpPr>
        <p:spPr>
          <a:xfrm>
            <a:off x="4009559" y="3722913"/>
            <a:ext cx="3124768" cy="1316334"/>
          </a:xfrm>
          <a:prstGeom prst="roundRect">
            <a:avLst/>
          </a:prstGeom>
          <a:solidFill>
            <a:schemeClr val="accent6">
              <a:lumMod val="40000"/>
              <a:lumOff val="60000"/>
            </a:schemeClr>
          </a:solidFill>
          <a:ln>
            <a:noFill/>
          </a:ln>
          <a:effectLst>
            <a:softEdge rad="317500"/>
          </a:effectLst>
        </p:spPr>
        <p:txBody>
          <a:bodyPr wrap="square" rtlCol="0" anchor="ctr">
            <a:spAutoFit/>
          </a:bodyPr>
          <a:lstStyle/>
          <a:p>
            <a:pPr algn="ctr"/>
            <a:endParaRPr lang="en-CA" dirty="0">
              <a:latin typeface="+mn-lt"/>
            </a:endParaRPr>
          </a:p>
        </p:txBody>
      </p:sp>
      <p:sp>
        <p:nvSpPr>
          <p:cNvPr id="10" name="Rounded Rectangle 9">
            <a:extLst>
              <a:ext uri="{FF2B5EF4-FFF2-40B4-BE49-F238E27FC236}">
                <a16:creationId xmlns:a16="http://schemas.microsoft.com/office/drawing/2014/main" id="{9B165985-83AE-5F76-3260-118CA7245FBD}"/>
              </a:ext>
            </a:extLst>
          </p:cNvPr>
          <p:cNvSpPr/>
          <p:nvPr/>
        </p:nvSpPr>
        <p:spPr>
          <a:xfrm>
            <a:off x="3976542" y="4793063"/>
            <a:ext cx="3190801" cy="1316334"/>
          </a:xfrm>
          <a:prstGeom prst="roundRect">
            <a:avLst/>
          </a:prstGeom>
          <a:solidFill>
            <a:schemeClr val="accent6">
              <a:lumMod val="40000"/>
              <a:lumOff val="60000"/>
            </a:schemeClr>
          </a:solidFill>
          <a:ln>
            <a:noFill/>
          </a:ln>
          <a:effectLst>
            <a:softEdge rad="317500"/>
          </a:effectLst>
        </p:spPr>
        <p:txBody>
          <a:bodyPr wrap="square" rtlCol="0" anchor="ctr">
            <a:spAutoFit/>
          </a:bodyPr>
          <a:lstStyle/>
          <a:p>
            <a:pPr algn="ctr"/>
            <a:endParaRPr lang="en-CA" dirty="0">
              <a:latin typeface="+mn-lt"/>
            </a:endParaRPr>
          </a:p>
        </p:txBody>
      </p:sp>
      <p:sp>
        <p:nvSpPr>
          <p:cNvPr id="11" name="TextBox 10">
            <a:extLst>
              <a:ext uri="{FF2B5EF4-FFF2-40B4-BE49-F238E27FC236}">
                <a16:creationId xmlns:a16="http://schemas.microsoft.com/office/drawing/2014/main" id="{6EF25AF9-CB1A-7B73-7AE7-AB7A556F5FF1}"/>
              </a:ext>
            </a:extLst>
          </p:cNvPr>
          <p:cNvSpPr txBox="1"/>
          <p:nvPr/>
        </p:nvSpPr>
        <p:spPr>
          <a:xfrm>
            <a:off x="4421537" y="3194254"/>
            <a:ext cx="2225802"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2000" b="1" i="0" u="none" strike="noStrike" kern="1200" baseline="0" dirty="0">
                <a:latin typeface="Arial Narrow"/>
                <a:ea typeface="+mn-ea"/>
                <a:cs typeface="Arial Narrow"/>
              </a:rPr>
              <a:t>Dose Optimization</a:t>
            </a:r>
            <a:endParaRPr lang="en-CA" sz="2000" b="1" i="0" u="none" strike="noStrike" kern="1200" baseline="0" dirty="0">
              <a:latin typeface="Arial Narrow"/>
              <a:ea typeface="+mn-ea"/>
              <a:cs typeface="Arial Narrow"/>
            </a:endParaRPr>
          </a:p>
        </p:txBody>
      </p:sp>
      <p:sp>
        <p:nvSpPr>
          <p:cNvPr id="12" name="TextBox 11">
            <a:extLst>
              <a:ext uri="{FF2B5EF4-FFF2-40B4-BE49-F238E27FC236}">
                <a16:creationId xmlns:a16="http://schemas.microsoft.com/office/drawing/2014/main" id="{4F612BBF-3AFC-40D4-BB7C-AB92B99298B3}"/>
              </a:ext>
            </a:extLst>
          </p:cNvPr>
          <p:cNvSpPr txBox="1"/>
          <p:nvPr/>
        </p:nvSpPr>
        <p:spPr>
          <a:xfrm>
            <a:off x="4420558" y="4152811"/>
            <a:ext cx="2225802" cy="400110"/>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sz="2000" b="1" i="0" u="none" strike="noStrike" kern="1200" baseline="0" dirty="0">
                <a:latin typeface="Arial Narrow"/>
                <a:ea typeface="+mn-ea"/>
                <a:cs typeface="Arial Narrow"/>
              </a:rPr>
              <a:t>Dose Expansion</a:t>
            </a:r>
            <a:endParaRPr lang="en-CA" sz="2000" b="1" i="0" u="none" strike="noStrike" kern="1200" baseline="0" dirty="0">
              <a:latin typeface="Arial Narrow"/>
              <a:ea typeface="+mn-ea"/>
              <a:cs typeface="Arial Narrow"/>
            </a:endParaRPr>
          </a:p>
        </p:txBody>
      </p:sp>
      <p:sp>
        <p:nvSpPr>
          <p:cNvPr id="13" name="TextBox 12">
            <a:extLst>
              <a:ext uri="{FF2B5EF4-FFF2-40B4-BE49-F238E27FC236}">
                <a16:creationId xmlns:a16="http://schemas.microsoft.com/office/drawing/2014/main" id="{790E5EAE-09F8-6CC5-93D4-F444282455A5}"/>
              </a:ext>
            </a:extLst>
          </p:cNvPr>
          <p:cNvSpPr txBox="1"/>
          <p:nvPr/>
        </p:nvSpPr>
        <p:spPr>
          <a:xfrm>
            <a:off x="4391127" y="5133507"/>
            <a:ext cx="2743200" cy="646331"/>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b="1" dirty="0">
                <a:latin typeface="Arial Narrow"/>
                <a:ea typeface="+mn-ea"/>
                <a:cs typeface="Arial Narrow"/>
              </a:rPr>
              <a:t>Small randomized cohorts in limited indications</a:t>
            </a:r>
            <a:endParaRPr lang="en-CA" b="1" i="0" u="none" strike="noStrike" kern="1200" baseline="0" dirty="0">
              <a:latin typeface="Arial Narrow"/>
              <a:ea typeface="+mn-ea"/>
              <a:cs typeface="Arial Narrow"/>
            </a:endParaRPr>
          </a:p>
        </p:txBody>
      </p:sp>
      <p:sp>
        <p:nvSpPr>
          <p:cNvPr id="14" name="Right Triangle 13">
            <a:extLst>
              <a:ext uri="{FF2B5EF4-FFF2-40B4-BE49-F238E27FC236}">
                <a16:creationId xmlns:a16="http://schemas.microsoft.com/office/drawing/2014/main" id="{B70A4549-3876-7F10-7F65-0116C6542593}"/>
              </a:ext>
            </a:extLst>
          </p:cNvPr>
          <p:cNvSpPr/>
          <p:nvPr/>
        </p:nvSpPr>
        <p:spPr>
          <a:xfrm>
            <a:off x="7847763" y="4034561"/>
            <a:ext cx="2069960" cy="982436"/>
          </a:xfrm>
          <a:prstGeom prst="rtTriangle">
            <a:avLst/>
          </a:prstGeom>
        </p:spPr>
        <p:txBody>
          <a:bodyPr wrap="none" rtlCol="0" anchor="ctr">
            <a:spAutoFit/>
          </a:bodyPr>
          <a:lstStyle/>
          <a:p>
            <a:pPr algn="ctr"/>
            <a:endParaRPr lang="en-CA" dirty="0">
              <a:latin typeface="+mn-lt"/>
            </a:endParaRPr>
          </a:p>
        </p:txBody>
      </p:sp>
      <p:sp>
        <p:nvSpPr>
          <p:cNvPr id="15" name="Flowchart: Manual Input 21">
            <a:extLst>
              <a:ext uri="{FF2B5EF4-FFF2-40B4-BE49-F238E27FC236}">
                <a16:creationId xmlns:a16="http://schemas.microsoft.com/office/drawing/2014/main" id="{764DACC0-BAD9-7236-9622-6C369A507281}"/>
              </a:ext>
            </a:extLst>
          </p:cNvPr>
          <p:cNvSpPr/>
          <p:nvPr/>
        </p:nvSpPr>
        <p:spPr>
          <a:xfrm>
            <a:off x="7134327" y="5016997"/>
            <a:ext cx="1004838" cy="589983"/>
          </a:xfrm>
          <a:prstGeom prst="flowChartManualInput">
            <a:avLst/>
          </a:prstGeom>
        </p:spPr>
        <p:txBody>
          <a:bodyPr wrap="none" rtlCol="0" anchor="ctr">
            <a:spAutoFit/>
          </a:bodyPr>
          <a:lstStyle/>
          <a:p>
            <a:pPr algn="ctr"/>
            <a:endParaRPr lang="en-CA" dirty="0">
              <a:latin typeface="+mn-lt"/>
            </a:endParaRPr>
          </a:p>
        </p:txBody>
      </p:sp>
      <p:sp>
        <p:nvSpPr>
          <p:cNvPr id="16" name="Flowchart: Manual Input 22">
            <a:extLst>
              <a:ext uri="{FF2B5EF4-FFF2-40B4-BE49-F238E27FC236}">
                <a16:creationId xmlns:a16="http://schemas.microsoft.com/office/drawing/2014/main" id="{ED7DEB5E-92F6-14CD-F311-EE19AB193287}"/>
              </a:ext>
            </a:extLst>
          </p:cNvPr>
          <p:cNvSpPr/>
          <p:nvPr/>
        </p:nvSpPr>
        <p:spPr>
          <a:xfrm>
            <a:off x="8139165" y="3506875"/>
            <a:ext cx="2371411" cy="1286188"/>
          </a:xfrm>
          <a:prstGeom prst="flowChartManualInput">
            <a:avLst/>
          </a:prstGeom>
        </p:spPr>
        <p:txBody>
          <a:bodyPr wrap="none" rtlCol="0" anchor="ctr">
            <a:spAutoFit/>
          </a:bodyPr>
          <a:lstStyle/>
          <a:p>
            <a:pPr algn="ctr"/>
            <a:endParaRPr lang="en-CA" dirty="0">
              <a:latin typeface="+mn-lt"/>
            </a:endParaRPr>
          </a:p>
        </p:txBody>
      </p:sp>
      <p:sp>
        <p:nvSpPr>
          <p:cNvPr id="17" name="Flowchart: Manual Input 24">
            <a:extLst>
              <a:ext uri="{FF2B5EF4-FFF2-40B4-BE49-F238E27FC236}">
                <a16:creationId xmlns:a16="http://schemas.microsoft.com/office/drawing/2014/main" id="{AE2A75D7-8990-EAE7-8B2F-92C9EA940D64}"/>
              </a:ext>
            </a:extLst>
          </p:cNvPr>
          <p:cNvSpPr/>
          <p:nvPr/>
        </p:nvSpPr>
        <p:spPr>
          <a:xfrm>
            <a:off x="8058778" y="3506875"/>
            <a:ext cx="1989574" cy="1046046"/>
          </a:xfrm>
          <a:prstGeom prst="flowChartManualInput">
            <a:avLst/>
          </a:prstGeom>
        </p:spPr>
        <p:txBody>
          <a:bodyPr wrap="none" rtlCol="0" anchor="ctr">
            <a:spAutoFit/>
          </a:bodyPr>
          <a:lstStyle/>
          <a:p>
            <a:pPr algn="ctr"/>
            <a:endParaRPr lang="en-CA" dirty="0">
              <a:latin typeface="+mn-lt"/>
            </a:endParaRPr>
          </a:p>
        </p:txBody>
      </p:sp>
      <p:sp>
        <p:nvSpPr>
          <p:cNvPr id="18" name="Flowchart: Manual Operation 28">
            <a:extLst>
              <a:ext uri="{FF2B5EF4-FFF2-40B4-BE49-F238E27FC236}">
                <a16:creationId xmlns:a16="http://schemas.microsoft.com/office/drawing/2014/main" id="{EA6F81B6-3FB6-EE9F-3313-6EC7AA010651}"/>
              </a:ext>
            </a:extLst>
          </p:cNvPr>
          <p:cNvSpPr/>
          <p:nvPr/>
        </p:nvSpPr>
        <p:spPr>
          <a:xfrm rot="5400000">
            <a:off x="6762914" y="2175610"/>
            <a:ext cx="3761105" cy="4156249"/>
          </a:xfrm>
          <a:prstGeom prst="flowChartManualOperation">
            <a:avLst/>
          </a:prstGeom>
          <a:solidFill>
            <a:schemeClr val="accent6">
              <a:lumMod val="60000"/>
              <a:lumOff val="40000"/>
            </a:schemeClr>
          </a:solidFill>
          <a:ln>
            <a:noFill/>
          </a:ln>
          <a:effectLst>
            <a:softEdge rad="317500"/>
          </a:effectLst>
        </p:spPr>
        <p:txBody>
          <a:bodyPr wrap="square" rtlCol="0" anchor="ctr">
            <a:spAutoFit/>
          </a:bodyPr>
          <a:lstStyle/>
          <a:p>
            <a:pPr algn="ctr"/>
            <a:endParaRPr lang="en-CA" dirty="0">
              <a:latin typeface="+mn-lt"/>
            </a:endParaRPr>
          </a:p>
        </p:txBody>
      </p:sp>
      <p:sp>
        <p:nvSpPr>
          <p:cNvPr id="19" name="TextBox 18">
            <a:extLst>
              <a:ext uri="{FF2B5EF4-FFF2-40B4-BE49-F238E27FC236}">
                <a16:creationId xmlns:a16="http://schemas.microsoft.com/office/drawing/2014/main" id="{CE47E730-2B2D-B683-0B32-6693CF516060}"/>
              </a:ext>
            </a:extLst>
          </p:cNvPr>
          <p:cNvSpPr txBox="1"/>
          <p:nvPr/>
        </p:nvSpPr>
        <p:spPr>
          <a:xfrm>
            <a:off x="7353860" y="3284921"/>
            <a:ext cx="3175952" cy="175432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pPr>
            <a:r>
              <a:rPr lang="en-US" b="1" dirty="0">
                <a:latin typeface="Arial Narrow"/>
                <a:ea typeface="+mn-ea"/>
                <a:cs typeface="Arial Narrow"/>
              </a:rPr>
              <a:t>Large r</a:t>
            </a:r>
            <a:r>
              <a:rPr lang="en-US" b="1" i="0" u="none" strike="noStrike" kern="1200" baseline="0" dirty="0">
                <a:latin typeface="Arial Narrow"/>
                <a:ea typeface="+mn-ea"/>
                <a:cs typeface="Arial Narrow"/>
              </a:rPr>
              <a:t>andomized cohort against standard of care </a:t>
            </a:r>
          </a:p>
          <a:p>
            <a:pPr marL="0" marR="0" indent="0" algn="l" defTabSz="457200" rtl="0" eaLnBrk="1" fontAlgn="auto" latinLnBrk="0" hangingPunct="1">
              <a:lnSpc>
                <a:spcPct val="100000"/>
              </a:lnSpc>
              <a:spcBef>
                <a:spcPts val="0"/>
              </a:spcBef>
              <a:spcAft>
                <a:spcPts val="0"/>
              </a:spcAft>
              <a:buClrTx/>
              <a:buSzTx/>
              <a:buFontTx/>
              <a:buNone/>
              <a:tabLst/>
            </a:pPr>
            <a:r>
              <a:rPr lang="en-US" b="1" dirty="0">
                <a:solidFill>
                  <a:schemeClr val="accent6">
                    <a:lumMod val="75000"/>
                  </a:schemeClr>
                </a:solidFill>
                <a:latin typeface="Arial Narrow"/>
                <a:ea typeface="+mn-ea"/>
                <a:cs typeface="Arial Narrow"/>
              </a:rPr>
              <a:t>or</a:t>
            </a:r>
          </a:p>
          <a:p>
            <a:pPr marL="0" marR="0" indent="0" algn="l" defTabSz="457200" rtl="0" eaLnBrk="1" fontAlgn="auto" latinLnBrk="0" hangingPunct="1">
              <a:lnSpc>
                <a:spcPct val="100000"/>
              </a:lnSpc>
              <a:spcBef>
                <a:spcPts val="0"/>
              </a:spcBef>
              <a:spcAft>
                <a:spcPts val="0"/>
              </a:spcAft>
              <a:buClrTx/>
              <a:buSzTx/>
              <a:buFontTx/>
              <a:buNone/>
              <a:tabLst/>
            </a:pPr>
            <a:r>
              <a:rPr lang="en-US" b="1" i="0" u="none" strike="noStrike" kern="1200" baseline="0" dirty="0">
                <a:latin typeface="Arial Narrow"/>
                <a:ea typeface="+mn-ea"/>
                <a:cs typeface="Arial Narrow"/>
              </a:rPr>
              <a:t>Single arm expansion in large cohort (for rare</a:t>
            </a:r>
            <a:r>
              <a:rPr lang="en-US" b="1" i="0" u="none" strike="noStrike" kern="1200" dirty="0">
                <a:latin typeface="Arial Narrow"/>
                <a:ea typeface="+mn-ea"/>
                <a:cs typeface="Arial Narrow"/>
              </a:rPr>
              <a:t> molecular or tumor types)</a:t>
            </a:r>
            <a:endParaRPr lang="en-CA" b="1" i="0" u="none" strike="noStrike" kern="1200" baseline="0" dirty="0">
              <a:latin typeface="Arial Narrow"/>
              <a:ea typeface="+mn-ea"/>
              <a:cs typeface="Arial Narrow"/>
            </a:endParaRPr>
          </a:p>
        </p:txBody>
      </p:sp>
    </p:spTree>
    <p:extLst>
      <p:ext uri="{BB962C8B-B14F-4D97-AF65-F5344CB8AC3E}">
        <p14:creationId xmlns:p14="http://schemas.microsoft.com/office/powerpoint/2010/main" val="32401678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BB6516-EFA6-8E62-0DE0-CE751CF51603}"/>
              </a:ext>
            </a:extLst>
          </p:cNvPr>
          <p:cNvSpPr>
            <a:spLocks noGrp="1"/>
          </p:cNvSpPr>
          <p:nvPr>
            <p:ph type="sldNum" sz="quarter" idx="12"/>
          </p:nvPr>
        </p:nvSpPr>
        <p:spPr/>
        <p:txBody>
          <a:bodyPr/>
          <a:lstStyle/>
          <a:p>
            <a:fld id="{C070C98D-5447-D74D-8EBC-EDBE97D28AB4}" type="slidenum">
              <a:rPr lang="en-US" smtClean="0"/>
              <a:t>46</a:t>
            </a:fld>
            <a:endParaRPr lang="en-US"/>
          </a:p>
        </p:txBody>
      </p:sp>
      <p:sp>
        <p:nvSpPr>
          <p:cNvPr id="3" name="Subtitle 29">
            <a:extLst>
              <a:ext uri="{FF2B5EF4-FFF2-40B4-BE49-F238E27FC236}">
                <a16:creationId xmlns:a16="http://schemas.microsoft.com/office/drawing/2014/main" id="{300BC86F-C94E-B4EB-61A6-11A587258C7A}"/>
              </a:ext>
            </a:extLst>
          </p:cNvPr>
          <p:cNvSpPr txBox="1">
            <a:spLocks/>
          </p:cNvSpPr>
          <p:nvPr/>
        </p:nvSpPr>
        <p:spPr>
          <a:xfrm>
            <a:off x="480000" y="750077"/>
            <a:ext cx="11232003" cy="60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t>Mitigate risks by systematically removing uncertainties</a:t>
            </a:r>
            <a:endParaRPr lang="en-US" dirty="0"/>
          </a:p>
        </p:txBody>
      </p:sp>
      <p:graphicFrame>
        <p:nvGraphicFramePr>
          <p:cNvPr id="4" name="Diagram 3">
            <a:extLst>
              <a:ext uri="{FF2B5EF4-FFF2-40B4-BE49-F238E27FC236}">
                <a16:creationId xmlns:a16="http://schemas.microsoft.com/office/drawing/2014/main" id="{C3EDC2C8-DF43-179A-1669-DE387CC1BC5B}"/>
              </a:ext>
            </a:extLst>
          </p:cNvPr>
          <p:cNvGraphicFramePr/>
          <p:nvPr/>
        </p:nvGraphicFramePr>
        <p:xfrm>
          <a:off x="996630" y="1425645"/>
          <a:ext cx="10515599" cy="26094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00AC3DFE-64FE-1588-CC92-E915A5DA206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2773" y="1680795"/>
            <a:ext cx="10373775" cy="447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Diagram 5">
            <a:extLst>
              <a:ext uri="{FF2B5EF4-FFF2-40B4-BE49-F238E27FC236}">
                <a16:creationId xmlns:a16="http://schemas.microsoft.com/office/drawing/2014/main" id="{C8F723C3-14AE-51D7-14B6-D9EB9EAD2F83}"/>
              </a:ext>
            </a:extLst>
          </p:cNvPr>
          <p:cNvGraphicFramePr/>
          <p:nvPr/>
        </p:nvGraphicFramePr>
        <p:xfrm>
          <a:off x="985558" y="1363318"/>
          <a:ext cx="10410989" cy="29759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Rectangle: Rounded Corners 9">
            <a:extLst>
              <a:ext uri="{FF2B5EF4-FFF2-40B4-BE49-F238E27FC236}">
                <a16:creationId xmlns:a16="http://schemas.microsoft.com/office/drawing/2014/main" id="{F4942A65-8A41-5696-C750-74B20A9FA180}"/>
              </a:ext>
            </a:extLst>
          </p:cNvPr>
          <p:cNvSpPr/>
          <p:nvPr/>
        </p:nvSpPr>
        <p:spPr>
          <a:xfrm>
            <a:off x="1230655" y="3122246"/>
            <a:ext cx="728912" cy="2450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Dose 6</a:t>
            </a:r>
          </a:p>
        </p:txBody>
      </p:sp>
      <p:sp>
        <p:nvSpPr>
          <p:cNvPr id="8" name="Rectangle: Rounded Corners 11">
            <a:extLst>
              <a:ext uri="{FF2B5EF4-FFF2-40B4-BE49-F238E27FC236}">
                <a16:creationId xmlns:a16="http://schemas.microsoft.com/office/drawing/2014/main" id="{36C0FE81-7121-2C73-77BA-CC5E6DFFDDBD}"/>
              </a:ext>
            </a:extLst>
          </p:cNvPr>
          <p:cNvSpPr/>
          <p:nvPr/>
        </p:nvSpPr>
        <p:spPr>
          <a:xfrm>
            <a:off x="1051791" y="3489790"/>
            <a:ext cx="730251" cy="2460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Dose 5</a:t>
            </a:r>
          </a:p>
        </p:txBody>
      </p:sp>
      <p:sp>
        <p:nvSpPr>
          <p:cNvPr id="9" name="Rectangle: Rounded Corners 12">
            <a:extLst>
              <a:ext uri="{FF2B5EF4-FFF2-40B4-BE49-F238E27FC236}">
                <a16:creationId xmlns:a16="http://schemas.microsoft.com/office/drawing/2014/main" id="{D95678B0-D171-47B6-9201-B0BE9D3E1A02}"/>
              </a:ext>
            </a:extLst>
          </p:cNvPr>
          <p:cNvSpPr/>
          <p:nvPr/>
        </p:nvSpPr>
        <p:spPr>
          <a:xfrm>
            <a:off x="819910" y="4166975"/>
            <a:ext cx="728913" cy="2450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Dose 3</a:t>
            </a:r>
          </a:p>
        </p:txBody>
      </p:sp>
      <p:sp>
        <p:nvSpPr>
          <p:cNvPr id="10" name="Rectangle: Rounded Corners 13">
            <a:extLst>
              <a:ext uri="{FF2B5EF4-FFF2-40B4-BE49-F238E27FC236}">
                <a16:creationId xmlns:a16="http://schemas.microsoft.com/office/drawing/2014/main" id="{ADD6668D-687C-2831-1C26-93E390B3833A}"/>
              </a:ext>
            </a:extLst>
          </p:cNvPr>
          <p:cNvSpPr/>
          <p:nvPr/>
        </p:nvSpPr>
        <p:spPr>
          <a:xfrm>
            <a:off x="941535" y="3846774"/>
            <a:ext cx="728912" cy="2450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Dose 4</a:t>
            </a:r>
          </a:p>
        </p:txBody>
      </p:sp>
      <p:sp>
        <p:nvSpPr>
          <p:cNvPr id="11" name="Rectangle: Rounded Corners 14">
            <a:extLst>
              <a:ext uri="{FF2B5EF4-FFF2-40B4-BE49-F238E27FC236}">
                <a16:creationId xmlns:a16="http://schemas.microsoft.com/office/drawing/2014/main" id="{A381C55E-A2A8-D1AE-96E1-12D04BB84A9B}"/>
              </a:ext>
            </a:extLst>
          </p:cNvPr>
          <p:cNvSpPr/>
          <p:nvPr/>
        </p:nvSpPr>
        <p:spPr>
          <a:xfrm>
            <a:off x="676308" y="4492747"/>
            <a:ext cx="730251" cy="24502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Dose 2</a:t>
            </a:r>
          </a:p>
        </p:txBody>
      </p:sp>
      <p:sp>
        <p:nvSpPr>
          <p:cNvPr id="12" name="Rectangle: Rounded Corners 15">
            <a:extLst>
              <a:ext uri="{FF2B5EF4-FFF2-40B4-BE49-F238E27FC236}">
                <a16:creationId xmlns:a16="http://schemas.microsoft.com/office/drawing/2014/main" id="{FAF1AFE6-498B-A14E-11ED-8939958B7513}"/>
              </a:ext>
            </a:extLst>
          </p:cNvPr>
          <p:cNvSpPr/>
          <p:nvPr/>
        </p:nvSpPr>
        <p:spPr>
          <a:xfrm>
            <a:off x="578823" y="4800846"/>
            <a:ext cx="730251" cy="24606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Dose 1</a:t>
            </a:r>
          </a:p>
        </p:txBody>
      </p:sp>
      <p:sp>
        <p:nvSpPr>
          <p:cNvPr id="13" name="Arrow: Right 21">
            <a:extLst>
              <a:ext uri="{FF2B5EF4-FFF2-40B4-BE49-F238E27FC236}">
                <a16:creationId xmlns:a16="http://schemas.microsoft.com/office/drawing/2014/main" id="{7F72AA23-3ED1-EAAA-374F-1CF1CD8636FF}"/>
              </a:ext>
            </a:extLst>
          </p:cNvPr>
          <p:cNvSpPr/>
          <p:nvPr/>
        </p:nvSpPr>
        <p:spPr>
          <a:xfrm>
            <a:off x="1853778" y="3649878"/>
            <a:ext cx="442111" cy="128764"/>
          </a:xfrm>
          <a:prstGeom prst="rightArrow">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grpSp>
        <p:nvGrpSpPr>
          <p:cNvPr id="14" name="Group 13">
            <a:extLst>
              <a:ext uri="{FF2B5EF4-FFF2-40B4-BE49-F238E27FC236}">
                <a16:creationId xmlns:a16="http://schemas.microsoft.com/office/drawing/2014/main" id="{FD7FE121-9CA7-CAAF-FDF8-E842F3350A5F}"/>
              </a:ext>
            </a:extLst>
          </p:cNvPr>
          <p:cNvGrpSpPr/>
          <p:nvPr/>
        </p:nvGrpSpPr>
        <p:grpSpPr>
          <a:xfrm>
            <a:off x="9659879" y="3732815"/>
            <a:ext cx="959824" cy="1037875"/>
            <a:chOff x="9613366" y="3762973"/>
            <a:chExt cx="959824" cy="1037874"/>
          </a:xfrm>
        </p:grpSpPr>
        <p:sp>
          <p:nvSpPr>
            <p:cNvPr id="15" name="Rectangle: Rounded Corners 24">
              <a:extLst>
                <a:ext uri="{FF2B5EF4-FFF2-40B4-BE49-F238E27FC236}">
                  <a16:creationId xmlns:a16="http://schemas.microsoft.com/office/drawing/2014/main" id="{274948C2-C204-41CB-7568-7758150CA7A5}"/>
                </a:ext>
              </a:extLst>
            </p:cNvPr>
            <p:cNvSpPr/>
            <p:nvPr/>
          </p:nvSpPr>
          <p:spPr>
            <a:xfrm>
              <a:off x="9660684" y="3822053"/>
              <a:ext cx="865187" cy="376237"/>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867" dirty="0">
                  <a:solidFill>
                    <a:prstClr val="white"/>
                  </a:solidFill>
                </a:rPr>
                <a:t>RP2D</a:t>
              </a:r>
            </a:p>
          </p:txBody>
        </p:sp>
        <p:sp>
          <p:nvSpPr>
            <p:cNvPr id="16" name="Rectangle: Rounded Corners 27">
              <a:extLst>
                <a:ext uri="{FF2B5EF4-FFF2-40B4-BE49-F238E27FC236}">
                  <a16:creationId xmlns:a16="http://schemas.microsoft.com/office/drawing/2014/main" id="{527F95D4-1985-9E23-8019-7FBF44A3F920}"/>
                </a:ext>
              </a:extLst>
            </p:cNvPr>
            <p:cNvSpPr/>
            <p:nvPr/>
          </p:nvSpPr>
          <p:spPr>
            <a:xfrm>
              <a:off x="9660684" y="4322453"/>
              <a:ext cx="865186" cy="37623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133" dirty="0">
                  <a:solidFill>
                    <a:prstClr val="white"/>
                  </a:solidFill>
                </a:rPr>
                <a:t>SOC</a:t>
              </a:r>
            </a:p>
          </p:txBody>
        </p:sp>
        <p:sp>
          <p:nvSpPr>
            <p:cNvPr id="17" name="Rectangle: Rounded Corners 28">
              <a:extLst>
                <a:ext uri="{FF2B5EF4-FFF2-40B4-BE49-F238E27FC236}">
                  <a16:creationId xmlns:a16="http://schemas.microsoft.com/office/drawing/2014/main" id="{BE4841EB-873D-8A5C-D3D8-7246BC22E38B}"/>
                </a:ext>
              </a:extLst>
            </p:cNvPr>
            <p:cNvSpPr/>
            <p:nvPr/>
          </p:nvSpPr>
          <p:spPr>
            <a:xfrm>
              <a:off x="9613366" y="3762973"/>
              <a:ext cx="959824" cy="1037874"/>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p>
          </p:txBody>
        </p:sp>
      </p:grpSp>
      <p:sp>
        <p:nvSpPr>
          <p:cNvPr id="18" name="TextBox 17">
            <a:extLst>
              <a:ext uri="{FF2B5EF4-FFF2-40B4-BE49-F238E27FC236}">
                <a16:creationId xmlns:a16="http://schemas.microsoft.com/office/drawing/2014/main" id="{30A52235-796D-A6C0-5095-6669E477AD83}"/>
              </a:ext>
            </a:extLst>
          </p:cNvPr>
          <p:cNvSpPr txBox="1"/>
          <p:nvPr/>
        </p:nvSpPr>
        <p:spPr>
          <a:xfrm>
            <a:off x="225092" y="5339697"/>
            <a:ext cx="3305389" cy="1015663"/>
          </a:xfrm>
          <a:prstGeom prst="rect">
            <a:avLst/>
          </a:prstGeom>
        </p:spPr>
        <p:txBody>
          <a:bodyPr wrap="square" rtlCol="0">
            <a:spAutoFit/>
          </a:bodyPr>
          <a:lstStyle/>
          <a:p>
            <a:pPr marL="285744" indent="-285744">
              <a:buFont typeface="Arial" panose="020B0604020202020204" pitchFamily="34" charset="0"/>
              <a:buChar char="•"/>
              <a:defRPr/>
            </a:pPr>
            <a:r>
              <a:rPr lang="en-US" sz="1200" b="1" dirty="0">
                <a:solidFill>
                  <a:srgbClr val="4E565B"/>
                </a:solidFill>
                <a:cs typeface="Times New Roman" panose="02020603050405020304" pitchFamily="18" charset="0"/>
              </a:rPr>
              <a:t>MIDD: Starting dose, dose escalation scheme, target dose, maximal dose</a:t>
            </a:r>
          </a:p>
          <a:p>
            <a:pPr marL="285744" indent="-285744">
              <a:buFont typeface="Arial" panose="020B0604020202020204" pitchFamily="34" charset="0"/>
              <a:buChar char="•"/>
              <a:defRPr/>
            </a:pPr>
            <a:r>
              <a:rPr lang="en-US" sz="1200" b="1" dirty="0">
                <a:solidFill>
                  <a:srgbClr val="4E565B"/>
                </a:solidFill>
                <a:cs typeface="Times New Roman" panose="02020603050405020304" pitchFamily="18" charset="0"/>
              </a:rPr>
              <a:t>Option to backfill up to 10 patients at select dose(s) to support determination of 2 levels for optimization</a:t>
            </a:r>
          </a:p>
        </p:txBody>
      </p:sp>
      <p:grpSp>
        <p:nvGrpSpPr>
          <p:cNvPr id="19" name="Group 18">
            <a:extLst>
              <a:ext uri="{FF2B5EF4-FFF2-40B4-BE49-F238E27FC236}">
                <a16:creationId xmlns:a16="http://schemas.microsoft.com/office/drawing/2014/main" id="{6BA45787-A8E2-AF36-7512-F53A8F9D66C4}"/>
              </a:ext>
            </a:extLst>
          </p:cNvPr>
          <p:cNvGrpSpPr/>
          <p:nvPr/>
        </p:nvGrpSpPr>
        <p:grpSpPr>
          <a:xfrm>
            <a:off x="3382538" y="3209560"/>
            <a:ext cx="1014543" cy="589692"/>
            <a:chOff x="3382535" y="3209571"/>
            <a:chExt cx="562461" cy="589694"/>
          </a:xfrm>
        </p:grpSpPr>
        <p:sp>
          <p:nvSpPr>
            <p:cNvPr id="20" name="Arrow: Right 22">
              <a:extLst>
                <a:ext uri="{FF2B5EF4-FFF2-40B4-BE49-F238E27FC236}">
                  <a16:creationId xmlns:a16="http://schemas.microsoft.com/office/drawing/2014/main" id="{F70E98D7-CF3A-5FB9-3152-EE7CA3EEC21B}"/>
                </a:ext>
              </a:extLst>
            </p:cNvPr>
            <p:cNvSpPr/>
            <p:nvPr/>
          </p:nvSpPr>
          <p:spPr>
            <a:xfrm>
              <a:off x="3382535" y="3681914"/>
              <a:ext cx="562461" cy="117351"/>
            </a:xfrm>
            <a:prstGeom prst="rightArrow">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21" name="TextBox 20">
              <a:extLst>
                <a:ext uri="{FF2B5EF4-FFF2-40B4-BE49-F238E27FC236}">
                  <a16:creationId xmlns:a16="http://schemas.microsoft.com/office/drawing/2014/main" id="{F44F28FC-CCB5-4BE5-C0FF-1B82A248D507}"/>
                </a:ext>
              </a:extLst>
            </p:cNvPr>
            <p:cNvSpPr txBox="1"/>
            <p:nvPr/>
          </p:nvSpPr>
          <p:spPr>
            <a:xfrm>
              <a:off x="3396025" y="3209571"/>
              <a:ext cx="352993" cy="461667"/>
            </a:xfrm>
            <a:prstGeom prst="rect">
              <a:avLst/>
            </a:prstGeom>
          </p:spPr>
          <p:txBody>
            <a:bodyPr wrap="none" rtlCol="0">
              <a:spAutoFit/>
            </a:bodyPr>
            <a:lstStyle/>
            <a:p>
              <a:pPr defTabSz="914377">
                <a:defRPr/>
              </a:pPr>
              <a:r>
                <a:rPr lang="en-US" sz="1200" b="1" dirty="0">
                  <a:solidFill>
                    <a:srgbClr val="4E565B"/>
                  </a:solidFill>
                </a:rPr>
                <a:t>Select</a:t>
              </a:r>
            </a:p>
            <a:p>
              <a:pPr defTabSz="914377">
                <a:defRPr/>
              </a:pPr>
              <a:r>
                <a:rPr lang="en-US" sz="1200" b="1" dirty="0">
                  <a:solidFill>
                    <a:srgbClr val="4E565B"/>
                  </a:solidFill>
                </a:rPr>
                <a:t>RP2D</a:t>
              </a:r>
            </a:p>
          </p:txBody>
        </p:sp>
      </p:grpSp>
      <p:grpSp>
        <p:nvGrpSpPr>
          <p:cNvPr id="22" name="Group 21">
            <a:extLst>
              <a:ext uri="{FF2B5EF4-FFF2-40B4-BE49-F238E27FC236}">
                <a16:creationId xmlns:a16="http://schemas.microsoft.com/office/drawing/2014/main" id="{EE1556BC-CECD-4A2E-2F7B-95E50790A4F0}"/>
              </a:ext>
            </a:extLst>
          </p:cNvPr>
          <p:cNvGrpSpPr/>
          <p:nvPr/>
        </p:nvGrpSpPr>
        <p:grpSpPr>
          <a:xfrm>
            <a:off x="2295887" y="2775109"/>
            <a:ext cx="1572927" cy="1349489"/>
            <a:chOff x="2295887" y="2775107"/>
            <a:chExt cx="1572926" cy="1349489"/>
          </a:xfrm>
        </p:grpSpPr>
        <p:sp>
          <p:nvSpPr>
            <p:cNvPr id="23" name="Rectangle: Rounded Corners 7">
              <a:extLst>
                <a:ext uri="{FF2B5EF4-FFF2-40B4-BE49-F238E27FC236}">
                  <a16:creationId xmlns:a16="http://schemas.microsoft.com/office/drawing/2014/main" id="{251D1DF3-EBC5-E74F-1EF1-1D103B48722F}"/>
                </a:ext>
              </a:extLst>
            </p:cNvPr>
            <p:cNvSpPr/>
            <p:nvPr/>
          </p:nvSpPr>
          <p:spPr>
            <a:xfrm>
              <a:off x="2295887" y="3762972"/>
              <a:ext cx="982759" cy="36162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FFFFFF"/>
                  </a:solidFill>
                </a:rPr>
                <a:t>Dosage level 1</a:t>
              </a:r>
            </a:p>
          </p:txBody>
        </p:sp>
        <p:sp>
          <p:nvSpPr>
            <p:cNvPr id="24" name="Rectangle: Rounded Corners 8">
              <a:extLst>
                <a:ext uri="{FF2B5EF4-FFF2-40B4-BE49-F238E27FC236}">
                  <a16:creationId xmlns:a16="http://schemas.microsoft.com/office/drawing/2014/main" id="{7CE981D5-60A2-8216-E353-8A874BDEE390}"/>
                </a:ext>
              </a:extLst>
            </p:cNvPr>
            <p:cNvSpPr/>
            <p:nvPr/>
          </p:nvSpPr>
          <p:spPr>
            <a:xfrm>
              <a:off x="2325286" y="3291358"/>
              <a:ext cx="1059667" cy="390556"/>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FFFFFF"/>
                  </a:solidFill>
                </a:rPr>
                <a:t>Dosage level 2</a:t>
              </a:r>
            </a:p>
          </p:txBody>
        </p:sp>
        <p:sp>
          <p:nvSpPr>
            <p:cNvPr id="25" name="TextBox 24">
              <a:extLst>
                <a:ext uri="{FF2B5EF4-FFF2-40B4-BE49-F238E27FC236}">
                  <a16:creationId xmlns:a16="http://schemas.microsoft.com/office/drawing/2014/main" id="{B46FD3E9-64B9-DF82-4F7E-A8AB3CF52A28}"/>
                </a:ext>
              </a:extLst>
            </p:cNvPr>
            <p:cNvSpPr txBox="1"/>
            <p:nvPr/>
          </p:nvSpPr>
          <p:spPr>
            <a:xfrm>
              <a:off x="2379526" y="2775107"/>
              <a:ext cx="1489287" cy="461665"/>
            </a:xfrm>
            <a:prstGeom prst="rect">
              <a:avLst/>
            </a:prstGeom>
          </p:spPr>
          <p:txBody>
            <a:bodyPr wrap="square" rtlCol="0">
              <a:spAutoFit/>
            </a:bodyPr>
            <a:lstStyle/>
            <a:p>
              <a:pPr defTabSz="914377">
                <a:defRPr/>
              </a:pPr>
              <a:r>
                <a:rPr lang="en-US" sz="1200" b="1" dirty="0">
                  <a:solidFill>
                    <a:srgbClr val="4E565B"/>
                  </a:solidFill>
                </a:rPr>
                <a:t>Cohort  A1 (Randomized)</a:t>
              </a:r>
            </a:p>
          </p:txBody>
        </p:sp>
      </p:grpSp>
      <p:sp>
        <p:nvSpPr>
          <p:cNvPr id="26" name="TextBox 25">
            <a:extLst>
              <a:ext uri="{FF2B5EF4-FFF2-40B4-BE49-F238E27FC236}">
                <a16:creationId xmlns:a16="http://schemas.microsoft.com/office/drawing/2014/main" id="{19EBBEDE-3D6A-DD22-BF72-4CE09A103072}"/>
              </a:ext>
            </a:extLst>
          </p:cNvPr>
          <p:cNvSpPr txBox="1"/>
          <p:nvPr/>
        </p:nvSpPr>
        <p:spPr>
          <a:xfrm>
            <a:off x="3406871" y="5339786"/>
            <a:ext cx="2810335" cy="461665"/>
          </a:xfrm>
          <a:prstGeom prst="rect">
            <a:avLst/>
          </a:prstGeom>
        </p:spPr>
        <p:txBody>
          <a:bodyPr wrap="square" rtlCol="0">
            <a:spAutoFit/>
          </a:bodyPr>
          <a:lstStyle/>
          <a:p>
            <a:pPr marL="285744" indent="-285744">
              <a:buFont typeface="Arial" panose="020B0604020202020204" pitchFamily="34" charset="0"/>
              <a:buChar char="•"/>
              <a:defRPr/>
            </a:pPr>
            <a:r>
              <a:rPr lang="en-US" sz="1200" b="1" dirty="0">
                <a:solidFill>
                  <a:srgbClr val="4E565B"/>
                </a:solidFill>
                <a:cs typeface="Times New Roman" panose="02020603050405020304" pitchFamily="18" charset="0"/>
              </a:rPr>
              <a:t>Expected sample size for Cohort A1: 20-40 per dose level</a:t>
            </a:r>
          </a:p>
        </p:txBody>
      </p:sp>
      <p:grpSp>
        <p:nvGrpSpPr>
          <p:cNvPr id="27" name="Group 26">
            <a:extLst>
              <a:ext uri="{FF2B5EF4-FFF2-40B4-BE49-F238E27FC236}">
                <a16:creationId xmlns:a16="http://schemas.microsoft.com/office/drawing/2014/main" id="{3009E3B1-078B-1FB4-2635-E7FF5844E892}"/>
              </a:ext>
            </a:extLst>
          </p:cNvPr>
          <p:cNvGrpSpPr/>
          <p:nvPr/>
        </p:nvGrpSpPr>
        <p:grpSpPr>
          <a:xfrm>
            <a:off x="4508974" y="2970928"/>
            <a:ext cx="1400380" cy="973885"/>
            <a:chOff x="4038142" y="2937171"/>
            <a:chExt cx="1123659" cy="909601"/>
          </a:xfrm>
        </p:grpSpPr>
        <p:sp>
          <p:nvSpPr>
            <p:cNvPr id="28" name="Rectangle: Rounded Corners 39">
              <a:extLst>
                <a:ext uri="{FF2B5EF4-FFF2-40B4-BE49-F238E27FC236}">
                  <a16:creationId xmlns:a16="http://schemas.microsoft.com/office/drawing/2014/main" id="{F1AAB933-7BE5-CD59-9AA3-6A662AAE5094}"/>
                </a:ext>
              </a:extLst>
            </p:cNvPr>
            <p:cNvSpPr/>
            <p:nvPr/>
          </p:nvSpPr>
          <p:spPr>
            <a:xfrm>
              <a:off x="4038142" y="3468299"/>
              <a:ext cx="1123659" cy="378473"/>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rgbClr val="FFFFFF"/>
                  </a:solidFill>
                </a:rPr>
                <a:t>Cohort A2 </a:t>
              </a:r>
            </a:p>
          </p:txBody>
        </p:sp>
        <p:sp>
          <p:nvSpPr>
            <p:cNvPr id="29" name="TextBox 28">
              <a:extLst>
                <a:ext uri="{FF2B5EF4-FFF2-40B4-BE49-F238E27FC236}">
                  <a16:creationId xmlns:a16="http://schemas.microsoft.com/office/drawing/2014/main" id="{7B1BBB54-7E7E-C6F9-C69B-8937FC407C29}"/>
                </a:ext>
              </a:extLst>
            </p:cNvPr>
            <p:cNvSpPr txBox="1"/>
            <p:nvPr/>
          </p:nvSpPr>
          <p:spPr>
            <a:xfrm>
              <a:off x="4049827" y="2937171"/>
              <a:ext cx="1011114" cy="371783"/>
            </a:xfrm>
            <a:prstGeom prst="rect">
              <a:avLst/>
            </a:prstGeom>
            <a:noFill/>
          </p:spPr>
          <p:txBody>
            <a:bodyPr wrap="square" lIns="0" tIns="0" rIns="0" bIns="0" rtlCol="0" anchor="t" anchorCtr="0">
              <a:spAutoFit/>
            </a:bodyPr>
            <a:lstStyle/>
            <a:p>
              <a:pPr defTabSz="914377">
                <a:lnSpc>
                  <a:spcPct val="110000"/>
                </a:lnSpc>
                <a:spcBef>
                  <a:spcPts val="900"/>
                </a:spcBef>
                <a:defRPr/>
              </a:pPr>
              <a:r>
                <a:rPr lang="en-US" sz="1200" b="1" i="1" dirty="0">
                  <a:solidFill>
                    <a:srgbClr val="4E565B"/>
                  </a:solidFill>
                </a:rPr>
                <a:t>Enroll Stage 2 patients at RP2D</a:t>
              </a:r>
            </a:p>
          </p:txBody>
        </p:sp>
      </p:grpSp>
      <p:sp>
        <p:nvSpPr>
          <p:cNvPr id="30" name="Rectangle: Rounded Corners 42">
            <a:extLst>
              <a:ext uri="{FF2B5EF4-FFF2-40B4-BE49-F238E27FC236}">
                <a16:creationId xmlns:a16="http://schemas.microsoft.com/office/drawing/2014/main" id="{201B9191-A8EB-93B2-E5FB-9A5DC1C02994}"/>
              </a:ext>
            </a:extLst>
          </p:cNvPr>
          <p:cNvSpPr/>
          <p:nvPr/>
        </p:nvSpPr>
        <p:spPr>
          <a:xfrm>
            <a:off x="5539515" y="4710986"/>
            <a:ext cx="1287163" cy="2326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chemeClr val="tx1"/>
                </a:solidFill>
              </a:rPr>
              <a:t>Cohort B1</a:t>
            </a:r>
          </a:p>
        </p:txBody>
      </p:sp>
      <p:sp>
        <p:nvSpPr>
          <p:cNvPr id="31" name="Rectangle: Rounded Corners 44">
            <a:extLst>
              <a:ext uri="{FF2B5EF4-FFF2-40B4-BE49-F238E27FC236}">
                <a16:creationId xmlns:a16="http://schemas.microsoft.com/office/drawing/2014/main" id="{55082D34-3C9F-43EF-359D-64238266306E}"/>
              </a:ext>
            </a:extLst>
          </p:cNvPr>
          <p:cNvSpPr/>
          <p:nvPr/>
        </p:nvSpPr>
        <p:spPr>
          <a:xfrm>
            <a:off x="6977913" y="4710986"/>
            <a:ext cx="1331760" cy="2326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chemeClr val="tx1"/>
                </a:solidFill>
              </a:rPr>
              <a:t>Cohort B2</a:t>
            </a:r>
          </a:p>
        </p:txBody>
      </p:sp>
      <p:sp>
        <p:nvSpPr>
          <p:cNvPr id="32" name="TextBox 31">
            <a:extLst>
              <a:ext uri="{FF2B5EF4-FFF2-40B4-BE49-F238E27FC236}">
                <a16:creationId xmlns:a16="http://schemas.microsoft.com/office/drawing/2014/main" id="{DF425EE1-E8D5-0B4B-724C-85A1CF082200}"/>
              </a:ext>
            </a:extLst>
          </p:cNvPr>
          <p:cNvSpPr txBox="1"/>
          <p:nvPr/>
        </p:nvSpPr>
        <p:spPr>
          <a:xfrm>
            <a:off x="5504173" y="4251753"/>
            <a:ext cx="3090760" cy="396391"/>
          </a:xfrm>
          <a:prstGeom prst="rect">
            <a:avLst/>
          </a:prstGeom>
          <a:noFill/>
        </p:spPr>
        <p:txBody>
          <a:bodyPr wrap="square" lIns="0" tIns="0" rIns="0" bIns="0" rtlCol="0" anchor="t" anchorCtr="0">
            <a:spAutoFit/>
          </a:bodyPr>
          <a:lstStyle/>
          <a:p>
            <a:pPr>
              <a:lnSpc>
                <a:spcPct val="110000"/>
              </a:lnSpc>
              <a:spcBef>
                <a:spcPts val="900"/>
              </a:spcBef>
              <a:defRPr/>
            </a:pPr>
            <a:r>
              <a:rPr lang="en-US" sz="1200" b="1" i="1" dirty="0">
                <a:solidFill>
                  <a:srgbClr val="4E565B"/>
                </a:solidFill>
              </a:rPr>
              <a:t>Initiate additional cohorts after identification of RP2D (basket design)</a:t>
            </a:r>
          </a:p>
        </p:txBody>
      </p:sp>
      <p:sp>
        <p:nvSpPr>
          <p:cNvPr id="33" name="Rectangle: Rounded Corners 46">
            <a:extLst>
              <a:ext uri="{FF2B5EF4-FFF2-40B4-BE49-F238E27FC236}">
                <a16:creationId xmlns:a16="http://schemas.microsoft.com/office/drawing/2014/main" id="{C6EBC158-FB4D-EE59-40ED-73A2B8EC3F7E}"/>
              </a:ext>
            </a:extLst>
          </p:cNvPr>
          <p:cNvSpPr/>
          <p:nvPr/>
        </p:nvSpPr>
        <p:spPr>
          <a:xfrm>
            <a:off x="5539515" y="4978221"/>
            <a:ext cx="1287163" cy="2326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chemeClr val="tx1"/>
                </a:solidFill>
              </a:rPr>
              <a:t>Cohort C1</a:t>
            </a:r>
          </a:p>
        </p:txBody>
      </p:sp>
      <p:sp>
        <p:nvSpPr>
          <p:cNvPr id="34" name="Rectangle: Rounded Corners 47">
            <a:extLst>
              <a:ext uri="{FF2B5EF4-FFF2-40B4-BE49-F238E27FC236}">
                <a16:creationId xmlns:a16="http://schemas.microsoft.com/office/drawing/2014/main" id="{C5746E7F-001B-5655-EF1B-1F4FABFCD3BD}"/>
              </a:ext>
            </a:extLst>
          </p:cNvPr>
          <p:cNvSpPr/>
          <p:nvPr/>
        </p:nvSpPr>
        <p:spPr>
          <a:xfrm>
            <a:off x="6977913" y="4987445"/>
            <a:ext cx="1331760" cy="23262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r>
              <a:rPr lang="en-US" sz="1200" dirty="0">
                <a:solidFill>
                  <a:schemeClr val="tx1"/>
                </a:solidFill>
              </a:rPr>
              <a:t>Cohort C2</a:t>
            </a:r>
          </a:p>
        </p:txBody>
      </p:sp>
      <p:sp>
        <p:nvSpPr>
          <p:cNvPr id="35" name="TextBox 34">
            <a:extLst>
              <a:ext uri="{FF2B5EF4-FFF2-40B4-BE49-F238E27FC236}">
                <a16:creationId xmlns:a16="http://schemas.microsoft.com/office/drawing/2014/main" id="{4A008236-C346-B1A4-79BD-9EF716FCA511}"/>
              </a:ext>
            </a:extLst>
          </p:cNvPr>
          <p:cNvSpPr txBox="1"/>
          <p:nvPr/>
        </p:nvSpPr>
        <p:spPr>
          <a:xfrm>
            <a:off x="7421435" y="3386498"/>
            <a:ext cx="2144613" cy="49931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FFFF"/>
                </a:solidFill>
                <a:effectLst/>
                <a:uLnTx/>
                <a:uFillTx/>
                <a:latin typeface="Arial" panose="020B0604020202020204"/>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latin typeface="+mn-lt"/>
              </a:rPr>
              <a:t>Potential to expand cohort(s) for accelerated approval</a:t>
            </a:r>
          </a:p>
        </p:txBody>
      </p:sp>
      <p:sp>
        <p:nvSpPr>
          <p:cNvPr id="36" name="Arrow: Down 49">
            <a:extLst>
              <a:ext uri="{FF2B5EF4-FFF2-40B4-BE49-F238E27FC236}">
                <a16:creationId xmlns:a16="http://schemas.microsoft.com/office/drawing/2014/main" id="{B27B579D-7DA8-8061-75ED-44FAF82A643E}"/>
              </a:ext>
            </a:extLst>
          </p:cNvPr>
          <p:cNvSpPr/>
          <p:nvPr/>
        </p:nvSpPr>
        <p:spPr>
          <a:xfrm rot="16200000">
            <a:off x="6585533" y="3180847"/>
            <a:ext cx="129403" cy="1125624"/>
          </a:xfrm>
          <a:prstGeom prst="downArrow">
            <a:avLst/>
          </a:prstGeom>
          <a:solidFill>
            <a:schemeClr val="accent2">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2400">
              <a:solidFill>
                <a:prstClr val="white"/>
              </a:solidFill>
            </a:endParaRPr>
          </a:p>
        </p:txBody>
      </p:sp>
      <p:sp>
        <p:nvSpPr>
          <p:cNvPr id="37" name="TextBox 36">
            <a:extLst>
              <a:ext uri="{FF2B5EF4-FFF2-40B4-BE49-F238E27FC236}">
                <a16:creationId xmlns:a16="http://schemas.microsoft.com/office/drawing/2014/main" id="{555B251F-4B82-47D2-B3BF-79A63489614C}"/>
              </a:ext>
            </a:extLst>
          </p:cNvPr>
          <p:cNvSpPr txBox="1"/>
          <p:nvPr/>
        </p:nvSpPr>
        <p:spPr>
          <a:xfrm>
            <a:off x="6131320" y="5359294"/>
            <a:ext cx="5168092" cy="646331"/>
          </a:xfrm>
          <a:prstGeom prst="rect">
            <a:avLst/>
          </a:prstGeom>
        </p:spPr>
        <p:txBody>
          <a:bodyPr wrap="square" rtlCol="0">
            <a:spAutoFit/>
          </a:bodyPr>
          <a:lstStyle>
            <a:defPPr>
              <a:defRPr lang="en-US"/>
            </a:defPPr>
            <a:lvl1pPr marL="285750" lvl="0" indent="-285750">
              <a:buFont typeface="Arial" panose="020B0604020202020204" pitchFamily="34" charset="0"/>
              <a:buChar char="•"/>
              <a:defRPr sz="1400">
                <a:solidFill>
                  <a:srgbClr val="4E565B"/>
                </a:solidFill>
                <a:latin typeface="Times New Roman" panose="02020603050405020304" pitchFamily="18" charset="0"/>
                <a:cs typeface="Times New Roman" panose="02020603050405020304" pitchFamily="18" charset="0"/>
              </a:defRPr>
            </a:lvl1pPr>
          </a:lstStyle>
          <a:p>
            <a:r>
              <a:rPr lang="en-US" sz="1200" b="1" dirty="0">
                <a:latin typeface="+mn-lt"/>
              </a:rPr>
              <a:t>Stage 2 decision: Simon 2-stage design or BOP2 design with statistical justification of the maximum sample size and stopping rules for lack of efficacy</a:t>
            </a:r>
          </a:p>
        </p:txBody>
      </p:sp>
      <p:sp>
        <p:nvSpPr>
          <p:cNvPr id="38" name="TextBox 37">
            <a:extLst>
              <a:ext uri="{FF2B5EF4-FFF2-40B4-BE49-F238E27FC236}">
                <a16:creationId xmlns:a16="http://schemas.microsoft.com/office/drawing/2014/main" id="{860735E7-4A69-EEE1-2D1C-CD1DBA05CC1A}"/>
              </a:ext>
            </a:extLst>
          </p:cNvPr>
          <p:cNvSpPr txBox="1"/>
          <p:nvPr/>
        </p:nvSpPr>
        <p:spPr>
          <a:xfrm>
            <a:off x="3369660" y="3921201"/>
            <a:ext cx="1283731" cy="276999"/>
          </a:xfrm>
          <a:prstGeom prst="rect">
            <a:avLst/>
          </a:prstGeom>
          <a:noFill/>
        </p:spPr>
        <p:txBody>
          <a:bodyPr wrap="square">
            <a:spAutoFit/>
          </a:bodyPr>
          <a:lstStyle/>
          <a:p>
            <a:r>
              <a:rPr lang="en-US" sz="1200" dirty="0">
                <a:solidFill>
                  <a:srgbClr val="4E565B"/>
                </a:solidFill>
                <a:cs typeface="Times New Roman" panose="02020603050405020304" pitchFamily="18" charset="0"/>
              </a:rPr>
              <a:t>Stage 1 Decision</a:t>
            </a:r>
          </a:p>
        </p:txBody>
      </p:sp>
      <p:sp>
        <p:nvSpPr>
          <p:cNvPr id="39" name="TextBox 38">
            <a:extLst>
              <a:ext uri="{FF2B5EF4-FFF2-40B4-BE49-F238E27FC236}">
                <a16:creationId xmlns:a16="http://schemas.microsoft.com/office/drawing/2014/main" id="{13007A2A-9413-82DB-BE13-366C539322FF}"/>
              </a:ext>
            </a:extLst>
          </p:cNvPr>
          <p:cNvSpPr txBox="1"/>
          <p:nvPr/>
        </p:nvSpPr>
        <p:spPr>
          <a:xfrm>
            <a:off x="6008369" y="3874260"/>
            <a:ext cx="1283731" cy="276999"/>
          </a:xfrm>
          <a:prstGeom prst="rect">
            <a:avLst/>
          </a:prstGeom>
          <a:noFill/>
        </p:spPr>
        <p:txBody>
          <a:bodyPr wrap="square">
            <a:spAutoFit/>
          </a:bodyPr>
          <a:lstStyle/>
          <a:p>
            <a:r>
              <a:rPr lang="en-US" sz="1200" dirty="0">
                <a:solidFill>
                  <a:srgbClr val="4E565B"/>
                </a:solidFill>
                <a:cs typeface="Times New Roman" panose="02020603050405020304" pitchFamily="18" charset="0"/>
              </a:rPr>
              <a:t>Stage 2 Decision</a:t>
            </a:r>
            <a:endParaRPr lang="en-US" sz="1200" dirty="0"/>
          </a:p>
        </p:txBody>
      </p:sp>
      <p:sp>
        <p:nvSpPr>
          <p:cNvPr id="40" name="TextBox 39">
            <a:extLst>
              <a:ext uri="{FF2B5EF4-FFF2-40B4-BE49-F238E27FC236}">
                <a16:creationId xmlns:a16="http://schemas.microsoft.com/office/drawing/2014/main" id="{AE50C29D-090E-5183-2A7B-E7BC72B35FF8}"/>
              </a:ext>
            </a:extLst>
          </p:cNvPr>
          <p:cNvSpPr txBox="1"/>
          <p:nvPr/>
        </p:nvSpPr>
        <p:spPr>
          <a:xfrm>
            <a:off x="3438931" y="5824006"/>
            <a:ext cx="2692389" cy="461665"/>
          </a:xfrm>
          <a:prstGeom prst="rect">
            <a:avLst/>
          </a:prstGeom>
        </p:spPr>
        <p:txBody>
          <a:bodyPr wrap="square" rtlCol="0">
            <a:spAutoFit/>
          </a:bodyPr>
          <a:lstStyle>
            <a:defPPr>
              <a:defRPr lang="en-US"/>
            </a:defPPr>
            <a:lvl1pPr marL="285750" lvl="0" indent="-285750">
              <a:buFont typeface="Arial" panose="020B0604020202020204" pitchFamily="34" charset="0"/>
              <a:buChar char="•"/>
              <a:defRPr sz="1400">
                <a:solidFill>
                  <a:srgbClr val="4E565B"/>
                </a:solidFill>
                <a:latin typeface="Times New Roman" panose="02020603050405020304" pitchFamily="18" charset="0"/>
                <a:cs typeface="Times New Roman" panose="02020603050405020304" pitchFamily="18" charset="0"/>
              </a:defRPr>
            </a:lvl1pPr>
          </a:lstStyle>
          <a:p>
            <a:r>
              <a:rPr lang="en-US" sz="1200" b="1" dirty="0">
                <a:latin typeface="+mn-lt"/>
              </a:rPr>
              <a:t>Stage 1 Decision: futility + criteria for selecting RP2D</a:t>
            </a:r>
          </a:p>
        </p:txBody>
      </p:sp>
      <p:grpSp>
        <p:nvGrpSpPr>
          <p:cNvPr id="41" name="Group 40">
            <a:extLst>
              <a:ext uri="{FF2B5EF4-FFF2-40B4-BE49-F238E27FC236}">
                <a16:creationId xmlns:a16="http://schemas.microsoft.com/office/drawing/2014/main" id="{D78B1B20-4EFC-BA01-4A46-5CA90CB709CA}"/>
              </a:ext>
            </a:extLst>
          </p:cNvPr>
          <p:cNvGrpSpPr/>
          <p:nvPr/>
        </p:nvGrpSpPr>
        <p:grpSpPr>
          <a:xfrm>
            <a:off x="1914107" y="3737902"/>
            <a:ext cx="4009727" cy="2994715"/>
            <a:chOff x="1914106" y="3737900"/>
            <a:chExt cx="4009727" cy="2994716"/>
          </a:xfrm>
        </p:grpSpPr>
        <p:sp>
          <p:nvSpPr>
            <p:cNvPr id="42" name="Star: 5 Points 10">
              <a:extLst>
                <a:ext uri="{FF2B5EF4-FFF2-40B4-BE49-F238E27FC236}">
                  <a16:creationId xmlns:a16="http://schemas.microsoft.com/office/drawing/2014/main" id="{A9E23474-B850-5D1C-D847-D00FEDA02544}"/>
                </a:ext>
              </a:extLst>
            </p:cNvPr>
            <p:cNvSpPr/>
            <p:nvPr/>
          </p:nvSpPr>
          <p:spPr>
            <a:xfrm>
              <a:off x="1914106" y="3752415"/>
              <a:ext cx="256214" cy="20412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Star: 5 Points 16">
              <a:extLst>
                <a:ext uri="{FF2B5EF4-FFF2-40B4-BE49-F238E27FC236}">
                  <a16:creationId xmlns:a16="http://schemas.microsoft.com/office/drawing/2014/main" id="{05AE709E-F960-FF7A-C35F-5806163A021E}"/>
                </a:ext>
              </a:extLst>
            </p:cNvPr>
            <p:cNvSpPr/>
            <p:nvPr/>
          </p:nvSpPr>
          <p:spPr>
            <a:xfrm>
              <a:off x="3595629" y="3737900"/>
              <a:ext cx="273184" cy="206912"/>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4" name="Group 43">
              <a:extLst>
                <a:ext uri="{FF2B5EF4-FFF2-40B4-BE49-F238E27FC236}">
                  <a16:creationId xmlns:a16="http://schemas.microsoft.com/office/drawing/2014/main" id="{EBC1C639-58D0-013B-8672-6E5884388FA3}"/>
                </a:ext>
              </a:extLst>
            </p:cNvPr>
            <p:cNvGrpSpPr/>
            <p:nvPr/>
          </p:nvGrpSpPr>
          <p:grpSpPr>
            <a:xfrm>
              <a:off x="3208838" y="6424839"/>
              <a:ext cx="2714995" cy="307777"/>
              <a:chOff x="3120275" y="6382483"/>
              <a:chExt cx="2714995" cy="307777"/>
            </a:xfrm>
          </p:grpSpPr>
          <p:sp>
            <p:nvSpPr>
              <p:cNvPr id="45" name="Star: 5 Points 17">
                <a:extLst>
                  <a:ext uri="{FF2B5EF4-FFF2-40B4-BE49-F238E27FC236}">
                    <a16:creationId xmlns:a16="http://schemas.microsoft.com/office/drawing/2014/main" id="{D40603C4-3654-7950-D260-7222D640BC18}"/>
                  </a:ext>
                </a:extLst>
              </p:cNvPr>
              <p:cNvSpPr/>
              <p:nvPr/>
            </p:nvSpPr>
            <p:spPr>
              <a:xfrm>
                <a:off x="3120275" y="6392708"/>
                <a:ext cx="321642" cy="212717"/>
              </a:xfrm>
              <a:prstGeom prst="star5">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TextBox 45">
                <a:extLst>
                  <a:ext uri="{FF2B5EF4-FFF2-40B4-BE49-F238E27FC236}">
                    <a16:creationId xmlns:a16="http://schemas.microsoft.com/office/drawing/2014/main" id="{C8F3862A-E4DE-2A41-3862-A9CBA9701AC6}"/>
                  </a:ext>
                </a:extLst>
              </p:cNvPr>
              <p:cNvSpPr txBox="1"/>
              <p:nvPr/>
            </p:nvSpPr>
            <p:spPr>
              <a:xfrm>
                <a:off x="3142880" y="6382483"/>
                <a:ext cx="2692390" cy="307777"/>
              </a:xfrm>
              <a:prstGeom prst="rect">
                <a:avLst/>
              </a:prstGeom>
            </p:spPr>
            <p:txBody>
              <a:bodyPr wrap="square" rtlCol="0">
                <a:spAutoFit/>
              </a:bodyPr>
              <a:lstStyle>
                <a:defPPr>
                  <a:defRPr lang="en-US"/>
                </a:defPPr>
                <a:lvl1pPr marL="285750" lvl="0" indent="-285750">
                  <a:buFont typeface="Arial" panose="020B0604020202020204" pitchFamily="34" charset="0"/>
                  <a:buChar char="•"/>
                  <a:defRPr sz="1400">
                    <a:solidFill>
                      <a:srgbClr val="4E565B"/>
                    </a:solidFill>
                    <a:latin typeface="Times New Roman" panose="02020603050405020304" pitchFamily="18" charset="0"/>
                    <a:cs typeface="Times New Roman" panose="02020603050405020304" pitchFamily="18" charset="0"/>
                  </a:defRPr>
                </a:lvl1pPr>
              </a:lstStyle>
              <a:p>
                <a:r>
                  <a:rPr lang="en-US" dirty="0">
                    <a:latin typeface="+mn-lt"/>
                  </a:rPr>
                  <a:t>Meet with FDA </a:t>
                </a:r>
              </a:p>
            </p:txBody>
          </p:sp>
        </p:grpSp>
      </p:grpSp>
      <p:grpSp>
        <p:nvGrpSpPr>
          <p:cNvPr id="47" name="Group 46">
            <a:extLst>
              <a:ext uri="{FF2B5EF4-FFF2-40B4-BE49-F238E27FC236}">
                <a16:creationId xmlns:a16="http://schemas.microsoft.com/office/drawing/2014/main" id="{7621AED0-3618-5CCD-7635-852EFA6E55F7}"/>
              </a:ext>
            </a:extLst>
          </p:cNvPr>
          <p:cNvGrpSpPr/>
          <p:nvPr/>
        </p:nvGrpSpPr>
        <p:grpSpPr>
          <a:xfrm>
            <a:off x="4791273" y="3934448"/>
            <a:ext cx="996787" cy="338554"/>
            <a:chOff x="4850743" y="3729835"/>
            <a:chExt cx="996786" cy="338553"/>
          </a:xfrm>
        </p:grpSpPr>
        <p:sp>
          <p:nvSpPr>
            <p:cNvPr id="48" name="TextBox 47">
              <a:extLst>
                <a:ext uri="{FF2B5EF4-FFF2-40B4-BE49-F238E27FC236}">
                  <a16:creationId xmlns:a16="http://schemas.microsoft.com/office/drawing/2014/main" id="{B0FAFA72-7346-2AE1-7AF0-874E03C35C84}"/>
                </a:ext>
              </a:extLst>
            </p:cNvPr>
            <p:cNvSpPr txBox="1"/>
            <p:nvPr/>
          </p:nvSpPr>
          <p:spPr>
            <a:xfrm>
              <a:off x="5128800" y="3729835"/>
              <a:ext cx="718729" cy="338553"/>
            </a:xfrm>
            <a:prstGeom prst="rect">
              <a:avLst/>
            </a:prstGeom>
          </p:spPr>
          <p:txBody>
            <a:bodyPr wrap="square" rtlCol="0">
              <a:spAutoFit/>
            </a:bodyPr>
            <a:lstStyle>
              <a:defPPr>
                <a:defRPr lang="en-US"/>
              </a:defPPr>
              <a:lvl1pPr marL="285750" lvl="0" indent="-285750">
                <a:buFont typeface="Arial" panose="020B0604020202020204" pitchFamily="34" charset="0"/>
                <a:buChar char="•"/>
                <a:defRPr sz="1400">
                  <a:solidFill>
                    <a:srgbClr val="4E565B"/>
                  </a:solidFill>
                  <a:latin typeface="Times New Roman" panose="02020603050405020304" pitchFamily="18" charset="0"/>
                  <a:cs typeface="Times New Roman" panose="02020603050405020304" pitchFamily="18" charset="0"/>
                </a:defRPr>
              </a:lvl1pPr>
            </a:lstStyle>
            <a:p>
              <a:pPr marL="0" indent="0">
                <a:buNone/>
              </a:pPr>
              <a:r>
                <a:rPr lang="en-US" sz="1600" b="1" dirty="0">
                  <a:latin typeface="+mn-lt"/>
                </a:rPr>
                <a:t>BTD</a:t>
              </a:r>
            </a:p>
          </p:txBody>
        </p:sp>
        <p:sp>
          <p:nvSpPr>
            <p:cNvPr id="49" name="Star: 5 Points 26">
              <a:extLst>
                <a:ext uri="{FF2B5EF4-FFF2-40B4-BE49-F238E27FC236}">
                  <a16:creationId xmlns:a16="http://schemas.microsoft.com/office/drawing/2014/main" id="{A108E57A-3113-08AF-F9DE-920DBEF6A4C2}"/>
                </a:ext>
              </a:extLst>
            </p:cNvPr>
            <p:cNvSpPr/>
            <p:nvPr/>
          </p:nvSpPr>
          <p:spPr>
            <a:xfrm>
              <a:off x="4850743" y="3784430"/>
              <a:ext cx="278057" cy="232111"/>
            </a:xfrm>
            <a:prstGeom prst="star5">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50" name="Title 35">
            <a:extLst>
              <a:ext uri="{FF2B5EF4-FFF2-40B4-BE49-F238E27FC236}">
                <a16:creationId xmlns:a16="http://schemas.microsoft.com/office/drawing/2014/main" id="{37B82E04-B055-4929-E1DA-5003350C5686}"/>
              </a:ext>
            </a:extLst>
          </p:cNvPr>
          <p:cNvSpPr txBox="1">
            <a:spLocks/>
          </p:cNvSpPr>
          <p:nvPr/>
        </p:nvSpPr>
        <p:spPr>
          <a:xfrm>
            <a:off x="479998" y="256342"/>
            <a:ext cx="11232003" cy="57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dirty="0">
                <a:solidFill>
                  <a:schemeClr val="accent1"/>
                </a:solidFill>
                <a:latin typeface="+mn-lt"/>
              </a:rPr>
              <a:t>Integrated </a:t>
            </a:r>
            <a:r>
              <a:rPr lang="da-DK" dirty="0" err="1">
                <a:solidFill>
                  <a:schemeClr val="accent1"/>
                </a:solidFill>
                <a:latin typeface="+mn-lt"/>
              </a:rPr>
              <a:t>early</a:t>
            </a:r>
            <a:r>
              <a:rPr lang="da-DK" dirty="0">
                <a:solidFill>
                  <a:schemeClr val="accent1"/>
                </a:solidFill>
                <a:latin typeface="+mn-lt"/>
              </a:rPr>
              <a:t> </a:t>
            </a:r>
            <a:r>
              <a:rPr lang="da-DK" dirty="0" err="1">
                <a:solidFill>
                  <a:schemeClr val="accent1"/>
                </a:solidFill>
                <a:latin typeface="+mn-lt"/>
              </a:rPr>
              <a:t>trial</a:t>
            </a:r>
            <a:r>
              <a:rPr lang="da-DK" dirty="0">
                <a:solidFill>
                  <a:schemeClr val="accent1"/>
                </a:solidFill>
                <a:latin typeface="+mn-lt"/>
              </a:rPr>
              <a:t> design</a:t>
            </a:r>
            <a:endParaRPr lang="en-US" dirty="0">
              <a:solidFill>
                <a:schemeClr val="accent1"/>
              </a:solidFill>
              <a:latin typeface="+mn-lt"/>
            </a:endParaRPr>
          </a:p>
        </p:txBody>
      </p:sp>
      <p:sp>
        <p:nvSpPr>
          <p:cNvPr id="51" name="Text Placeholder 5">
            <a:extLst>
              <a:ext uri="{FF2B5EF4-FFF2-40B4-BE49-F238E27FC236}">
                <a16:creationId xmlns:a16="http://schemas.microsoft.com/office/drawing/2014/main" id="{8AF0D36C-6B26-4C97-AE80-ABE7AB360A00}"/>
              </a:ext>
            </a:extLst>
          </p:cNvPr>
          <p:cNvSpPr txBox="1">
            <a:spLocks/>
          </p:cNvSpPr>
          <p:nvPr/>
        </p:nvSpPr>
        <p:spPr>
          <a:xfrm>
            <a:off x="6488670" y="6164132"/>
            <a:ext cx="2649003" cy="270933"/>
          </a:xfrm>
          <a:prstGeom prst="rect">
            <a:avLst/>
          </a:prstGeom>
        </p:spPr>
        <p:txBody>
          <a:bodyPr vert="horz" lIns="0" tIns="0" rIns="0" bIns="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kern="1200">
                <a:solidFill>
                  <a:srgbClr val="84B0C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i="1" dirty="0">
                <a:solidFill>
                  <a:schemeClr val="tx1"/>
                </a:solidFill>
              </a:rPr>
              <a:t>Sarac, 2024 ESMO TAT </a:t>
            </a:r>
            <a:r>
              <a:rPr lang="da-DK" i="1" dirty="0" err="1">
                <a:solidFill>
                  <a:schemeClr val="tx1"/>
                </a:solidFill>
              </a:rPr>
              <a:t>Congress</a:t>
            </a:r>
            <a:endParaRPr lang="en-US" i="1" dirty="0">
              <a:solidFill>
                <a:schemeClr val="tx1"/>
              </a:solidFill>
            </a:endParaRPr>
          </a:p>
        </p:txBody>
      </p:sp>
      <p:sp>
        <p:nvSpPr>
          <p:cNvPr id="53" name="Rounded Rectangle 52">
            <a:extLst>
              <a:ext uri="{FF2B5EF4-FFF2-40B4-BE49-F238E27FC236}">
                <a16:creationId xmlns:a16="http://schemas.microsoft.com/office/drawing/2014/main" id="{64A79BE8-1491-FC98-5EE0-125E1F55D1C6}"/>
              </a:ext>
            </a:extLst>
          </p:cNvPr>
          <p:cNvSpPr/>
          <p:nvPr/>
        </p:nvSpPr>
        <p:spPr>
          <a:xfrm>
            <a:off x="2864874" y="6377914"/>
            <a:ext cx="2326557" cy="480085"/>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ounded Rectangle 54">
            <a:extLst>
              <a:ext uri="{FF2B5EF4-FFF2-40B4-BE49-F238E27FC236}">
                <a16:creationId xmlns:a16="http://schemas.microsoft.com/office/drawing/2014/main" id="{6C77BA32-CF92-D484-FA1E-26E16BD1FD7E}"/>
              </a:ext>
            </a:extLst>
          </p:cNvPr>
          <p:cNvSpPr/>
          <p:nvPr/>
        </p:nvSpPr>
        <p:spPr>
          <a:xfrm>
            <a:off x="1718802" y="3539593"/>
            <a:ext cx="559165" cy="6231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ounded Rectangle 55">
            <a:extLst>
              <a:ext uri="{FF2B5EF4-FFF2-40B4-BE49-F238E27FC236}">
                <a16:creationId xmlns:a16="http://schemas.microsoft.com/office/drawing/2014/main" id="{78E2E5E5-B9EC-1A47-34CA-08D501BA1538}"/>
              </a:ext>
            </a:extLst>
          </p:cNvPr>
          <p:cNvSpPr/>
          <p:nvPr/>
        </p:nvSpPr>
        <p:spPr>
          <a:xfrm>
            <a:off x="3434412" y="3616936"/>
            <a:ext cx="1089125" cy="623194"/>
          </a:xfrm>
          <a:prstGeom prst="round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0855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1499940" y="227612"/>
            <a:ext cx="9190037" cy="792162"/>
          </a:xfrm>
        </p:spPr>
        <p:txBody>
          <a:bodyPr>
            <a:normAutofit/>
          </a:bodyPr>
          <a:lstStyle/>
          <a:p>
            <a:pPr eaLnBrk="1" hangingPunct="1">
              <a:defRPr/>
            </a:pPr>
            <a:r>
              <a:rPr lang="en-US" altLang="en-US" b="1" dirty="0">
                <a:solidFill>
                  <a:schemeClr val="accent1"/>
                </a:solidFill>
                <a:latin typeface="+mn-lt"/>
                <a:cs typeface="Calibri" panose="020F0502020204030204" pitchFamily="34" charset="0"/>
              </a:rPr>
              <a:t>Common</a:t>
            </a:r>
            <a:r>
              <a:rPr lang="en-US" altLang="en-US" dirty="0">
                <a:solidFill>
                  <a:schemeClr val="accent1"/>
                </a:solidFill>
                <a:latin typeface="+mn-lt"/>
                <a:cs typeface="Calibri" panose="020F0502020204030204" pitchFamily="34" charset="0"/>
              </a:rPr>
              <a:t> IO Phase I Study Design </a:t>
            </a:r>
          </a:p>
        </p:txBody>
      </p:sp>
      <p:graphicFrame>
        <p:nvGraphicFramePr>
          <p:cNvPr id="4" name="Table 3"/>
          <p:cNvGraphicFramePr>
            <a:graphicFrameLocks noGrp="1"/>
          </p:cNvGraphicFramePr>
          <p:nvPr/>
        </p:nvGraphicFramePr>
        <p:xfrm>
          <a:off x="1071635" y="1162053"/>
          <a:ext cx="10523689" cy="933875"/>
        </p:xfrm>
        <a:graphic>
          <a:graphicData uri="http://schemas.openxmlformats.org/drawingml/2006/table">
            <a:tbl>
              <a:tblPr firstRow="1" bandRow="1">
                <a:tableStyleId>{5C22544A-7EE6-4342-B048-85BDC9FD1C3A}</a:tableStyleId>
              </a:tblPr>
              <a:tblGrid>
                <a:gridCol w="4431027">
                  <a:extLst>
                    <a:ext uri="{9D8B030D-6E8A-4147-A177-3AD203B41FA5}">
                      <a16:colId xmlns:a16="http://schemas.microsoft.com/office/drawing/2014/main" val="20000"/>
                    </a:ext>
                  </a:extLst>
                </a:gridCol>
                <a:gridCol w="3046331">
                  <a:extLst>
                    <a:ext uri="{9D8B030D-6E8A-4147-A177-3AD203B41FA5}">
                      <a16:colId xmlns:a16="http://schemas.microsoft.com/office/drawing/2014/main" val="20001"/>
                    </a:ext>
                  </a:extLst>
                </a:gridCol>
                <a:gridCol w="3046331">
                  <a:extLst>
                    <a:ext uri="{9D8B030D-6E8A-4147-A177-3AD203B41FA5}">
                      <a16:colId xmlns:a16="http://schemas.microsoft.com/office/drawing/2014/main" val="20002"/>
                    </a:ext>
                  </a:extLst>
                </a:gridCol>
              </a:tblGrid>
              <a:tr h="426447">
                <a:tc rowSpan="2">
                  <a:txBody>
                    <a:bodyPr/>
                    <a:lstStyle/>
                    <a:p>
                      <a:pPr algn="ctr"/>
                      <a:r>
                        <a:rPr lang="en-US" sz="2000" dirty="0">
                          <a:solidFill>
                            <a:schemeClr val="bg1"/>
                          </a:solidFill>
                        </a:rPr>
                        <a:t>Dose Escalation</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97979"/>
                    </a:solidFill>
                  </a:tcPr>
                </a:tc>
                <a:tc gridSpan="2">
                  <a:txBody>
                    <a:bodyPr/>
                    <a:lstStyle/>
                    <a:p>
                      <a:pPr algn="ctr"/>
                      <a:r>
                        <a:rPr lang="en-US" sz="2000" dirty="0">
                          <a:solidFill>
                            <a:schemeClr val="bg1"/>
                          </a:solidFill>
                        </a:rPr>
                        <a:t>Cohort Expansion</a:t>
                      </a:r>
                    </a:p>
                  </a:txBody>
                  <a:tcPr marT="45700" marB="457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hMerge="1">
                  <a:txBody>
                    <a:bodyPr/>
                    <a:lstStyle/>
                    <a:p>
                      <a:endParaRPr lang="en-US" dirty="0"/>
                    </a:p>
                  </a:txBody>
                  <a:tcPr/>
                </a:tc>
                <a:extLst>
                  <a:ext uri="{0D108BD9-81ED-4DB2-BD59-A6C34878D82A}">
                    <a16:rowId xmlns:a16="http://schemas.microsoft.com/office/drawing/2014/main" val="10000"/>
                  </a:ext>
                </a:extLst>
              </a:tr>
              <a:tr h="507428">
                <a:tc vMerge="1">
                  <a:txBody>
                    <a:bodyPr/>
                    <a:lstStyle/>
                    <a:p>
                      <a:endParaRPr lang="en-US" dirty="0"/>
                    </a:p>
                  </a:txBody>
                  <a:tcPr/>
                </a:tc>
                <a:tc>
                  <a:txBody>
                    <a:bodyPr/>
                    <a:lstStyle/>
                    <a:p>
                      <a:pPr algn="ctr"/>
                      <a:r>
                        <a:rPr lang="en-US" sz="2000" b="1" dirty="0" err="1">
                          <a:solidFill>
                            <a:schemeClr val="bg1"/>
                          </a:solidFill>
                        </a:rPr>
                        <a:t>Pharmacodynamics</a:t>
                      </a:r>
                      <a:r>
                        <a:rPr lang="en-US" sz="2000" b="1" dirty="0">
                          <a:solidFill>
                            <a:schemeClr val="bg1"/>
                          </a:solidFill>
                        </a:rPr>
                        <a:t>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33"/>
                    </a:solidFill>
                  </a:tcPr>
                </a:tc>
                <a:tc>
                  <a:txBody>
                    <a:bodyPr/>
                    <a:lstStyle/>
                    <a:p>
                      <a:pPr algn="ctr"/>
                      <a:r>
                        <a:rPr lang="en-US" sz="2000" b="1" dirty="0">
                          <a:solidFill>
                            <a:schemeClr val="bg1"/>
                          </a:solidFill>
                        </a:rPr>
                        <a:t>Targeted Subgroups</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33333"/>
                    </a:solidFill>
                  </a:tcPr>
                </a:tc>
                <a:extLst>
                  <a:ext uri="{0D108BD9-81ED-4DB2-BD59-A6C34878D82A}">
                    <a16:rowId xmlns:a16="http://schemas.microsoft.com/office/drawing/2014/main" val="10001"/>
                  </a:ext>
                </a:extLst>
              </a:tr>
            </a:tbl>
          </a:graphicData>
        </a:graphic>
      </p:graphicFrame>
      <p:sp>
        <p:nvSpPr>
          <p:cNvPr id="22544" name="Text Box 6"/>
          <p:cNvSpPr txBox="1">
            <a:spLocks noChangeArrowheads="1"/>
          </p:cNvSpPr>
          <p:nvPr/>
        </p:nvSpPr>
        <p:spPr bwMode="auto">
          <a:xfrm>
            <a:off x="5622321" y="4040789"/>
            <a:ext cx="2454687" cy="2338946"/>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121765" tIns="60883" rIns="121765" bIns="60883">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lr>
                <a:schemeClr val="bg1"/>
              </a:buClr>
              <a:buChar char="»"/>
              <a:defRPr sz="2000">
                <a:solidFill>
                  <a:schemeClr val="tx1"/>
                </a:solidFill>
                <a:latin typeface="Arial" pitchFamily="34" charset="0"/>
              </a:defRPr>
            </a:lvl6pPr>
            <a:lvl7pPr eaLnBrk="0" fontAlgn="base" hangingPunct="0">
              <a:spcAft>
                <a:spcPct val="0"/>
              </a:spcAft>
              <a:buClr>
                <a:schemeClr val="bg1"/>
              </a:buClr>
              <a:buChar char="»"/>
              <a:defRPr sz="2000">
                <a:solidFill>
                  <a:schemeClr val="tx1"/>
                </a:solidFill>
                <a:latin typeface="Arial" pitchFamily="34" charset="0"/>
              </a:defRPr>
            </a:lvl7pPr>
            <a:lvl8pPr eaLnBrk="0" fontAlgn="base" hangingPunct="0">
              <a:spcAft>
                <a:spcPct val="0"/>
              </a:spcAft>
              <a:buClr>
                <a:schemeClr val="bg1"/>
              </a:buClr>
              <a:buChar char="»"/>
              <a:defRPr sz="2000">
                <a:solidFill>
                  <a:schemeClr val="tx1"/>
                </a:solidFill>
                <a:latin typeface="Arial" pitchFamily="34" charset="0"/>
              </a:defRPr>
            </a:lvl8pPr>
            <a:lvl9pPr eaLnBrk="0" fontAlgn="base" hangingPunct="0">
              <a:spcAft>
                <a:spcPct val="0"/>
              </a:spcAft>
              <a:buClr>
                <a:schemeClr val="bg1"/>
              </a:buClr>
              <a:buChar char="»"/>
              <a:defRPr sz="2000">
                <a:solidFill>
                  <a:schemeClr val="tx1"/>
                </a:solidFill>
                <a:latin typeface="Arial" pitchFamily="34" charset="0"/>
              </a:defRPr>
            </a:lvl9pPr>
          </a:lstStyle>
          <a:p>
            <a:pPr marL="257878" marR="0" lvl="0" indent="-2578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err="1">
                <a:ln>
                  <a:noFill/>
                </a:ln>
                <a:solidFill>
                  <a:srgbClr val="000000"/>
                </a:solidFill>
                <a:effectLst/>
                <a:uLnTx/>
                <a:uFillTx/>
                <a:latin typeface="+mn-lt"/>
                <a:cs typeface="Calibri" panose="020F0502020204030204" pitchFamily="34" charset="0"/>
              </a:rPr>
              <a:t>Tumor</a:t>
            </a:r>
            <a:r>
              <a:rPr kumimoji="0" lang="en-GB" altLang="en-US" sz="2400" b="1" i="0" u="none" strike="noStrike" kern="1200" cap="none" spc="0" normalizeH="0" baseline="0" noProof="0" dirty="0">
                <a:ln>
                  <a:noFill/>
                </a:ln>
                <a:solidFill>
                  <a:srgbClr val="000000"/>
                </a:solidFill>
                <a:effectLst/>
                <a:uLnTx/>
                <a:uFillTx/>
                <a:latin typeface="+mn-lt"/>
                <a:cs typeface="Calibri" panose="020F0502020204030204" pitchFamily="34" charset="0"/>
              </a:rPr>
              <a:t> biopsies for immune biomarker evaluations e.g. TILs </a:t>
            </a:r>
          </a:p>
        </p:txBody>
      </p:sp>
      <p:sp>
        <p:nvSpPr>
          <p:cNvPr id="22545" name="Text Box 8"/>
          <p:cNvSpPr txBox="1">
            <a:spLocks noChangeArrowheads="1"/>
          </p:cNvSpPr>
          <p:nvPr/>
        </p:nvSpPr>
        <p:spPr bwMode="auto">
          <a:xfrm>
            <a:off x="8340214" y="4515582"/>
            <a:ext cx="3516233" cy="1230951"/>
          </a:xfrm>
          <a:prstGeom prst="rect">
            <a:avLst/>
          </a:prstGeom>
          <a:noFill/>
          <a:ln w="12700">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square" lIns="121765" tIns="60883" rIns="121765" bIns="60883">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fontAlgn="base" hangingPunct="0">
              <a:spcAft>
                <a:spcPct val="0"/>
              </a:spcAft>
              <a:buClr>
                <a:schemeClr val="bg1"/>
              </a:buClr>
              <a:buChar char="»"/>
              <a:defRPr sz="2000">
                <a:solidFill>
                  <a:schemeClr val="tx1"/>
                </a:solidFill>
                <a:latin typeface="Arial" pitchFamily="34" charset="0"/>
              </a:defRPr>
            </a:lvl6pPr>
            <a:lvl7pPr eaLnBrk="0" fontAlgn="base" hangingPunct="0">
              <a:spcAft>
                <a:spcPct val="0"/>
              </a:spcAft>
              <a:buClr>
                <a:schemeClr val="bg1"/>
              </a:buClr>
              <a:buChar char="»"/>
              <a:defRPr sz="2000">
                <a:solidFill>
                  <a:schemeClr val="tx1"/>
                </a:solidFill>
                <a:latin typeface="Arial" pitchFamily="34" charset="0"/>
              </a:defRPr>
            </a:lvl7pPr>
            <a:lvl8pPr eaLnBrk="0" fontAlgn="base" hangingPunct="0">
              <a:spcAft>
                <a:spcPct val="0"/>
              </a:spcAft>
              <a:buClr>
                <a:schemeClr val="bg1"/>
              </a:buClr>
              <a:buChar char="»"/>
              <a:defRPr sz="2000">
                <a:solidFill>
                  <a:schemeClr val="tx1"/>
                </a:solidFill>
                <a:latin typeface="Arial" pitchFamily="34" charset="0"/>
              </a:defRPr>
            </a:lvl8pPr>
            <a:lvl9pPr eaLnBrk="0" fontAlgn="base" hangingPunct="0">
              <a:spcAft>
                <a:spcPct val="0"/>
              </a:spcAft>
              <a:buClr>
                <a:schemeClr val="bg1"/>
              </a:buClr>
              <a:buChar char="»"/>
              <a:defRPr sz="2000">
                <a:solidFill>
                  <a:schemeClr val="tx1"/>
                </a:solidFill>
                <a:latin typeface="Arial" pitchFamily="34" charset="0"/>
              </a:defRPr>
            </a:lvl9pPr>
          </a:lstStyle>
          <a:p>
            <a:pPr marL="257878" marR="0" lvl="0" indent="-2578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a:ln>
                  <a:noFill/>
                </a:ln>
                <a:solidFill>
                  <a:srgbClr val="000000"/>
                </a:solidFill>
                <a:effectLst/>
                <a:uLnTx/>
                <a:uFillTx/>
                <a:latin typeface="+mn-lt"/>
                <a:cs typeface="Calibri" panose="020F0502020204030204" pitchFamily="34" charset="0"/>
              </a:rPr>
              <a:t>Hot vs cold </a:t>
            </a:r>
            <a:r>
              <a:rPr kumimoji="0" lang="en-GB" altLang="en-US" sz="2400" b="1" i="0" u="none" strike="noStrike" kern="1200" cap="none" spc="0" normalizeH="0" baseline="0" noProof="0" dirty="0" err="1">
                <a:ln>
                  <a:noFill/>
                </a:ln>
                <a:solidFill>
                  <a:srgbClr val="000000"/>
                </a:solidFill>
                <a:effectLst/>
                <a:uLnTx/>
                <a:uFillTx/>
                <a:latin typeface="+mn-lt"/>
                <a:cs typeface="Calibri" panose="020F0502020204030204" pitchFamily="34" charset="0"/>
              </a:rPr>
              <a:t>tumors</a:t>
            </a:r>
            <a:endParaRPr kumimoji="0" lang="en-GB" altLang="en-US" sz="2400" b="1" i="0" u="none" strike="noStrike" kern="1200" cap="none" spc="0" normalizeH="0" baseline="0" noProof="0" dirty="0">
              <a:ln>
                <a:noFill/>
              </a:ln>
              <a:solidFill>
                <a:srgbClr val="000000"/>
              </a:solidFill>
              <a:effectLst/>
              <a:uLnTx/>
              <a:uFillTx/>
              <a:latin typeface="+mn-lt"/>
              <a:cs typeface="Calibri" panose="020F0502020204030204" pitchFamily="34" charset="0"/>
            </a:endParaRPr>
          </a:p>
          <a:p>
            <a:pPr marL="257878" marR="0" lvl="0" indent="-257878"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en-US" sz="2400" b="1" i="0" u="none" strike="noStrike" kern="1200" cap="none" spc="0" normalizeH="0" baseline="0" noProof="0" dirty="0">
                <a:ln>
                  <a:noFill/>
                </a:ln>
                <a:solidFill>
                  <a:srgbClr val="000000"/>
                </a:solidFill>
                <a:effectLst/>
                <a:uLnTx/>
                <a:uFillTx/>
                <a:latin typeface="+mn-lt"/>
                <a:cs typeface="Calibri" panose="020F0502020204030204" pitchFamily="34" charset="0"/>
              </a:rPr>
              <a:t>IO naïve vs exposed pts</a:t>
            </a:r>
          </a:p>
        </p:txBody>
      </p:sp>
      <p:sp>
        <p:nvSpPr>
          <p:cNvPr id="9" name="Rectangle 26"/>
          <p:cNvSpPr>
            <a:spLocks noChangeArrowheads="1"/>
          </p:cNvSpPr>
          <p:nvPr/>
        </p:nvSpPr>
        <p:spPr bwMode="auto">
          <a:xfrm>
            <a:off x="1791789" y="2776521"/>
            <a:ext cx="573087" cy="261939"/>
          </a:xfrm>
          <a:prstGeom prst="rect">
            <a:avLst/>
          </a:prstGeom>
          <a:solidFill>
            <a:srgbClr val="FFC000"/>
          </a:solidFill>
          <a:ln w="9525">
            <a:solidFill>
              <a:srgbClr val="000000"/>
            </a:solidFill>
            <a:miter lim="800000"/>
            <a:headEnd/>
            <a:tailEnd/>
          </a:ln>
          <a:effectLst/>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22551" name="Line 9"/>
          <p:cNvSpPr>
            <a:spLocks noChangeShapeType="1"/>
          </p:cNvSpPr>
          <p:nvPr/>
        </p:nvSpPr>
        <p:spPr bwMode="auto">
          <a:xfrm flipV="1">
            <a:off x="521107" y="2480652"/>
            <a:ext cx="1128916" cy="2160299"/>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lIns="121765" tIns="60883" rIns="121765" bIns="6088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16" name="Straight Arrow Connector 15"/>
          <p:cNvCxnSpPr/>
          <p:nvPr/>
        </p:nvCxnSpPr>
        <p:spPr bwMode="auto">
          <a:xfrm>
            <a:off x="5150341" y="2693443"/>
            <a:ext cx="717551" cy="1588"/>
          </a:xfrm>
          <a:prstGeom prst="straightConnector1">
            <a:avLst/>
          </a:prstGeom>
          <a:ln w="31750" cmpd="sng">
            <a:solidFill>
              <a:srgbClr val="000000"/>
            </a:solidFill>
            <a:headEnd type="none" w="med" len="med"/>
            <a:tailEnd type="arrow"/>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C8705E2A-FC54-E747-8E78-1840F07A3E7C}"/>
              </a:ext>
            </a:extLst>
          </p:cNvPr>
          <p:cNvSpPr txBox="1"/>
          <p:nvPr/>
        </p:nvSpPr>
        <p:spPr>
          <a:xfrm>
            <a:off x="374499" y="4748570"/>
            <a:ext cx="2250883" cy="1230951"/>
          </a:xfrm>
          <a:prstGeom prst="rect">
            <a:avLst/>
          </a:prstGeom>
          <a:noFill/>
        </p:spPr>
        <p:txBody>
          <a:bodyPr wrap="square" lIns="121765" tIns="60883" rIns="121765" bIns="6088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cs typeface="Calibri" panose="020F0502020204030204" pitchFamily="34" charset="0"/>
              </a:rPr>
              <a:t>Novel IO agent mono-therapy</a:t>
            </a:r>
          </a:p>
        </p:txBody>
      </p:sp>
      <p:sp>
        <p:nvSpPr>
          <p:cNvPr id="36" name="Line 9">
            <a:extLst>
              <a:ext uri="{FF2B5EF4-FFF2-40B4-BE49-F238E27FC236}">
                <a16:creationId xmlns:a16="http://schemas.microsoft.com/office/drawing/2014/main" id="{22B86129-C558-E340-B307-ECECC90C6494}"/>
              </a:ext>
            </a:extLst>
          </p:cNvPr>
          <p:cNvSpPr>
            <a:spLocks noChangeShapeType="1"/>
          </p:cNvSpPr>
          <p:nvPr/>
        </p:nvSpPr>
        <p:spPr bwMode="auto">
          <a:xfrm flipV="1">
            <a:off x="3056698" y="2598367"/>
            <a:ext cx="542967" cy="1431759"/>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lIns="121765" tIns="60883" rIns="121765" bIns="6088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18" name="Group 17"/>
          <p:cNvGrpSpPr/>
          <p:nvPr/>
        </p:nvGrpSpPr>
        <p:grpSpPr>
          <a:xfrm>
            <a:off x="3860273" y="2610859"/>
            <a:ext cx="994043" cy="254639"/>
            <a:chOff x="3860271" y="2610780"/>
            <a:chExt cx="994042" cy="254639"/>
          </a:xfrm>
        </p:grpSpPr>
        <p:sp>
          <p:nvSpPr>
            <p:cNvPr id="22547" name="Rectangle 26"/>
            <p:cNvSpPr>
              <a:spLocks noChangeArrowheads="1"/>
            </p:cNvSpPr>
            <p:nvPr/>
          </p:nvSpPr>
          <p:spPr bwMode="auto">
            <a:xfrm>
              <a:off x="4333124" y="2618191"/>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37" name="Rectangle 26">
              <a:extLst>
                <a:ext uri="{FF2B5EF4-FFF2-40B4-BE49-F238E27FC236}">
                  <a16:creationId xmlns:a16="http://schemas.microsoft.com/office/drawing/2014/main" id="{56AD1123-6537-1A48-BAD8-CAC1748CEAA7}"/>
                </a:ext>
              </a:extLst>
            </p:cNvPr>
            <p:cNvSpPr>
              <a:spLocks noChangeArrowheads="1"/>
            </p:cNvSpPr>
            <p:nvPr/>
          </p:nvSpPr>
          <p:spPr bwMode="auto">
            <a:xfrm>
              <a:off x="3860271" y="2610780"/>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sp>
        <p:nvSpPr>
          <p:cNvPr id="39" name="Rectangle 26">
            <a:extLst>
              <a:ext uri="{FF2B5EF4-FFF2-40B4-BE49-F238E27FC236}">
                <a16:creationId xmlns:a16="http://schemas.microsoft.com/office/drawing/2014/main" id="{04BB544C-32C2-5146-8463-DBCEA7B1B78D}"/>
              </a:ext>
            </a:extLst>
          </p:cNvPr>
          <p:cNvSpPr>
            <a:spLocks noChangeArrowheads="1"/>
          </p:cNvSpPr>
          <p:nvPr/>
        </p:nvSpPr>
        <p:spPr bwMode="auto">
          <a:xfrm>
            <a:off x="4188836" y="3239224"/>
            <a:ext cx="521189" cy="263525"/>
          </a:xfrm>
          <a:prstGeom prst="rect">
            <a:avLst/>
          </a:prstGeom>
          <a:solidFill>
            <a:srgbClr val="C00000"/>
          </a:solidFill>
          <a:ln w="9525">
            <a:solidFill>
              <a:srgbClr val="000000"/>
            </a:solidFill>
            <a:miter lim="800000"/>
            <a:headEnd/>
            <a:tailEnd/>
          </a:ln>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42" name="Rectangle 26">
            <a:extLst>
              <a:ext uri="{FF2B5EF4-FFF2-40B4-BE49-F238E27FC236}">
                <a16:creationId xmlns:a16="http://schemas.microsoft.com/office/drawing/2014/main" id="{6B8E742C-8D7B-9443-9AF0-10062A683193}"/>
              </a:ext>
            </a:extLst>
          </p:cNvPr>
          <p:cNvSpPr>
            <a:spLocks noChangeArrowheads="1"/>
          </p:cNvSpPr>
          <p:nvPr/>
        </p:nvSpPr>
        <p:spPr bwMode="auto">
          <a:xfrm>
            <a:off x="3928240" y="3828341"/>
            <a:ext cx="521189" cy="290547"/>
          </a:xfrm>
          <a:prstGeom prst="rect">
            <a:avLst/>
          </a:prstGeom>
          <a:solidFill>
            <a:srgbClr val="C00000"/>
          </a:solidFill>
          <a:ln w="9525">
            <a:solidFill>
              <a:srgbClr val="000000"/>
            </a:solidFill>
            <a:miter lim="800000"/>
            <a:headEnd/>
            <a:tailEnd/>
          </a:ln>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44" name="Line 9">
            <a:extLst>
              <a:ext uri="{FF2B5EF4-FFF2-40B4-BE49-F238E27FC236}">
                <a16:creationId xmlns:a16="http://schemas.microsoft.com/office/drawing/2014/main" id="{972E2814-CDF6-D04F-9A62-AF17170D4A6B}"/>
              </a:ext>
            </a:extLst>
          </p:cNvPr>
          <p:cNvSpPr>
            <a:spLocks noChangeShapeType="1"/>
          </p:cNvSpPr>
          <p:nvPr/>
        </p:nvSpPr>
        <p:spPr bwMode="auto">
          <a:xfrm flipV="1">
            <a:off x="1804986" y="4105025"/>
            <a:ext cx="1187367" cy="46176"/>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txBody>
          <a:bodyPr lIns="121765" tIns="60883" rIns="121765" bIns="6088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cs typeface="Calibri" panose="020F0502020204030204" pitchFamily="34" charset="0"/>
            </a:endParaRPr>
          </a:p>
        </p:txBody>
      </p:sp>
      <p:sp>
        <p:nvSpPr>
          <p:cNvPr id="45" name="TextBox 44">
            <a:extLst>
              <a:ext uri="{FF2B5EF4-FFF2-40B4-BE49-F238E27FC236}">
                <a16:creationId xmlns:a16="http://schemas.microsoft.com/office/drawing/2014/main" id="{D2CBE242-7693-4A47-B175-ACBE06BFAA5C}"/>
              </a:ext>
            </a:extLst>
          </p:cNvPr>
          <p:cNvSpPr txBox="1"/>
          <p:nvPr/>
        </p:nvSpPr>
        <p:spPr>
          <a:xfrm>
            <a:off x="2648813" y="4702566"/>
            <a:ext cx="2612999" cy="1230951"/>
          </a:xfrm>
          <a:prstGeom prst="rect">
            <a:avLst/>
          </a:prstGeom>
          <a:noFill/>
        </p:spPr>
        <p:txBody>
          <a:bodyPr wrap="square" lIns="121765" tIns="60883" rIns="121765" bIns="60883"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cs typeface="Calibri" panose="020F0502020204030204" pitchFamily="34" charset="0"/>
              </a:rPr>
              <a:t>Novel IO agent + anti-PD-1/L1 antibody</a:t>
            </a:r>
          </a:p>
        </p:txBody>
      </p:sp>
      <p:grpSp>
        <p:nvGrpSpPr>
          <p:cNvPr id="19" name="Group 18"/>
          <p:cNvGrpSpPr/>
          <p:nvPr/>
        </p:nvGrpSpPr>
        <p:grpSpPr>
          <a:xfrm>
            <a:off x="6191221" y="2618271"/>
            <a:ext cx="994043" cy="254639"/>
            <a:chOff x="6191222" y="2618191"/>
            <a:chExt cx="994042" cy="254639"/>
          </a:xfrm>
        </p:grpSpPr>
        <p:sp>
          <p:nvSpPr>
            <p:cNvPr id="47" name="Rectangle 26">
              <a:extLst>
                <a:ext uri="{FF2B5EF4-FFF2-40B4-BE49-F238E27FC236}">
                  <a16:creationId xmlns:a16="http://schemas.microsoft.com/office/drawing/2014/main" id="{9CF9C9C6-66D2-C94F-A728-105CF8B0EC01}"/>
                </a:ext>
              </a:extLst>
            </p:cNvPr>
            <p:cNvSpPr>
              <a:spLocks noChangeArrowheads="1"/>
            </p:cNvSpPr>
            <p:nvPr/>
          </p:nvSpPr>
          <p:spPr bwMode="auto">
            <a:xfrm>
              <a:off x="6664075" y="2625602"/>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48" name="Rectangle 26">
              <a:extLst>
                <a:ext uri="{FF2B5EF4-FFF2-40B4-BE49-F238E27FC236}">
                  <a16:creationId xmlns:a16="http://schemas.microsoft.com/office/drawing/2014/main" id="{0D995693-E8CD-CD4C-9854-5B7345550DEB}"/>
                </a:ext>
              </a:extLst>
            </p:cNvPr>
            <p:cNvSpPr>
              <a:spLocks noChangeArrowheads="1"/>
            </p:cNvSpPr>
            <p:nvPr/>
          </p:nvSpPr>
          <p:spPr bwMode="auto">
            <a:xfrm>
              <a:off x="6191222" y="2618191"/>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0" name="Group 19"/>
          <p:cNvGrpSpPr/>
          <p:nvPr/>
        </p:nvGrpSpPr>
        <p:grpSpPr>
          <a:xfrm>
            <a:off x="8174565" y="2598370"/>
            <a:ext cx="994043" cy="254639"/>
            <a:chOff x="8174563" y="2598290"/>
            <a:chExt cx="994042" cy="254639"/>
          </a:xfrm>
        </p:grpSpPr>
        <p:sp>
          <p:nvSpPr>
            <p:cNvPr id="50" name="Rectangle 26">
              <a:extLst>
                <a:ext uri="{FF2B5EF4-FFF2-40B4-BE49-F238E27FC236}">
                  <a16:creationId xmlns:a16="http://schemas.microsoft.com/office/drawing/2014/main" id="{F62732DA-8BD9-C54A-AE18-43D362281345}"/>
                </a:ext>
              </a:extLst>
            </p:cNvPr>
            <p:cNvSpPr>
              <a:spLocks noChangeArrowheads="1"/>
            </p:cNvSpPr>
            <p:nvPr/>
          </p:nvSpPr>
          <p:spPr bwMode="auto">
            <a:xfrm>
              <a:off x="8647416" y="2605701"/>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51" name="Rectangle 26">
              <a:extLst>
                <a:ext uri="{FF2B5EF4-FFF2-40B4-BE49-F238E27FC236}">
                  <a16:creationId xmlns:a16="http://schemas.microsoft.com/office/drawing/2014/main" id="{72FEE0DD-17EB-4944-B905-DDB079B3CB22}"/>
                </a:ext>
              </a:extLst>
            </p:cNvPr>
            <p:cNvSpPr>
              <a:spLocks noChangeArrowheads="1"/>
            </p:cNvSpPr>
            <p:nvPr/>
          </p:nvSpPr>
          <p:spPr bwMode="auto">
            <a:xfrm>
              <a:off x="8174563" y="2598290"/>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1" name="Group 20"/>
          <p:cNvGrpSpPr/>
          <p:nvPr/>
        </p:nvGrpSpPr>
        <p:grpSpPr>
          <a:xfrm>
            <a:off x="8178737" y="3142767"/>
            <a:ext cx="994043" cy="254639"/>
            <a:chOff x="8178735" y="3142687"/>
            <a:chExt cx="994042" cy="254639"/>
          </a:xfrm>
        </p:grpSpPr>
        <p:sp>
          <p:nvSpPr>
            <p:cNvPr id="53" name="Rectangle 26">
              <a:extLst>
                <a:ext uri="{FF2B5EF4-FFF2-40B4-BE49-F238E27FC236}">
                  <a16:creationId xmlns:a16="http://schemas.microsoft.com/office/drawing/2014/main" id="{87FD0519-7FB5-C843-AA5A-7D2347D089F4}"/>
                </a:ext>
              </a:extLst>
            </p:cNvPr>
            <p:cNvSpPr>
              <a:spLocks noChangeArrowheads="1"/>
            </p:cNvSpPr>
            <p:nvPr/>
          </p:nvSpPr>
          <p:spPr bwMode="auto">
            <a:xfrm>
              <a:off x="8651588" y="3150098"/>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54" name="Rectangle 26">
              <a:extLst>
                <a:ext uri="{FF2B5EF4-FFF2-40B4-BE49-F238E27FC236}">
                  <a16:creationId xmlns:a16="http://schemas.microsoft.com/office/drawing/2014/main" id="{068E17CE-1AA5-8941-9C70-4A7F602E4B9B}"/>
                </a:ext>
              </a:extLst>
            </p:cNvPr>
            <p:cNvSpPr>
              <a:spLocks noChangeArrowheads="1"/>
            </p:cNvSpPr>
            <p:nvPr/>
          </p:nvSpPr>
          <p:spPr bwMode="auto">
            <a:xfrm>
              <a:off x="8178735" y="3142687"/>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2" name="Group 21"/>
          <p:cNvGrpSpPr/>
          <p:nvPr/>
        </p:nvGrpSpPr>
        <p:grpSpPr>
          <a:xfrm>
            <a:off x="8223411" y="3711389"/>
            <a:ext cx="994043" cy="254639"/>
            <a:chOff x="8223411" y="3711377"/>
            <a:chExt cx="994042" cy="254639"/>
          </a:xfrm>
        </p:grpSpPr>
        <p:sp>
          <p:nvSpPr>
            <p:cNvPr id="56" name="Rectangle 26">
              <a:extLst>
                <a:ext uri="{FF2B5EF4-FFF2-40B4-BE49-F238E27FC236}">
                  <a16:creationId xmlns:a16="http://schemas.microsoft.com/office/drawing/2014/main" id="{906124C3-AB58-9E41-B3A2-747ABBC3C8DE}"/>
                </a:ext>
              </a:extLst>
            </p:cNvPr>
            <p:cNvSpPr>
              <a:spLocks noChangeArrowheads="1"/>
            </p:cNvSpPr>
            <p:nvPr/>
          </p:nvSpPr>
          <p:spPr bwMode="auto">
            <a:xfrm>
              <a:off x="8696264" y="3718788"/>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57" name="Rectangle 26">
              <a:extLst>
                <a:ext uri="{FF2B5EF4-FFF2-40B4-BE49-F238E27FC236}">
                  <a16:creationId xmlns:a16="http://schemas.microsoft.com/office/drawing/2014/main" id="{10EB2BB3-2D9F-AC42-B163-B65A6DDDB078}"/>
                </a:ext>
              </a:extLst>
            </p:cNvPr>
            <p:cNvSpPr>
              <a:spLocks noChangeArrowheads="1"/>
            </p:cNvSpPr>
            <p:nvPr/>
          </p:nvSpPr>
          <p:spPr bwMode="auto">
            <a:xfrm>
              <a:off x="8223411" y="3711377"/>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cs typeface="Calibri" panose="020F0502020204030204" pitchFamily="34" charset="0"/>
              </a:endParaRPr>
            </a:p>
          </p:txBody>
        </p:sp>
      </p:grpSp>
      <p:grpSp>
        <p:nvGrpSpPr>
          <p:cNvPr id="23" name="Group 22"/>
          <p:cNvGrpSpPr/>
          <p:nvPr/>
        </p:nvGrpSpPr>
        <p:grpSpPr>
          <a:xfrm>
            <a:off x="9352589" y="2618271"/>
            <a:ext cx="994043" cy="254639"/>
            <a:chOff x="9352588" y="2618191"/>
            <a:chExt cx="994042" cy="254639"/>
          </a:xfrm>
        </p:grpSpPr>
        <p:sp>
          <p:nvSpPr>
            <p:cNvPr id="59" name="Rectangle 26">
              <a:extLst>
                <a:ext uri="{FF2B5EF4-FFF2-40B4-BE49-F238E27FC236}">
                  <a16:creationId xmlns:a16="http://schemas.microsoft.com/office/drawing/2014/main" id="{632BFE7B-EC5D-5646-B05F-B4113F2FED8D}"/>
                </a:ext>
              </a:extLst>
            </p:cNvPr>
            <p:cNvSpPr>
              <a:spLocks noChangeArrowheads="1"/>
            </p:cNvSpPr>
            <p:nvPr/>
          </p:nvSpPr>
          <p:spPr bwMode="auto">
            <a:xfrm>
              <a:off x="9825441" y="2625602"/>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60" name="Rectangle 26">
              <a:extLst>
                <a:ext uri="{FF2B5EF4-FFF2-40B4-BE49-F238E27FC236}">
                  <a16:creationId xmlns:a16="http://schemas.microsoft.com/office/drawing/2014/main" id="{48455945-BE80-F543-80E9-D79F7C6ECDBE}"/>
                </a:ext>
              </a:extLst>
            </p:cNvPr>
            <p:cNvSpPr>
              <a:spLocks noChangeArrowheads="1"/>
            </p:cNvSpPr>
            <p:nvPr/>
          </p:nvSpPr>
          <p:spPr bwMode="auto">
            <a:xfrm>
              <a:off x="9352588" y="2618191"/>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4" name="Group 23"/>
          <p:cNvGrpSpPr/>
          <p:nvPr/>
        </p:nvGrpSpPr>
        <p:grpSpPr>
          <a:xfrm>
            <a:off x="9352589" y="3159937"/>
            <a:ext cx="994043" cy="254639"/>
            <a:chOff x="9352588" y="3159857"/>
            <a:chExt cx="994042" cy="254639"/>
          </a:xfrm>
        </p:grpSpPr>
        <p:sp>
          <p:nvSpPr>
            <p:cNvPr id="62" name="Rectangle 26">
              <a:extLst>
                <a:ext uri="{FF2B5EF4-FFF2-40B4-BE49-F238E27FC236}">
                  <a16:creationId xmlns:a16="http://schemas.microsoft.com/office/drawing/2014/main" id="{54B77E27-1E61-8148-8BC2-34883A1684BB}"/>
                </a:ext>
              </a:extLst>
            </p:cNvPr>
            <p:cNvSpPr>
              <a:spLocks noChangeArrowheads="1"/>
            </p:cNvSpPr>
            <p:nvPr/>
          </p:nvSpPr>
          <p:spPr bwMode="auto">
            <a:xfrm>
              <a:off x="9825441" y="3167268"/>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63" name="Rectangle 26">
              <a:extLst>
                <a:ext uri="{FF2B5EF4-FFF2-40B4-BE49-F238E27FC236}">
                  <a16:creationId xmlns:a16="http://schemas.microsoft.com/office/drawing/2014/main" id="{7440645D-5606-A64D-88FC-F3EA266C3497}"/>
                </a:ext>
              </a:extLst>
            </p:cNvPr>
            <p:cNvSpPr>
              <a:spLocks noChangeArrowheads="1"/>
            </p:cNvSpPr>
            <p:nvPr/>
          </p:nvSpPr>
          <p:spPr bwMode="auto">
            <a:xfrm>
              <a:off x="9352588" y="3159857"/>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5" name="Group 24"/>
          <p:cNvGrpSpPr/>
          <p:nvPr/>
        </p:nvGrpSpPr>
        <p:grpSpPr>
          <a:xfrm>
            <a:off x="9424429" y="3683465"/>
            <a:ext cx="994043" cy="254639"/>
            <a:chOff x="9424429" y="3683454"/>
            <a:chExt cx="994042" cy="254639"/>
          </a:xfrm>
        </p:grpSpPr>
        <p:sp>
          <p:nvSpPr>
            <p:cNvPr id="65" name="Rectangle 26">
              <a:extLst>
                <a:ext uri="{FF2B5EF4-FFF2-40B4-BE49-F238E27FC236}">
                  <a16:creationId xmlns:a16="http://schemas.microsoft.com/office/drawing/2014/main" id="{B718549E-6C56-9942-BCAA-7F3954C0A737}"/>
                </a:ext>
              </a:extLst>
            </p:cNvPr>
            <p:cNvSpPr>
              <a:spLocks noChangeArrowheads="1"/>
            </p:cNvSpPr>
            <p:nvPr/>
          </p:nvSpPr>
          <p:spPr bwMode="auto">
            <a:xfrm>
              <a:off x="9897282" y="3690865"/>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66" name="Rectangle 26">
              <a:extLst>
                <a:ext uri="{FF2B5EF4-FFF2-40B4-BE49-F238E27FC236}">
                  <a16:creationId xmlns:a16="http://schemas.microsoft.com/office/drawing/2014/main" id="{F1326E39-151B-6D4D-8FC3-2D228D7C79B4}"/>
                </a:ext>
              </a:extLst>
            </p:cNvPr>
            <p:cNvSpPr>
              <a:spLocks noChangeArrowheads="1"/>
            </p:cNvSpPr>
            <p:nvPr/>
          </p:nvSpPr>
          <p:spPr bwMode="auto">
            <a:xfrm>
              <a:off x="9424429" y="3683454"/>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cs typeface="Calibri" panose="020F0502020204030204" pitchFamily="34" charset="0"/>
              </a:endParaRPr>
            </a:p>
          </p:txBody>
        </p:sp>
      </p:grpSp>
      <p:grpSp>
        <p:nvGrpSpPr>
          <p:cNvPr id="26" name="Group 25"/>
          <p:cNvGrpSpPr/>
          <p:nvPr/>
        </p:nvGrpSpPr>
        <p:grpSpPr>
          <a:xfrm>
            <a:off x="10530613" y="2598370"/>
            <a:ext cx="994043" cy="254639"/>
            <a:chOff x="10530613" y="2598290"/>
            <a:chExt cx="994042" cy="254639"/>
          </a:xfrm>
        </p:grpSpPr>
        <p:sp>
          <p:nvSpPr>
            <p:cNvPr id="68" name="Rectangle 26">
              <a:extLst>
                <a:ext uri="{FF2B5EF4-FFF2-40B4-BE49-F238E27FC236}">
                  <a16:creationId xmlns:a16="http://schemas.microsoft.com/office/drawing/2014/main" id="{95F9F803-6E7E-804E-B641-F369E1D2350F}"/>
                </a:ext>
              </a:extLst>
            </p:cNvPr>
            <p:cNvSpPr>
              <a:spLocks noChangeArrowheads="1"/>
            </p:cNvSpPr>
            <p:nvPr/>
          </p:nvSpPr>
          <p:spPr bwMode="auto">
            <a:xfrm>
              <a:off x="11003466" y="2605701"/>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69" name="Rectangle 26">
              <a:extLst>
                <a:ext uri="{FF2B5EF4-FFF2-40B4-BE49-F238E27FC236}">
                  <a16:creationId xmlns:a16="http://schemas.microsoft.com/office/drawing/2014/main" id="{697DE647-50B6-9F42-827B-9110FEC87182}"/>
                </a:ext>
              </a:extLst>
            </p:cNvPr>
            <p:cNvSpPr>
              <a:spLocks noChangeArrowheads="1"/>
            </p:cNvSpPr>
            <p:nvPr/>
          </p:nvSpPr>
          <p:spPr bwMode="auto">
            <a:xfrm>
              <a:off x="10530613" y="2598290"/>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7" name="Group 26"/>
          <p:cNvGrpSpPr/>
          <p:nvPr/>
        </p:nvGrpSpPr>
        <p:grpSpPr>
          <a:xfrm>
            <a:off x="10545237" y="3167347"/>
            <a:ext cx="994043" cy="254639"/>
            <a:chOff x="10545237" y="3167268"/>
            <a:chExt cx="994042" cy="254639"/>
          </a:xfrm>
        </p:grpSpPr>
        <p:sp>
          <p:nvSpPr>
            <p:cNvPr id="71" name="Rectangle 26">
              <a:extLst>
                <a:ext uri="{FF2B5EF4-FFF2-40B4-BE49-F238E27FC236}">
                  <a16:creationId xmlns:a16="http://schemas.microsoft.com/office/drawing/2014/main" id="{97D29441-53D8-8844-9DE2-0222818ED8F1}"/>
                </a:ext>
              </a:extLst>
            </p:cNvPr>
            <p:cNvSpPr>
              <a:spLocks noChangeArrowheads="1"/>
            </p:cNvSpPr>
            <p:nvPr/>
          </p:nvSpPr>
          <p:spPr bwMode="auto">
            <a:xfrm>
              <a:off x="11018090" y="3174679"/>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2" name="Rectangle 26">
              <a:extLst>
                <a:ext uri="{FF2B5EF4-FFF2-40B4-BE49-F238E27FC236}">
                  <a16:creationId xmlns:a16="http://schemas.microsoft.com/office/drawing/2014/main" id="{6C97F341-C865-FB4E-951F-5B34D13000E9}"/>
                </a:ext>
              </a:extLst>
            </p:cNvPr>
            <p:cNvSpPr>
              <a:spLocks noChangeArrowheads="1"/>
            </p:cNvSpPr>
            <p:nvPr/>
          </p:nvSpPr>
          <p:spPr bwMode="auto">
            <a:xfrm>
              <a:off x="10545237" y="3167268"/>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grpSp>
      <p:grpSp>
        <p:nvGrpSpPr>
          <p:cNvPr id="28" name="Group 27"/>
          <p:cNvGrpSpPr/>
          <p:nvPr/>
        </p:nvGrpSpPr>
        <p:grpSpPr>
          <a:xfrm>
            <a:off x="10601281" y="3671077"/>
            <a:ext cx="994043" cy="254639"/>
            <a:chOff x="10601279" y="3671067"/>
            <a:chExt cx="994042" cy="254639"/>
          </a:xfrm>
        </p:grpSpPr>
        <p:sp>
          <p:nvSpPr>
            <p:cNvPr id="74" name="Rectangle 26">
              <a:extLst>
                <a:ext uri="{FF2B5EF4-FFF2-40B4-BE49-F238E27FC236}">
                  <a16:creationId xmlns:a16="http://schemas.microsoft.com/office/drawing/2014/main" id="{1B5D7762-F59B-AD49-978D-5013EA74A0BE}"/>
                </a:ext>
              </a:extLst>
            </p:cNvPr>
            <p:cNvSpPr>
              <a:spLocks noChangeArrowheads="1"/>
            </p:cNvSpPr>
            <p:nvPr/>
          </p:nvSpPr>
          <p:spPr bwMode="auto">
            <a:xfrm>
              <a:off x="11074132" y="3678478"/>
              <a:ext cx="521189" cy="247228"/>
            </a:xfrm>
            <a:prstGeom prst="rect">
              <a:avLst/>
            </a:prstGeom>
            <a:solidFill>
              <a:srgbClr val="C00000"/>
            </a:solidFill>
            <a:ln w="9525">
              <a:solidFill>
                <a:srgbClr val="000000"/>
              </a:solidFill>
              <a:miter lim="800000"/>
              <a:headEnd/>
              <a:tailEnd/>
            </a:ln>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75" name="Rectangle 26">
              <a:extLst>
                <a:ext uri="{FF2B5EF4-FFF2-40B4-BE49-F238E27FC236}">
                  <a16:creationId xmlns:a16="http://schemas.microsoft.com/office/drawing/2014/main" id="{C94E1B20-C69A-1644-BFD2-79845063F260}"/>
                </a:ext>
              </a:extLst>
            </p:cNvPr>
            <p:cNvSpPr>
              <a:spLocks noChangeArrowheads="1"/>
            </p:cNvSpPr>
            <p:nvPr/>
          </p:nvSpPr>
          <p:spPr bwMode="auto">
            <a:xfrm>
              <a:off x="10601279" y="3671067"/>
              <a:ext cx="486338" cy="254638"/>
            </a:xfrm>
            <a:prstGeom prst="rect">
              <a:avLst/>
            </a:prstGeom>
            <a:solidFill>
              <a:srgbClr val="FFC000"/>
            </a:solidFill>
            <a:ln w="9525">
              <a:solidFill>
                <a:srgbClr val="000000"/>
              </a:solidFill>
              <a:miter lim="800000"/>
              <a:headEnd/>
              <a:tailEnd/>
            </a:ln>
            <a:effec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dirty="0">
                <a:ln>
                  <a:noFill/>
                </a:ln>
                <a:solidFill>
                  <a:srgbClr val="000000"/>
                </a:solidFill>
                <a:effectLst/>
                <a:uLnTx/>
                <a:uFillTx/>
                <a:cs typeface="Calibri" panose="020F0502020204030204" pitchFamily="34" charset="0"/>
              </a:endParaRPr>
            </a:p>
          </p:txBody>
        </p:sp>
      </p:grpSp>
      <p:sp>
        <p:nvSpPr>
          <p:cNvPr id="78" name="Rectangle 26">
            <a:extLst>
              <a:ext uri="{FF2B5EF4-FFF2-40B4-BE49-F238E27FC236}">
                <a16:creationId xmlns:a16="http://schemas.microsoft.com/office/drawing/2014/main" id="{341B925A-A989-5544-B191-E3D442D1F944}"/>
              </a:ext>
            </a:extLst>
          </p:cNvPr>
          <p:cNvSpPr>
            <a:spLocks noChangeArrowheads="1"/>
          </p:cNvSpPr>
          <p:nvPr/>
        </p:nvSpPr>
        <p:spPr bwMode="auto">
          <a:xfrm>
            <a:off x="1552549" y="3311272"/>
            <a:ext cx="576263" cy="263525"/>
          </a:xfrm>
          <a:prstGeom prst="rect">
            <a:avLst/>
          </a:prstGeom>
          <a:solidFill>
            <a:schemeClr val="accent3">
              <a:lumMod val="75000"/>
            </a:schemeClr>
          </a:solidFill>
          <a:ln w="9525">
            <a:solidFill>
              <a:srgbClr val="000000"/>
            </a:solidFill>
            <a:miter lim="800000"/>
            <a:headEnd/>
            <a:tailEnd/>
          </a:ln>
          <a:effectLst/>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79" name="Rectangle 26">
            <a:extLst>
              <a:ext uri="{FF2B5EF4-FFF2-40B4-BE49-F238E27FC236}">
                <a16:creationId xmlns:a16="http://schemas.microsoft.com/office/drawing/2014/main" id="{DB281D0F-1E7F-EE4B-86E0-408666507147}"/>
              </a:ext>
            </a:extLst>
          </p:cNvPr>
          <p:cNvSpPr>
            <a:spLocks noChangeArrowheads="1"/>
          </p:cNvSpPr>
          <p:nvPr/>
        </p:nvSpPr>
        <p:spPr bwMode="auto">
          <a:xfrm>
            <a:off x="1234519" y="3834256"/>
            <a:ext cx="573088" cy="263525"/>
          </a:xfrm>
          <a:prstGeom prst="rect">
            <a:avLst/>
          </a:prstGeom>
          <a:solidFill>
            <a:srgbClr val="0070C0"/>
          </a:solidFill>
          <a:ln w="9525">
            <a:solidFill>
              <a:srgbClr val="000000"/>
            </a:solidFill>
            <a:miter lim="800000"/>
            <a:headEnd/>
            <a:tailEnd/>
          </a:ln>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80" name="Rectangle 26">
            <a:extLst>
              <a:ext uri="{FF2B5EF4-FFF2-40B4-BE49-F238E27FC236}">
                <a16:creationId xmlns:a16="http://schemas.microsoft.com/office/drawing/2014/main" id="{6743CDF4-686B-9540-B6AC-5716F828666A}"/>
              </a:ext>
            </a:extLst>
          </p:cNvPr>
          <p:cNvSpPr>
            <a:spLocks noChangeArrowheads="1"/>
          </p:cNvSpPr>
          <p:nvPr/>
        </p:nvSpPr>
        <p:spPr bwMode="auto">
          <a:xfrm>
            <a:off x="959437" y="4384690"/>
            <a:ext cx="574675" cy="261937"/>
          </a:xfrm>
          <a:prstGeom prst="rect">
            <a:avLst/>
          </a:prstGeom>
          <a:solidFill>
            <a:schemeClr val="tx1">
              <a:lumMod val="65000"/>
              <a:lumOff val="35000"/>
            </a:schemeClr>
          </a:solidFill>
          <a:ln w="9525">
            <a:solidFill>
              <a:srgbClr val="000000"/>
            </a:solidFill>
            <a:miter lim="800000"/>
            <a:headEnd/>
            <a:tailEnd/>
          </a:ln>
          <a:effectLst/>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81" name="Rectangle 26">
            <a:extLst>
              <a:ext uri="{FF2B5EF4-FFF2-40B4-BE49-F238E27FC236}">
                <a16:creationId xmlns:a16="http://schemas.microsoft.com/office/drawing/2014/main" id="{6CC127BC-9727-944D-816F-2DD9F3776E88}"/>
              </a:ext>
            </a:extLst>
          </p:cNvPr>
          <p:cNvSpPr>
            <a:spLocks noChangeArrowheads="1"/>
          </p:cNvSpPr>
          <p:nvPr/>
        </p:nvSpPr>
        <p:spPr bwMode="auto">
          <a:xfrm>
            <a:off x="3476376" y="3828341"/>
            <a:ext cx="478953" cy="290547"/>
          </a:xfrm>
          <a:prstGeom prst="rect">
            <a:avLst/>
          </a:prstGeom>
          <a:solidFill>
            <a:srgbClr val="0070C0"/>
          </a:solidFill>
          <a:ln w="9525">
            <a:solidFill>
              <a:srgbClr val="000000"/>
            </a:solidFill>
            <a:miter lim="800000"/>
            <a:headEnd/>
            <a:tailEnd/>
          </a:ln>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333" b="1" i="0" u="none" strike="noStrike" kern="1200" cap="none" spc="0" normalizeH="0" baseline="0" noProof="0">
              <a:ln>
                <a:noFill/>
              </a:ln>
              <a:solidFill>
                <a:srgbClr val="000000"/>
              </a:solidFill>
              <a:effectLst/>
              <a:uLnTx/>
              <a:uFillTx/>
              <a:cs typeface="Calibri" panose="020F0502020204030204" pitchFamily="34" charset="0"/>
            </a:endParaRPr>
          </a:p>
        </p:txBody>
      </p:sp>
      <p:sp>
        <p:nvSpPr>
          <p:cNvPr id="82" name="Rectangle 26">
            <a:extLst>
              <a:ext uri="{FF2B5EF4-FFF2-40B4-BE49-F238E27FC236}">
                <a16:creationId xmlns:a16="http://schemas.microsoft.com/office/drawing/2014/main" id="{A0FDE6BA-E13E-1E41-B5B7-45296E1D0561}"/>
              </a:ext>
            </a:extLst>
          </p:cNvPr>
          <p:cNvSpPr>
            <a:spLocks noChangeArrowheads="1"/>
          </p:cNvSpPr>
          <p:nvPr/>
        </p:nvSpPr>
        <p:spPr bwMode="auto">
          <a:xfrm>
            <a:off x="3599609" y="3239224"/>
            <a:ext cx="576263" cy="263525"/>
          </a:xfrm>
          <a:prstGeom prst="rect">
            <a:avLst/>
          </a:prstGeom>
          <a:solidFill>
            <a:schemeClr val="accent3">
              <a:lumMod val="75000"/>
            </a:schemeClr>
          </a:solidFill>
          <a:ln w="9525">
            <a:solidFill>
              <a:srgbClr val="000000"/>
            </a:solidFill>
            <a:miter lim="800000"/>
            <a:headEnd/>
            <a:tailEnd/>
          </a:ln>
          <a:effectLst/>
        </p:spPr>
        <p:txBody>
          <a:bodyPr wrap="none" lIns="121765" tIns="60883" rIns="121765" bIns="60883"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33"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5BFD9900-DBA3-C04E-8113-15529CE44F3C}" type="slidenum">
              <a:rPr lang="en-US" smtClean="0">
                <a:solidFill>
                  <a:prstClr val="black">
                    <a:tint val="75000"/>
                  </a:prstClr>
                </a:solidFill>
                <a:cs typeface="Calibri" panose="020F0502020204030204" pitchFamily="34" charset="0"/>
              </a:rPr>
              <a:pPr/>
              <a:t>47</a:t>
            </a:fld>
            <a:endParaRPr lang="en-US">
              <a:solidFill>
                <a:prstClr val="black">
                  <a:tint val="75000"/>
                </a:prstClr>
              </a:solidFill>
              <a:cs typeface="Calibri" panose="020F0502020204030204" pitchFamily="34" charset="0"/>
            </a:endParaRPr>
          </a:p>
        </p:txBody>
      </p:sp>
    </p:spTree>
    <p:extLst>
      <p:ext uri="{BB962C8B-B14F-4D97-AF65-F5344CB8AC3E}">
        <p14:creationId xmlns:p14="http://schemas.microsoft.com/office/powerpoint/2010/main" val="2069084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AAEE60B-F77C-D979-D83C-F0CD0999DA0D}"/>
              </a:ext>
            </a:extLst>
          </p:cNvPr>
          <p:cNvSpPr>
            <a:spLocks noGrp="1"/>
          </p:cNvSpPr>
          <p:nvPr>
            <p:ph type="title"/>
          </p:nvPr>
        </p:nvSpPr>
        <p:spPr>
          <a:xfrm>
            <a:off x="406400" y="401291"/>
            <a:ext cx="11455991" cy="650567"/>
          </a:xfrm>
        </p:spPr>
        <p:txBody>
          <a:bodyPr>
            <a:noAutofit/>
          </a:bodyPr>
          <a:lstStyle/>
          <a:p>
            <a:r>
              <a:rPr lang="en-US" dirty="0">
                <a:latin typeface="+mn-lt"/>
              </a:rPr>
              <a:t>IO+IO Combinations – Possible Decision Tree</a:t>
            </a:r>
          </a:p>
        </p:txBody>
      </p:sp>
      <p:graphicFrame>
        <p:nvGraphicFramePr>
          <p:cNvPr id="2" name="Diagram 1">
            <a:extLst>
              <a:ext uri="{FF2B5EF4-FFF2-40B4-BE49-F238E27FC236}">
                <a16:creationId xmlns:a16="http://schemas.microsoft.com/office/drawing/2014/main" id="{813A2A4D-34B9-11F9-0092-D2280504AA7D}"/>
              </a:ext>
            </a:extLst>
          </p:cNvPr>
          <p:cNvGraphicFramePr/>
          <p:nvPr>
            <p:extLst>
              <p:ext uri="{D42A27DB-BD31-4B8C-83A1-F6EECF244321}">
                <p14:modId xmlns:p14="http://schemas.microsoft.com/office/powerpoint/2010/main" val="743301045"/>
              </p:ext>
            </p:extLst>
          </p:nvPr>
        </p:nvGraphicFramePr>
        <p:xfrm>
          <a:off x="717550" y="342900"/>
          <a:ext cx="10756900" cy="651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BDEC4274-4BF8-1BD2-EC53-317FD9BE978F}"/>
              </a:ext>
            </a:extLst>
          </p:cNvPr>
          <p:cNvSpPr txBox="1"/>
          <p:nvPr/>
        </p:nvSpPr>
        <p:spPr>
          <a:xfrm>
            <a:off x="2999232" y="3585597"/>
            <a:ext cx="2256259" cy="369332"/>
          </a:xfrm>
          <a:prstGeom prst="rect">
            <a:avLst/>
          </a:prstGeom>
          <a:noFill/>
        </p:spPr>
        <p:txBody>
          <a:bodyPr wrap="none" rtlCol="0">
            <a:spAutoFit/>
          </a:bodyPr>
          <a:lstStyle/>
          <a:p>
            <a:r>
              <a:rPr lang="en-US" dirty="0"/>
              <a:t>Monotherapy activity</a:t>
            </a:r>
          </a:p>
        </p:txBody>
      </p:sp>
    </p:spTree>
    <p:extLst>
      <p:ext uri="{BB962C8B-B14F-4D97-AF65-F5344CB8AC3E}">
        <p14:creationId xmlns:p14="http://schemas.microsoft.com/office/powerpoint/2010/main" val="1273873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5B0227-C8EE-844E-FB3E-7D6781D2AA6B}"/>
              </a:ext>
            </a:extLst>
          </p:cNvPr>
          <p:cNvSpPr>
            <a:spLocks noGrp="1"/>
          </p:cNvSpPr>
          <p:nvPr>
            <p:ph type="sldNum" sz="quarter" idx="12"/>
          </p:nvPr>
        </p:nvSpPr>
        <p:spPr/>
        <p:txBody>
          <a:bodyPr/>
          <a:lstStyle/>
          <a:p>
            <a:fld id="{C070C98D-5447-D74D-8EBC-EDBE97D28AB4}" type="slidenum">
              <a:rPr lang="en-US" smtClean="0"/>
              <a:t>49</a:t>
            </a:fld>
            <a:endParaRPr lang="en-US"/>
          </a:p>
        </p:txBody>
      </p:sp>
      <p:pic>
        <p:nvPicPr>
          <p:cNvPr id="3" name="Picture 2">
            <a:extLst>
              <a:ext uri="{FF2B5EF4-FFF2-40B4-BE49-F238E27FC236}">
                <a16:creationId xmlns:a16="http://schemas.microsoft.com/office/drawing/2014/main" id="{BB41F09D-B5EC-932B-1CA2-770E82BF6135}"/>
              </a:ext>
            </a:extLst>
          </p:cNvPr>
          <p:cNvPicPr>
            <a:picLocks noChangeAspect="1"/>
          </p:cNvPicPr>
          <p:nvPr/>
        </p:nvPicPr>
        <p:blipFill>
          <a:blip r:embed="rId2"/>
          <a:stretch>
            <a:fillRect/>
          </a:stretch>
        </p:blipFill>
        <p:spPr>
          <a:xfrm>
            <a:off x="1070641" y="2765596"/>
            <a:ext cx="1076475" cy="1505160"/>
          </a:xfrm>
          <a:prstGeom prst="rect">
            <a:avLst/>
          </a:prstGeom>
        </p:spPr>
      </p:pic>
      <p:pic>
        <p:nvPicPr>
          <p:cNvPr id="4" name="Picture 3">
            <a:extLst>
              <a:ext uri="{FF2B5EF4-FFF2-40B4-BE49-F238E27FC236}">
                <a16:creationId xmlns:a16="http://schemas.microsoft.com/office/drawing/2014/main" id="{FA4F8586-3183-5CA5-2A61-0CBD81A81209}"/>
              </a:ext>
            </a:extLst>
          </p:cNvPr>
          <p:cNvPicPr>
            <a:picLocks noChangeAspect="1"/>
          </p:cNvPicPr>
          <p:nvPr/>
        </p:nvPicPr>
        <p:blipFill>
          <a:blip r:embed="rId3"/>
          <a:stretch>
            <a:fillRect/>
          </a:stretch>
        </p:blipFill>
        <p:spPr>
          <a:xfrm>
            <a:off x="2263639" y="2765596"/>
            <a:ext cx="2513401" cy="1505160"/>
          </a:xfrm>
          <a:prstGeom prst="rect">
            <a:avLst/>
          </a:prstGeom>
        </p:spPr>
      </p:pic>
      <p:pic>
        <p:nvPicPr>
          <p:cNvPr id="5" name="Picture 4">
            <a:extLst>
              <a:ext uri="{FF2B5EF4-FFF2-40B4-BE49-F238E27FC236}">
                <a16:creationId xmlns:a16="http://schemas.microsoft.com/office/drawing/2014/main" id="{781471D6-8386-7A9A-C8CB-B2C5DC270379}"/>
              </a:ext>
            </a:extLst>
          </p:cNvPr>
          <p:cNvPicPr>
            <a:picLocks noChangeAspect="1"/>
          </p:cNvPicPr>
          <p:nvPr/>
        </p:nvPicPr>
        <p:blipFill>
          <a:blip r:embed="rId4"/>
          <a:stretch>
            <a:fillRect/>
          </a:stretch>
        </p:blipFill>
        <p:spPr>
          <a:xfrm>
            <a:off x="4893563" y="2217832"/>
            <a:ext cx="2734057" cy="2600688"/>
          </a:xfrm>
          <a:prstGeom prst="rect">
            <a:avLst/>
          </a:prstGeom>
        </p:spPr>
      </p:pic>
      <p:sp>
        <p:nvSpPr>
          <p:cNvPr id="6" name="TextBox 5">
            <a:extLst>
              <a:ext uri="{FF2B5EF4-FFF2-40B4-BE49-F238E27FC236}">
                <a16:creationId xmlns:a16="http://schemas.microsoft.com/office/drawing/2014/main" id="{6C79BB9B-C299-5482-4E13-038BE82134BC}"/>
              </a:ext>
            </a:extLst>
          </p:cNvPr>
          <p:cNvSpPr txBox="1"/>
          <p:nvPr/>
        </p:nvSpPr>
        <p:spPr>
          <a:xfrm>
            <a:off x="1749752" y="4270756"/>
            <a:ext cx="3541173"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cs typeface="Calibri" panose="020F0502020204030204" pitchFamily="34" charset="0"/>
              </a:rPr>
              <a:t>Multi-</a:t>
            </a:r>
            <a:r>
              <a:rPr lang="en-US" sz="2000" dirty="0" err="1">
                <a:cs typeface="Calibri" panose="020F0502020204030204" pitchFamily="34" charset="0"/>
              </a:rPr>
              <a:t>omic</a:t>
            </a:r>
            <a:r>
              <a:rPr lang="en-US" sz="2000" dirty="0">
                <a:cs typeface="Calibri" panose="020F0502020204030204" pitchFamily="34" charset="0"/>
              </a:rPr>
              <a:t> evaluation including </a:t>
            </a:r>
            <a:r>
              <a:rPr lang="en-US" sz="2000" dirty="0" err="1">
                <a:cs typeface="Calibri" panose="020F0502020204030204" pitchFamily="34" charset="0"/>
              </a:rPr>
              <a:t>immunprofiling</a:t>
            </a:r>
            <a:r>
              <a:rPr lang="en-US" sz="2000" dirty="0">
                <a:cs typeface="Calibri" panose="020F0502020204030204" pitchFamily="34" charset="0"/>
              </a:rPr>
              <a:t>, spatial </a:t>
            </a:r>
            <a:r>
              <a:rPr lang="en-US" sz="2000" dirty="0" err="1">
                <a:cs typeface="Calibri" panose="020F0502020204030204" pitchFamily="34" charset="0"/>
              </a:rPr>
              <a:t>transcriptomics</a:t>
            </a:r>
            <a:r>
              <a:rPr lang="en-US" sz="2000" dirty="0">
                <a:cs typeface="Calibri" panose="020F0502020204030204" pitchFamily="34" charset="0"/>
              </a:rPr>
              <a:t>, functional testing</a:t>
            </a:r>
          </a:p>
          <a:p>
            <a:pPr marL="285750" indent="-285750">
              <a:buFont typeface="Arial" panose="020B0604020202020204" pitchFamily="34" charset="0"/>
              <a:buChar char="•"/>
            </a:pPr>
            <a:endParaRPr lang="en-US" sz="2000" dirty="0">
              <a:cs typeface="Calibri" panose="020F0502020204030204" pitchFamily="34" charset="0"/>
            </a:endParaRPr>
          </a:p>
          <a:p>
            <a:pPr marL="285750" indent="-285750">
              <a:buFont typeface="Arial" panose="020B0604020202020204" pitchFamily="34" charset="0"/>
              <a:buChar char="•"/>
            </a:pPr>
            <a:r>
              <a:rPr lang="en-US" sz="2000" dirty="0">
                <a:cs typeface="Calibri" panose="020F0502020204030204" pitchFamily="34" charset="0"/>
              </a:rPr>
              <a:t>AI and machine learning models</a:t>
            </a:r>
            <a:endParaRPr lang="en-CA" sz="2000" dirty="0">
              <a:cs typeface="Calibri" panose="020F0502020204030204" pitchFamily="34" charset="0"/>
            </a:endParaRPr>
          </a:p>
        </p:txBody>
      </p:sp>
      <p:cxnSp>
        <p:nvCxnSpPr>
          <p:cNvPr id="7" name="Straight Arrow Connector 6">
            <a:extLst>
              <a:ext uri="{FF2B5EF4-FFF2-40B4-BE49-F238E27FC236}">
                <a16:creationId xmlns:a16="http://schemas.microsoft.com/office/drawing/2014/main" id="{1F5ADEF0-20E8-EDF5-4028-CDA6B2C34B31}"/>
              </a:ext>
            </a:extLst>
          </p:cNvPr>
          <p:cNvCxnSpPr/>
          <p:nvPr/>
        </p:nvCxnSpPr>
        <p:spPr>
          <a:xfrm>
            <a:off x="7755442" y="3507624"/>
            <a:ext cx="346523"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A1A605A7-CE49-5712-1F84-0F347CA7BAD6}"/>
              </a:ext>
            </a:extLst>
          </p:cNvPr>
          <p:cNvCxnSpPr/>
          <p:nvPr/>
        </p:nvCxnSpPr>
        <p:spPr>
          <a:xfrm>
            <a:off x="7744143" y="2905644"/>
            <a:ext cx="421187" cy="272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BEB5E2E-B807-E95C-B68B-63EDF33F6359}"/>
              </a:ext>
            </a:extLst>
          </p:cNvPr>
          <p:cNvCxnSpPr/>
          <p:nvPr/>
        </p:nvCxnSpPr>
        <p:spPr>
          <a:xfrm flipV="1">
            <a:off x="7744143" y="3770739"/>
            <a:ext cx="357823" cy="3762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B863B50-C2C0-BA46-7623-EF85AD22C228}"/>
              </a:ext>
            </a:extLst>
          </p:cNvPr>
          <p:cNvSpPr txBox="1"/>
          <p:nvPr/>
        </p:nvSpPr>
        <p:spPr>
          <a:xfrm>
            <a:off x="8384592" y="2331069"/>
            <a:ext cx="3356304"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cs typeface="Calibri" panose="020F0502020204030204" pitchFamily="34" charset="0"/>
              </a:rPr>
              <a:t>Early read out such as </a:t>
            </a:r>
            <a:r>
              <a:rPr lang="en-US" sz="2000" dirty="0" err="1">
                <a:cs typeface="Calibri" panose="020F0502020204030204" pitchFamily="34" charset="0"/>
              </a:rPr>
              <a:t>ctDNA</a:t>
            </a:r>
            <a:r>
              <a:rPr lang="en-US" sz="2000" dirty="0">
                <a:cs typeface="Calibri" panose="020F0502020204030204" pitchFamily="34" charset="0"/>
              </a:rPr>
              <a:t> dynamics</a:t>
            </a:r>
          </a:p>
          <a:p>
            <a:endParaRPr lang="en-US" sz="2000" dirty="0">
              <a:cs typeface="Calibri" panose="020F0502020204030204" pitchFamily="34" charset="0"/>
            </a:endParaRPr>
          </a:p>
          <a:p>
            <a:pPr marL="285750" indent="-285750">
              <a:buFont typeface="Arial" panose="020B0604020202020204" pitchFamily="34" charset="0"/>
              <a:buChar char="•"/>
            </a:pPr>
            <a:r>
              <a:rPr lang="en-US" sz="2000" dirty="0">
                <a:cs typeface="Calibri" panose="020F0502020204030204" pitchFamily="34" charset="0"/>
              </a:rPr>
              <a:t>Deep characterization of exceptional responders and exception </a:t>
            </a:r>
            <a:r>
              <a:rPr lang="en-US" sz="2000" dirty="0" err="1">
                <a:cs typeface="Calibri" panose="020F0502020204030204" pitchFamily="34" charset="0"/>
              </a:rPr>
              <a:t>progressors</a:t>
            </a:r>
            <a:endParaRPr lang="en-US" sz="2000" dirty="0">
              <a:cs typeface="Calibri" panose="020F0502020204030204" pitchFamily="34" charset="0"/>
            </a:endParaRPr>
          </a:p>
          <a:p>
            <a:pPr marL="285750" indent="-285750">
              <a:buFont typeface="Arial" panose="020B0604020202020204" pitchFamily="34" charset="0"/>
              <a:buChar char="•"/>
            </a:pPr>
            <a:endParaRPr lang="en-US" sz="2000" dirty="0">
              <a:cs typeface="Calibri" panose="020F0502020204030204" pitchFamily="34" charset="0"/>
            </a:endParaRPr>
          </a:p>
          <a:p>
            <a:pPr marL="285750" indent="-285750">
              <a:buFont typeface="Arial" panose="020B0604020202020204" pitchFamily="34" charset="0"/>
              <a:buChar char="•"/>
            </a:pPr>
            <a:r>
              <a:rPr lang="en-US" sz="2000" dirty="0">
                <a:cs typeface="Calibri" panose="020F0502020204030204" pitchFamily="34" charset="0"/>
              </a:rPr>
              <a:t>Data sharing and iterative learning from ongoing and completed trials </a:t>
            </a:r>
            <a:endParaRPr lang="en-CA" sz="2000" dirty="0">
              <a:cs typeface="Calibri" panose="020F0502020204030204" pitchFamily="34" charset="0"/>
            </a:endParaRPr>
          </a:p>
        </p:txBody>
      </p:sp>
      <p:sp>
        <p:nvSpPr>
          <p:cNvPr id="11" name="TextBox 10">
            <a:extLst>
              <a:ext uri="{FF2B5EF4-FFF2-40B4-BE49-F238E27FC236}">
                <a16:creationId xmlns:a16="http://schemas.microsoft.com/office/drawing/2014/main" id="{72EE2482-9B59-5FB8-D670-1AF25641BD73}"/>
              </a:ext>
            </a:extLst>
          </p:cNvPr>
          <p:cNvSpPr txBox="1"/>
          <p:nvPr/>
        </p:nvSpPr>
        <p:spPr>
          <a:xfrm>
            <a:off x="63500" y="178654"/>
            <a:ext cx="12065000" cy="1446550"/>
          </a:xfrm>
          <a:prstGeom prst="rect">
            <a:avLst/>
          </a:prstGeom>
          <a:noFill/>
        </p:spPr>
        <p:txBody>
          <a:bodyPr wrap="square" rtlCol="0">
            <a:spAutoFit/>
          </a:bodyPr>
          <a:lstStyle/>
          <a:p>
            <a:r>
              <a:rPr lang="en-US" sz="4400" dirty="0">
                <a:solidFill>
                  <a:schemeClr val="accent1"/>
                </a:solidFill>
                <a:cs typeface="Calibri" panose="020F0502020204030204" pitchFamily="34" charset="0"/>
              </a:rPr>
              <a:t>Phase I Trials of the Future: </a:t>
            </a:r>
          </a:p>
          <a:p>
            <a:r>
              <a:rPr lang="en-US" sz="4400" dirty="0">
                <a:solidFill>
                  <a:schemeClr val="accent1"/>
                </a:solidFill>
                <a:cs typeface="Calibri" panose="020F0502020204030204" pitchFamily="34" charset="0"/>
              </a:rPr>
              <a:t>Patient-Centric, Not Drug-Centric or Trial-Centric</a:t>
            </a:r>
          </a:p>
        </p:txBody>
      </p:sp>
    </p:spTree>
    <p:extLst>
      <p:ext uri="{BB962C8B-B14F-4D97-AF65-F5344CB8AC3E}">
        <p14:creationId xmlns:p14="http://schemas.microsoft.com/office/powerpoint/2010/main" val="554132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2334C-4551-033B-E392-4C5952F37622}"/>
              </a:ext>
            </a:extLst>
          </p:cNvPr>
          <p:cNvSpPr>
            <a:spLocks noGrp="1"/>
          </p:cNvSpPr>
          <p:nvPr>
            <p:ph type="title"/>
          </p:nvPr>
        </p:nvSpPr>
        <p:spPr/>
        <p:txBody>
          <a:bodyPr/>
          <a:lstStyle/>
          <a:p>
            <a:r>
              <a:rPr lang="en-US" dirty="0">
                <a:solidFill>
                  <a:schemeClr val="accent1"/>
                </a:solidFill>
                <a:cs typeface="Calibri" panose="020F0502020204030204" pitchFamily="34" charset="0"/>
              </a:rPr>
              <a:t>Learning Objectives </a:t>
            </a:r>
          </a:p>
        </p:txBody>
      </p:sp>
      <p:sp>
        <p:nvSpPr>
          <p:cNvPr id="4" name="Slide Number Placeholder 3">
            <a:extLst>
              <a:ext uri="{FF2B5EF4-FFF2-40B4-BE49-F238E27FC236}">
                <a16:creationId xmlns:a16="http://schemas.microsoft.com/office/drawing/2014/main" id="{F20885FF-2C61-5D04-AAFF-F1A470262D27}"/>
              </a:ext>
            </a:extLst>
          </p:cNvPr>
          <p:cNvSpPr>
            <a:spLocks noGrp="1"/>
          </p:cNvSpPr>
          <p:nvPr>
            <p:ph type="sldNum" sz="quarter" idx="12"/>
          </p:nvPr>
        </p:nvSpPr>
        <p:spPr/>
        <p:txBody>
          <a:bodyPr/>
          <a:lstStyle/>
          <a:p>
            <a:fld id="{C070C98D-5447-D74D-8EBC-EDBE97D28AB4}" type="slidenum">
              <a:rPr lang="en-US" smtClean="0"/>
              <a:t>5</a:t>
            </a:fld>
            <a:endParaRPr lang="en-US"/>
          </a:p>
        </p:txBody>
      </p:sp>
      <p:graphicFrame>
        <p:nvGraphicFramePr>
          <p:cNvPr id="5" name="Diagram 4">
            <a:extLst>
              <a:ext uri="{FF2B5EF4-FFF2-40B4-BE49-F238E27FC236}">
                <a16:creationId xmlns:a16="http://schemas.microsoft.com/office/drawing/2014/main" id="{653E1FFA-F09F-F223-EA4C-65B096030D57}"/>
              </a:ext>
            </a:extLst>
          </p:cNvPr>
          <p:cNvGraphicFramePr/>
          <p:nvPr>
            <p:extLst>
              <p:ext uri="{D42A27DB-BD31-4B8C-83A1-F6EECF244321}">
                <p14:modId xmlns:p14="http://schemas.microsoft.com/office/powerpoint/2010/main" val="105960087"/>
              </p:ext>
            </p:extLst>
          </p:nvPr>
        </p:nvGraphicFramePr>
        <p:xfrm>
          <a:off x="371475" y="1690688"/>
          <a:ext cx="11487150" cy="42978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59368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3728-45C1-A577-AA5E-4FCBA6090CCE}"/>
              </a:ext>
            </a:extLst>
          </p:cNvPr>
          <p:cNvSpPr>
            <a:spLocks noGrp="1"/>
          </p:cNvSpPr>
          <p:nvPr>
            <p:ph type="title"/>
          </p:nvPr>
        </p:nvSpPr>
        <p:spPr/>
        <p:txBody>
          <a:bodyPr/>
          <a:lstStyle/>
          <a:p>
            <a:r>
              <a:rPr lang="en-US" dirty="0">
                <a:solidFill>
                  <a:schemeClr val="accent1"/>
                </a:solidFill>
                <a:latin typeface="+mn-lt"/>
              </a:rPr>
              <a:t>Take Home Messages </a:t>
            </a:r>
          </a:p>
        </p:txBody>
      </p:sp>
      <p:sp>
        <p:nvSpPr>
          <p:cNvPr id="4" name="Slide Number Placeholder 3">
            <a:extLst>
              <a:ext uri="{FF2B5EF4-FFF2-40B4-BE49-F238E27FC236}">
                <a16:creationId xmlns:a16="http://schemas.microsoft.com/office/drawing/2014/main" id="{2E8C7EFC-0B41-4C75-5677-78EE4723707D}"/>
              </a:ext>
            </a:extLst>
          </p:cNvPr>
          <p:cNvSpPr>
            <a:spLocks noGrp="1"/>
          </p:cNvSpPr>
          <p:nvPr>
            <p:ph type="sldNum" sz="quarter" idx="12"/>
          </p:nvPr>
        </p:nvSpPr>
        <p:spPr/>
        <p:txBody>
          <a:bodyPr/>
          <a:lstStyle/>
          <a:p>
            <a:fld id="{C070C98D-5447-D74D-8EBC-EDBE97D28AB4}" type="slidenum">
              <a:rPr lang="en-US" smtClean="0"/>
              <a:t>50</a:t>
            </a:fld>
            <a:endParaRPr lang="en-US"/>
          </a:p>
        </p:txBody>
      </p:sp>
      <p:sp>
        <p:nvSpPr>
          <p:cNvPr id="5" name="Text Placeholder 3">
            <a:extLst>
              <a:ext uri="{FF2B5EF4-FFF2-40B4-BE49-F238E27FC236}">
                <a16:creationId xmlns:a16="http://schemas.microsoft.com/office/drawing/2014/main" id="{5B99D9BA-A1E8-BE49-601E-FB60D259511F}"/>
              </a:ext>
            </a:extLst>
          </p:cNvPr>
          <p:cNvSpPr>
            <a:spLocks noGrp="1"/>
          </p:cNvSpPr>
          <p:nvPr>
            <p:ph idx="1"/>
          </p:nvPr>
        </p:nvSpPr>
        <p:spPr>
          <a:xfrm>
            <a:off x="749300" y="1690688"/>
            <a:ext cx="10515600" cy="4665662"/>
          </a:xfrm>
        </p:spPr>
        <p:txBody>
          <a:bodyPr>
            <a:normAutofit/>
          </a:bodyPr>
          <a:lstStyle/>
          <a:p>
            <a:r>
              <a:rPr lang="en-US" sz="2400" dirty="0">
                <a:effectLst/>
              </a:rPr>
              <a:t>Phase I trials interface between laboratory discoveries and clinical translation</a:t>
            </a:r>
          </a:p>
          <a:p>
            <a:r>
              <a:rPr lang="en-US" sz="2400" dirty="0">
                <a:effectLst/>
              </a:rPr>
              <a:t>Patient safety/well-being is paramount</a:t>
            </a:r>
          </a:p>
          <a:p>
            <a:r>
              <a:rPr lang="en-US" sz="2400" dirty="0">
                <a:effectLst/>
              </a:rPr>
              <a:t>Biomarker studies are essential to evaluate new cancer drugs</a:t>
            </a:r>
          </a:p>
          <a:p>
            <a:r>
              <a:rPr lang="en-US" sz="2400" dirty="0">
                <a:effectLst/>
              </a:rPr>
              <a:t>Phase I trials </a:t>
            </a:r>
            <a:r>
              <a:rPr lang="en-US" sz="2400" dirty="0">
                <a:cs typeface="Calibri" panose="020F0502020204030204" pitchFamily="34" charset="0"/>
              </a:rPr>
              <a:t>are evolving to meet the needs of changing landscape in drug development</a:t>
            </a:r>
          </a:p>
          <a:p>
            <a:r>
              <a:rPr lang="en-US" sz="2400" dirty="0">
                <a:cs typeface="Calibri" panose="020F0502020204030204" pitchFamily="34" charset="0"/>
                <a:sym typeface="Symbol" panose="05050102010706020507" pitchFamily="18" charset="2"/>
              </a:rPr>
              <a:t> flexibility,  adherence to traditional rules created in the cytotoxic era</a:t>
            </a:r>
          </a:p>
          <a:p>
            <a:pPr marL="342900" indent="-342900">
              <a:buFont typeface="Arial" panose="020B0604020202020204" pitchFamily="34" charset="0"/>
              <a:buChar char="•"/>
            </a:pPr>
            <a:r>
              <a:rPr lang="en-US" sz="2400" dirty="0">
                <a:cs typeface="Calibri" panose="020F0502020204030204" pitchFamily="34" charset="0"/>
                <a:sym typeface="Symbol" panose="05050102010706020507" pitchFamily="18" charset="2"/>
              </a:rPr>
              <a:t>Efforts such as Project Optimus focus on improving go-no-go decisions via:</a:t>
            </a:r>
          </a:p>
          <a:p>
            <a:pPr marL="1200150" lvl="1" indent="-457200">
              <a:buFont typeface="Wingdings" pitchFamily="2" charset="2"/>
              <a:buChar char="Ø"/>
            </a:pPr>
            <a:r>
              <a:rPr lang="en-US" dirty="0">
                <a:cs typeface="Calibri" panose="020F0502020204030204" pitchFamily="34" charset="0"/>
                <a:sym typeface="Symbol" panose="05050102010706020507" pitchFamily="18" charset="2"/>
              </a:rPr>
              <a:t>Maximize clinical, molecular and pharmacological data gained from each patient throughout the trial</a:t>
            </a:r>
          </a:p>
          <a:p>
            <a:pPr marL="1200150" lvl="1" indent="-457200">
              <a:buFont typeface="Wingdings" pitchFamily="2" charset="2"/>
              <a:buChar char="Ø"/>
            </a:pPr>
            <a:r>
              <a:rPr lang="en-US" dirty="0">
                <a:cs typeface="Calibri" panose="020F0502020204030204" pitchFamily="34" charset="0"/>
                <a:sym typeface="Symbol" panose="05050102010706020507" pitchFamily="18" charset="2"/>
              </a:rPr>
              <a:t>Develop innovative design to learn and adapt</a:t>
            </a:r>
          </a:p>
        </p:txBody>
      </p:sp>
    </p:spTree>
    <p:extLst>
      <p:ext uri="{BB962C8B-B14F-4D97-AF65-F5344CB8AC3E}">
        <p14:creationId xmlns:p14="http://schemas.microsoft.com/office/powerpoint/2010/main" val="23357211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B7783F9-1082-5D8F-082E-DF4B81936215}"/>
              </a:ext>
            </a:extLst>
          </p:cNvPr>
          <p:cNvPicPr>
            <a:picLocks noChangeAspect="1"/>
          </p:cNvPicPr>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artisticPaintStrokes/>
                    </a14:imgEffect>
                    <a14:imgEffect>
                      <a14:saturation sat="0"/>
                    </a14:imgEffect>
                  </a14:imgLayer>
                </a14:imgProps>
              </a:ext>
            </a:extLst>
          </a:blip>
          <a:srcRect l="9409" r="1" b="1"/>
          <a:stretch/>
        </p:blipFill>
        <p:spPr>
          <a:xfrm>
            <a:off x="0" y="0"/>
            <a:ext cx="9372600" cy="685800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8AB4304-F11D-F4FC-3C9A-398EA2CF4A6E}"/>
              </a:ext>
            </a:extLst>
          </p:cNvPr>
          <p:cNvSpPr>
            <a:spLocks noGrp="1"/>
          </p:cNvSpPr>
          <p:nvPr>
            <p:ph type="title"/>
          </p:nvPr>
        </p:nvSpPr>
        <p:spPr>
          <a:xfrm>
            <a:off x="839627" y="4192579"/>
            <a:ext cx="3445765" cy="1971675"/>
          </a:xfrm>
          <a:noFill/>
        </p:spPr>
        <p:txBody>
          <a:bodyPr vert="horz" lIns="91440" tIns="45720" rIns="91440" bIns="45720" rtlCol="0" anchor="b">
            <a:normAutofit/>
          </a:bodyPr>
          <a:lstStyle/>
          <a:p>
            <a:r>
              <a:rPr lang="en-US" sz="8000" dirty="0">
                <a:solidFill>
                  <a:schemeClr val="accent1"/>
                </a:solidFill>
                <a:latin typeface="Freestyle Script" panose="020F0502020204030204" pitchFamily="34" charset="0"/>
                <a:cs typeface="Freestyle Script" panose="020F0502020204030204" pitchFamily="34" charset="0"/>
              </a:rPr>
              <a:t>Thank you </a:t>
            </a:r>
          </a:p>
        </p:txBody>
      </p:sp>
      <p:sp>
        <p:nvSpPr>
          <p:cNvPr id="3" name="Slide Number Placeholder 2">
            <a:extLst>
              <a:ext uri="{FF2B5EF4-FFF2-40B4-BE49-F238E27FC236}">
                <a16:creationId xmlns:a16="http://schemas.microsoft.com/office/drawing/2014/main" id="{79584037-5AB3-A663-2FCA-2452673D752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C070C98D-5447-D74D-8EBC-EDBE97D28AB4}" type="slidenum">
              <a:rPr lang="en-US" smtClean="0">
                <a:solidFill>
                  <a:prstClr val="black">
                    <a:tint val="75000"/>
                  </a:prstClr>
                </a:solidFill>
                <a:latin typeface="Calibri" panose="020F0502020204030204"/>
              </a:rPr>
              <a:pPr>
                <a:spcAft>
                  <a:spcPts val="600"/>
                </a:spcAft>
                <a:defRPr/>
              </a:pPr>
              <a:t>51</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60028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24A51-62A4-4A0C-63CB-80C1DB1DCB09}"/>
              </a:ext>
            </a:extLst>
          </p:cNvPr>
          <p:cNvSpPr>
            <a:spLocks noGrp="1"/>
          </p:cNvSpPr>
          <p:nvPr>
            <p:ph type="title"/>
          </p:nvPr>
        </p:nvSpPr>
        <p:spPr>
          <a:xfrm>
            <a:off x="506185" y="218657"/>
            <a:ext cx="11179629" cy="1325563"/>
          </a:xfrm>
        </p:spPr>
        <p:txBody>
          <a:bodyPr/>
          <a:lstStyle/>
          <a:p>
            <a:r>
              <a:rPr lang="en-US" dirty="0">
                <a:solidFill>
                  <a:schemeClr val="accent1"/>
                </a:solidFill>
              </a:rPr>
              <a:t>Traditional Drug Discovery &amp; Development path </a:t>
            </a:r>
          </a:p>
        </p:txBody>
      </p:sp>
      <p:sp>
        <p:nvSpPr>
          <p:cNvPr id="8" name="TextBox 7">
            <a:extLst>
              <a:ext uri="{FF2B5EF4-FFF2-40B4-BE49-F238E27FC236}">
                <a16:creationId xmlns:a16="http://schemas.microsoft.com/office/drawing/2014/main" id="{4DF4D37E-6150-F9EC-1BB8-2A408C2BEEF0}"/>
              </a:ext>
            </a:extLst>
          </p:cNvPr>
          <p:cNvSpPr txBox="1"/>
          <p:nvPr/>
        </p:nvSpPr>
        <p:spPr>
          <a:xfrm>
            <a:off x="9196511" y="6494849"/>
            <a:ext cx="1600118" cy="253916"/>
          </a:xfrm>
          <a:prstGeom prst="rect">
            <a:avLst/>
          </a:prstGeom>
          <a:noFill/>
        </p:spPr>
        <p:txBody>
          <a:bodyPr wrap="none" rtlCol="0">
            <a:spAutoFit/>
          </a:bodyPr>
          <a:lstStyle/>
          <a:p>
            <a:r>
              <a:rPr lang="en-US" sz="1050" i="1" dirty="0"/>
              <a:t>Adapted from </a:t>
            </a:r>
            <a:r>
              <a:rPr lang="en-US" sz="1050" i="1" dirty="0" err="1"/>
              <a:t>Biorender</a:t>
            </a:r>
            <a:r>
              <a:rPr lang="en-US" sz="1050" i="1" dirty="0"/>
              <a:t> </a:t>
            </a:r>
          </a:p>
        </p:txBody>
      </p:sp>
      <p:sp>
        <p:nvSpPr>
          <p:cNvPr id="9" name="Slide Number Placeholder 8">
            <a:extLst>
              <a:ext uri="{FF2B5EF4-FFF2-40B4-BE49-F238E27FC236}">
                <a16:creationId xmlns:a16="http://schemas.microsoft.com/office/drawing/2014/main" id="{50651DB4-11C2-DFFB-2C85-63E5DF2CC4E5}"/>
              </a:ext>
            </a:extLst>
          </p:cNvPr>
          <p:cNvSpPr>
            <a:spLocks noGrp="1"/>
          </p:cNvSpPr>
          <p:nvPr>
            <p:ph type="sldNum" sz="quarter" idx="12"/>
          </p:nvPr>
        </p:nvSpPr>
        <p:spPr>
          <a:xfrm>
            <a:off x="9096375" y="6342045"/>
            <a:ext cx="2743200" cy="365125"/>
          </a:xfrm>
        </p:spPr>
        <p:txBody>
          <a:bodyPr/>
          <a:lstStyle/>
          <a:p>
            <a:fld id="{C070C98D-5447-D74D-8EBC-EDBE97D28AB4}" type="slidenum">
              <a:rPr lang="en-US" smtClean="0"/>
              <a:t>6</a:t>
            </a:fld>
            <a:endParaRPr lang="en-US" dirty="0"/>
          </a:p>
        </p:txBody>
      </p:sp>
      <p:pic>
        <p:nvPicPr>
          <p:cNvPr id="11" name="Picture 10">
            <a:extLst>
              <a:ext uri="{FF2B5EF4-FFF2-40B4-BE49-F238E27FC236}">
                <a16:creationId xmlns:a16="http://schemas.microsoft.com/office/drawing/2014/main" id="{3BEC75B8-59A7-191A-A020-C4FF4D002922}"/>
              </a:ext>
            </a:extLst>
          </p:cNvPr>
          <p:cNvPicPr>
            <a:picLocks noChangeAspect="1"/>
          </p:cNvPicPr>
          <p:nvPr/>
        </p:nvPicPr>
        <p:blipFill rotWithShape="1">
          <a:blip r:embed="rId3"/>
          <a:srcRect t="12767" b="4391"/>
          <a:stretch/>
        </p:blipFill>
        <p:spPr>
          <a:xfrm>
            <a:off x="745723" y="1095905"/>
            <a:ext cx="10608077" cy="5440539"/>
          </a:xfrm>
          <a:prstGeom prst="rect">
            <a:avLst/>
          </a:prstGeom>
        </p:spPr>
      </p:pic>
    </p:spTree>
    <p:extLst>
      <p:ext uri="{BB962C8B-B14F-4D97-AF65-F5344CB8AC3E}">
        <p14:creationId xmlns:p14="http://schemas.microsoft.com/office/powerpoint/2010/main" val="318970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2F061-AE91-0F14-D5D9-AED4D166530B}"/>
              </a:ext>
            </a:extLst>
          </p:cNvPr>
          <p:cNvSpPr>
            <a:spLocks noGrp="1"/>
          </p:cNvSpPr>
          <p:nvPr>
            <p:ph type="title"/>
          </p:nvPr>
        </p:nvSpPr>
        <p:spPr>
          <a:xfrm>
            <a:off x="687227" y="81418"/>
            <a:ext cx="10515600" cy="1325563"/>
          </a:xfrm>
        </p:spPr>
        <p:txBody>
          <a:bodyPr/>
          <a:lstStyle/>
          <a:p>
            <a:r>
              <a:rPr lang="en-US" dirty="0">
                <a:solidFill>
                  <a:schemeClr val="accent1"/>
                </a:solidFill>
              </a:rPr>
              <a:t>The Drug Development Process</a:t>
            </a:r>
          </a:p>
        </p:txBody>
      </p:sp>
      <p:sp>
        <p:nvSpPr>
          <p:cNvPr id="3" name="Slide Number Placeholder 2">
            <a:extLst>
              <a:ext uri="{FF2B5EF4-FFF2-40B4-BE49-F238E27FC236}">
                <a16:creationId xmlns:a16="http://schemas.microsoft.com/office/drawing/2014/main" id="{1E481017-ED63-C534-FBF5-8089EEB6B416}"/>
              </a:ext>
            </a:extLst>
          </p:cNvPr>
          <p:cNvSpPr>
            <a:spLocks noGrp="1"/>
          </p:cNvSpPr>
          <p:nvPr>
            <p:ph type="sldNum" sz="quarter" idx="12"/>
          </p:nvPr>
        </p:nvSpPr>
        <p:spPr/>
        <p:txBody>
          <a:bodyPr/>
          <a:lstStyle/>
          <a:p>
            <a:fld id="{C070C98D-5447-D74D-8EBC-EDBE97D28AB4}" type="slidenum">
              <a:rPr lang="en-US" smtClean="0"/>
              <a:t>7</a:t>
            </a:fld>
            <a:endParaRPr lang="en-US" dirty="0"/>
          </a:p>
        </p:txBody>
      </p:sp>
      <p:sp>
        <p:nvSpPr>
          <p:cNvPr id="6" name="TextBox 5">
            <a:extLst>
              <a:ext uri="{FF2B5EF4-FFF2-40B4-BE49-F238E27FC236}">
                <a16:creationId xmlns:a16="http://schemas.microsoft.com/office/drawing/2014/main" id="{BE0A86A2-373D-D185-A059-446642CCB21F}"/>
              </a:ext>
            </a:extLst>
          </p:cNvPr>
          <p:cNvSpPr txBox="1"/>
          <p:nvPr/>
        </p:nvSpPr>
        <p:spPr>
          <a:xfrm>
            <a:off x="838200" y="5725129"/>
            <a:ext cx="2145908" cy="738664"/>
          </a:xfrm>
          <a:prstGeom prst="rect">
            <a:avLst/>
          </a:prstGeom>
          <a:noFill/>
        </p:spPr>
        <p:txBody>
          <a:bodyPr wrap="none" rtlCol="0">
            <a:spAutoFit/>
          </a:bodyPr>
          <a:lstStyle/>
          <a:p>
            <a:pPr marL="285750" indent="-285750">
              <a:buFont typeface="Arial" panose="020B0604020202020204" pitchFamily="34" charset="0"/>
              <a:buChar char="•"/>
            </a:pPr>
            <a:r>
              <a:rPr lang="en-US" sz="1400" dirty="0"/>
              <a:t>Target discovery</a:t>
            </a:r>
          </a:p>
          <a:p>
            <a:pPr marL="285750" indent="-285750">
              <a:buFont typeface="Arial" panose="020B0604020202020204" pitchFamily="34" charset="0"/>
              <a:buChar char="•"/>
            </a:pPr>
            <a:r>
              <a:rPr lang="en-US" sz="1400" dirty="0"/>
              <a:t>Compound screening</a:t>
            </a:r>
          </a:p>
          <a:p>
            <a:pPr marL="285750" indent="-285750">
              <a:buFont typeface="Arial" panose="020B0604020202020204" pitchFamily="34" charset="0"/>
              <a:buChar char="•"/>
            </a:pPr>
            <a:r>
              <a:rPr lang="en-US" sz="1400" dirty="0"/>
              <a:t>Lead identification</a:t>
            </a:r>
          </a:p>
        </p:txBody>
      </p:sp>
      <p:sp>
        <p:nvSpPr>
          <p:cNvPr id="7" name="TextBox 6">
            <a:extLst>
              <a:ext uri="{FF2B5EF4-FFF2-40B4-BE49-F238E27FC236}">
                <a16:creationId xmlns:a16="http://schemas.microsoft.com/office/drawing/2014/main" id="{17D2A170-5AFA-08D6-1FCA-4F1E7DC50E61}"/>
              </a:ext>
            </a:extLst>
          </p:cNvPr>
          <p:cNvSpPr txBox="1"/>
          <p:nvPr/>
        </p:nvSpPr>
        <p:spPr>
          <a:xfrm>
            <a:off x="2984108" y="5754211"/>
            <a:ext cx="1640257" cy="738664"/>
          </a:xfrm>
          <a:prstGeom prst="rect">
            <a:avLst/>
          </a:prstGeom>
          <a:noFill/>
        </p:spPr>
        <p:txBody>
          <a:bodyPr wrap="none" rtlCol="0">
            <a:spAutoFit/>
          </a:bodyPr>
          <a:lstStyle/>
          <a:p>
            <a:pPr marL="285750" indent="-285750">
              <a:buFont typeface="Arial" panose="020B0604020202020204" pitchFamily="34" charset="0"/>
              <a:buChar char="•"/>
            </a:pPr>
            <a:r>
              <a:rPr lang="en-US" sz="1400" i="1" dirty="0"/>
              <a:t>In vitro </a:t>
            </a:r>
            <a:r>
              <a:rPr lang="en-US" sz="1400" dirty="0"/>
              <a:t>studies</a:t>
            </a:r>
          </a:p>
          <a:p>
            <a:pPr marL="285750" indent="-285750">
              <a:buFont typeface="Arial" panose="020B0604020202020204" pitchFamily="34" charset="0"/>
              <a:buChar char="•"/>
            </a:pPr>
            <a:r>
              <a:rPr lang="en-US" sz="1400" i="1" dirty="0"/>
              <a:t>In vivo </a:t>
            </a:r>
            <a:r>
              <a:rPr lang="en-US" sz="1400" dirty="0"/>
              <a:t>studies</a:t>
            </a:r>
          </a:p>
          <a:p>
            <a:pPr marL="285750" indent="-285750">
              <a:buFont typeface="Arial" panose="020B0604020202020204" pitchFamily="34" charset="0"/>
              <a:buChar char="•"/>
            </a:pPr>
            <a:r>
              <a:rPr lang="en-US" sz="1400" dirty="0"/>
              <a:t>Toxicity testing </a:t>
            </a:r>
          </a:p>
        </p:txBody>
      </p:sp>
      <p:sp>
        <p:nvSpPr>
          <p:cNvPr id="8" name="TextBox 7">
            <a:extLst>
              <a:ext uri="{FF2B5EF4-FFF2-40B4-BE49-F238E27FC236}">
                <a16:creationId xmlns:a16="http://schemas.microsoft.com/office/drawing/2014/main" id="{C9974CA8-D215-A89F-08E8-BBD880E5A7D1}"/>
              </a:ext>
            </a:extLst>
          </p:cNvPr>
          <p:cNvSpPr txBox="1"/>
          <p:nvPr/>
        </p:nvSpPr>
        <p:spPr>
          <a:xfrm>
            <a:off x="5023047" y="5754211"/>
            <a:ext cx="2076254" cy="738664"/>
          </a:xfrm>
          <a:prstGeom prst="rect">
            <a:avLst/>
          </a:prstGeom>
          <a:noFill/>
        </p:spPr>
        <p:txBody>
          <a:bodyPr wrap="square" rtlCol="0">
            <a:spAutoFit/>
          </a:bodyPr>
          <a:lstStyle/>
          <a:p>
            <a:pPr marL="285750" indent="-285750">
              <a:buFont typeface="Arial" panose="020B0604020202020204" pitchFamily="34" charset="0"/>
              <a:buChar char="•"/>
            </a:pPr>
            <a:r>
              <a:rPr lang="en-US" sz="1400" dirty="0"/>
              <a:t>Phase I, II, III</a:t>
            </a:r>
          </a:p>
          <a:p>
            <a:pPr marL="285750" indent="-285750">
              <a:buFont typeface="Arial" panose="020B0604020202020204" pitchFamily="34" charset="0"/>
              <a:buChar char="•"/>
            </a:pPr>
            <a:r>
              <a:rPr lang="en-US" sz="1400" dirty="0"/>
              <a:t>Dosage and safety monitoring</a:t>
            </a:r>
          </a:p>
        </p:txBody>
      </p:sp>
      <p:sp>
        <p:nvSpPr>
          <p:cNvPr id="9" name="TextBox 8">
            <a:extLst>
              <a:ext uri="{FF2B5EF4-FFF2-40B4-BE49-F238E27FC236}">
                <a16:creationId xmlns:a16="http://schemas.microsoft.com/office/drawing/2014/main" id="{81C4DD84-5F23-0411-70B2-B2E3DCBE53B1}"/>
              </a:ext>
            </a:extLst>
          </p:cNvPr>
          <p:cNvSpPr txBox="1"/>
          <p:nvPr/>
        </p:nvSpPr>
        <p:spPr>
          <a:xfrm>
            <a:off x="7099301" y="5754211"/>
            <a:ext cx="2076254"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t>Safety and efficacy evaluation</a:t>
            </a:r>
          </a:p>
          <a:p>
            <a:pPr marL="285750" indent="-285750">
              <a:buFont typeface="Arial" panose="020B0604020202020204" pitchFamily="34" charset="0"/>
              <a:buChar char="•"/>
            </a:pPr>
            <a:r>
              <a:rPr lang="en-US" sz="1400" dirty="0"/>
              <a:t>Approval and manufacture</a:t>
            </a:r>
          </a:p>
        </p:txBody>
      </p:sp>
      <p:sp>
        <p:nvSpPr>
          <p:cNvPr id="10" name="TextBox 9">
            <a:extLst>
              <a:ext uri="{FF2B5EF4-FFF2-40B4-BE49-F238E27FC236}">
                <a16:creationId xmlns:a16="http://schemas.microsoft.com/office/drawing/2014/main" id="{7248A636-9483-0F28-0045-979FC4C749AB}"/>
              </a:ext>
            </a:extLst>
          </p:cNvPr>
          <p:cNvSpPr txBox="1"/>
          <p:nvPr/>
        </p:nvSpPr>
        <p:spPr>
          <a:xfrm>
            <a:off x="9126573" y="5725129"/>
            <a:ext cx="2076254" cy="523220"/>
          </a:xfrm>
          <a:prstGeom prst="rect">
            <a:avLst/>
          </a:prstGeom>
          <a:noFill/>
        </p:spPr>
        <p:txBody>
          <a:bodyPr wrap="square" rtlCol="0">
            <a:spAutoFit/>
          </a:bodyPr>
          <a:lstStyle/>
          <a:p>
            <a:pPr marL="285750" indent="-285750">
              <a:buFont typeface="Arial" panose="020B0604020202020204" pitchFamily="34" charset="0"/>
              <a:buChar char="•"/>
            </a:pPr>
            <a:r>
              <a:rPr lang="en-US" sz="1400" dirty="0"/>
              <a:t>Post release monitoring </a:t>
            </a:r>
          </a:p>
        </p:txBody>
      </p:sp>
      <p:pic>
        <p:nvPicPr>
          <p:cNvPr id="12" name="Picture 11">
            <a:extLst>
              <a:ext uri="{FF2B5EF4-FFF2-40B4-BE49-F238E27FC236}">
                <a16:creationId xmlns:a16="http://schemas.microsoft.com/office/drawing/2014/main" id="{C09E07D3-C45A-2B13-25BB-4779FA6AABC0}"/>
              </a:ext>
            </a:extLst>
          </p:cNvPr>
          <p:cNvPicPr>
            <a:picLocks noChangeAspect="1"/>
          </p:cNvPicPr>
          <p:nvPr/>
        </p:nvPicPr>
        <p:blipFill>
          <a:blip r:embed="rId3"/>
          <a:stretch>
            <a:fillRect/>
          </a:stretch>
        </p:blipFill>
        <p:spPr>
          <a:xfrm>
            <a:off x="599271" y="1514982"/>
            <a:ext cx="10923806" cy="4239229"/>
          </a:xfrm>
          <a:prstGeom prst="rect">
            <a:avLst/>
          </a:prstGeom>
        </p:spPr>
      </p:pic>
      <p:sp>
        <p:nvSpPr>
          <p:cNvPr id="4" name="Left Bracket 3">
            <a:extLst>
              <a:ext uri="{FF2B5EF4-FFF2-40B4-BE49-F238E27FC236}">
                <a16:creationId xmlns:a16="http://schemas.microsoft.com/office/drawing/2014/main" id="{A717E10F-8E49-2EB9-DA37-F0D5CAF73F70}"/>
              </a:ext>
            </a:extLst>
          </p:cNvPr>
          <p:cNvSpPr/>
          <p:nvPr/>
        </p:nvSpPr>
        <p:spPr>
          <a:xfrm rot="5400000">
            <a:off x="2779941" y="-534757"/>
            <a:ext cx="144575" cy="4028058"/>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9D3D262F-3D58-E94C-AEE4-8BD2C8BF24F0}"/>
              </a:ext>
            </a:extLst>
          </p:cNvPr>
          <p:cNvSpPr txBox="1"/>
          <p:nvPr/>
        </p:nvSpPr>
        <p:spPr>
          <a:xfrm>
            <a:off x="2214044" y="1338718"/>
            <a:ext cx="1310039" cy="369332"/>
          </a:xfrm>
          <a:prstGeom prst="rect">
            <a:avLst/>
          </a:prstGeom>
          <a:noFill/>
        </p:spPr>
        <p:txBody>
          <a:bodyPr wrap="none" rtlCol="0">
            <a:spAutoFit/>
          </a:bodyPr>
          <a:lstStyle/>
          <a:p>
            <a:r>
              <a:rPr lang="en-US" dirty="0"/>
              <a:t>Pre-</a:t>
            </a:r>
            <a:r>
              <a:rPr lang="en-US" dirty="0" err="1"/>
              <a:t>clincial</a:t>
            </a:r>
            <a:endParaRPr lang="en-US" dirty="0"/>
          </a:p>
        </p:txBody>
      </p:sp>
      <p:sp>
        <p:nvSpPr>
          <p:cNvPr id="11" name="Left Bracket 10">
            <a:extLst>
              <a:ext uri="{FF2B5EF4-FFF2-40B4-BE49-F238E27FC236}">
                <a16:creationId xmlns:a16="http://schemas.microsoft.com/office/drawing/2014/main" id="{26442C8B-AD16-B7DF-78F7-967FC7A7F3B9}"/>
              </a:ext>
            </a:extLst>
          </p:cNvPr>
          <p:cNvSpPr/>
          <p:nvPr/>
        </p:nvSpPr>
        <p:spPr>
          <a:xfrm rot="5400000">
            <a:off x="8122377" y="-1679865"/>
            <a:ext cx="144577" cy="6318269"/>
          </a:xfrm>
          <a:prstGeom prst="leftBracket">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8992A27A-9169-7EDC-C17C-514D3027C7AE}"/>
              </a:ext>
            </a:extLst>
          </p:cNvPr>
          <p:cNvSpPr txBox="1"/>
          <p:nvPr/>
        </p:nvSpPr>
        <p:spPr>
          <a:xfrm>
            <a:off x="7451040" y="1366892"/>
            <a:ext cx="943143" cy="369332"/>
          </a:xfrm>
          <a:prstGeom prst="rect">
            <a:avLst/>
          </a:prstGeom>
          <a:noFill/>
        </p:spPr>
        <p:txBody>
          <a:bodyPr wrap="none" rtlCol="0">
            <a:spAutoFit/>
          </a:bodyPr>
          <a:lstStyle/>
          <a:p>
            <a:r>
              <a:rPr lang="en-US" dirty="0"/>
              <a:t>Clinical</a:t>
            </a:r>
          </a:p>
        </p:txBody>
      </p:sp>
    </p:spTree>
    <p:extLst>
      <p:ext uri="{BB962C8B-B14F-4D97-AF65-F5344CB8AC3E}">
        <p14:creationId xmlns:p14="http://schemas.microsoft.com/office/powerpoint/2010/main" val="1325585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33032B-33C2-9E5A-F9FA-B5598954E61B}"/>
              </a:ext>
            </a:extLst>
          </p:cNvPr>
          <p:cNvSpPr>
            <a:spLocks noGrp="1"/>
          </p:cNvSpPr>
          <p:nvPr>
            <p:ph idx="1"/>
          </p:nvPr>
        </p:nvSpPr>
        <p:spPr>
          <a:xfrm>
            <a:off x="2224086" y="1582373"/>
            <a:ext cx="8677277" cy="4910502"/>
          </a:xfrm>
        </p:spPr>
        <p:txBody>
          <a:bodyPr>
            <a:noAutofit/>
          </a:bodyPr>
          <a:lstStyle/>
          <a:p>
            <a:pPr algn="l">
              <a:spcBef>
                <a:spcPts val="1200"/>
              </a:spcBef>
              <a:buFont typeface="Arial" panose="020B0604020202020204" pitchFamily="34" charset="0"/>
              <a:buChar char="•"/>
            </a:pPr>
            <a:r>
              <a:rPr lang="en-US" sz="2400" b="0" i="0" dirty="0">
                <a:solidFill>
                  <a:srgbClr val="333333"/>
                </a:solidFill>
                <a:effectLst/>
                <a:highlight>
                  <a:srgbClr val="FFFFFF"/>
                </a:highlight>
              </a:rPr>
              <a:t>Learn new insights into a disease process that lead to design a new  product to stop or reverse the effects of the disease</a:t>
            </a:r>
          </a:p>
          <a:p>
            <a:pPr algn="l">
              <a:spcBef>
                <a:spcPts val="1200"/>
              </a:spcBef>
              <a:buFont typeface="Arial" panose="020B0604020202020204" pitchFamily="34" charset="0"/>
              <a:buChar char="•"/>
            </a:pPr>
            <a:r>
              <a:rPr lang="en-US" sz="2400" b="0" i="0" dirty="0">
                <a:solidFill>
                  <a:srgbClr val="333333"/>
                </a:solidFill>
                <a:effectLst/>
                <a:highlight>
                  <a:srgbClr val="FFFFFF"/>
                </a:highlight>
              </a:rPr>
              <a:t>Perform lots of tests to find possible beneficial effects</a:t>
            </a:r>
          </a:p>
          <a:p>
            <a:pPr algn="l">
              <a:spcBef>
                <a:spcPts val="1200"/>
              </a:spcBef>
              <a:buFont typeface="Arial" panose="020B0604020202020204" pitchFamily="34" charset="0"/>
              <a:buChar char="•"/>
            </a:pPr>
            <a:r>
              <a:rPr lang="en-US" sz="2400" dirty="0">
                <a:solidFill>
                  <a:srgbClr val="333333"/>
                </a:solidFill>
                <a:highlight>
                  <a:srgbClr val="FFFFFF"/>
                </a:highlight>
              </a:rPr>
              <a:t>Evaluate expression in clinical specimens</a:t>
            </a:r>
          </a:p>
          <a:p>
            <a:pPr lvl="1">
              <a:spcBef>
                <a:spcPts val="1200"/>
              </a:spcBef>
            </a:pPr>
            <a:r>
              <a:rPr lang="en-US" sz="2000" dirty="0">
                <a:solidFill>
                  <a:srgbClr val="333333"/>
                </a:solidFill>
                <a:highlight>
                  <a:srgbClr val="FFFFFF"/>
                </a:highlight>
              </a:rPr>
              <a:t>tumor types, prevalence, tissue specificity</a:t>
            </a:r>
          </a:p>
          <a:p>
            <a:pPr lvl="1">
              <a:spcBef>
                <a:spcPts val="1200"/>
              </a:spcBef>
            </a:pPr>
            <a:r>
              <a:rPr lang="en-US" sz="2000" b="0" i="0" dirty="0">
                <a:solidFill>
                  <a:srgbClr val="333333"/>
                </a:solidFill>
                <a:effectLst/>
                <a:highlight>
                  <a:srgbClr val="FFFFFF"/>
                </a:highlight>
              </a:rPr>
              <a:t>All </a:t>
            </a:r>
            <a:r>
              <a:rPr lang="en-US" sz="2000" dirty="0">
                <a:solidFill>
                  <a:srgbClr val="333333"/>
                </a:solidFill>
                <a:highlight>
                  <a:srgbClr val="FFFFFF"/>
                </a:highlight>
              </a:rPr>
              <a:t>comers vs enriched design</a:t>
            </a:r>
          </a:p>
          <a:p>
            <a:pPr lvl="1">
              <a:spcBef>
                <a:spcPts val="1200"/>
              </a:spcBef>
            </a:pPr>
            <a:r>
              <a:rPr lang="en-US" sz="2000" dirty="0">
                <a:solidFill>
                  <a:srgbClr val="333333"/>
                </a:solidFill>
                <a:highlight>
                  <a:srgbClr val="FFFFFF"/>
                </a:highlight>
              </a:rPr>
              <a:t>Resistant vs naïve population</a:t>
            </a:r>
            <a:endParaRPr lang="en-US" sz="2000" b="0" i="0" dirty="0">
              <a:solidFill>
                <a:srgbClr val="333333"/>
              </a:solidFill>
              <a:effectLst/>
              <a:highlight>
                <a:srgbClr val="FFFFFF"/>
              </a:highlight>
            </a:endParaRPr>
          </a:p>
          <a:p>
            <a:pPr algn="l">
              <a:spcBef>
                <a:spcPts val="1200"/>
              </a:spcBef>
              <a:buFont typeface="Arial" panose="020B0604020202020204" pitchFamily="34" charset="0"/>
              <a:buChar char="•"/>
            </a:pPr>
            <a:r>
              <a:rPr lang="en-US" sz="2400" b="0" i="0" dirty="0">
                <a:solidFill>
                  <a:srgbClr val="333333"/>
                </a:solidFill>
                <a:effectLst/>
                <a:highlight>
                  <a:srgbClr val="FFFFFF"/>
                </a:highlight>
              </a:rPr>
              <a:t>Evaluate existing treatments that have unanticipated effects.</a:t>
            </a:r>
          </a:p>
          <a:p>
            <a:pPr algn="l">
              <a:spcBef>
                <a:spcPts val="1200"/>
              </a:spcBef>
              <a:buFont typeface="Arial" panose="020B0604020202020204" pitchFamily="34" charset="0"/>
              <a:buChar char="•"/>
            </a:pPr>
            <a:r>
              <a:rPr lang="en-US" sz="2400" b="0" i="0" dirty="0">
                <a:solidFill>
                  <a:srgbClr val="333333"/>
                </a:solidFill>
                <a:effectLst/>
                <a:highlight>
                  <a:srgbClr val="FFFFFF"/>
                </a:highlight>
              </a:rPr>
              <a:t>Use new technologies that provide new ways to target medical products to manipulate genetic material</a:t>
            </a:r>
          </a:p>
        </p:txBody>
      </p:sp>
      <p:sp>
        <p:nvSpPr>
          <p:cNvPr id="4" name="Slide Number Placeholder 3">
            <a:extLst>
              <a:ext uri="{FF2B5EF4-FFF2-40B4-BE49-F238E27FC236}">
                <a16:creationId xmlns:a16="http://schemas.microsoft.com/office/drawing/2014/main" id="{3AD54253-42AD-D2CA-DB70-953EA7B29370}"/>
              </a:ext>
            </a:extLst>
          </p:cNvPr>
          <p:cNvSpPr>
            <a:spLocks noGrp="1"/>
          </p:cNvSpPr>
          <p:nvPr>
            <p:ph type="sldNum" sz="quarter" idx="12"/>
          </p:nvPr>
        </p:nvSpPr>
        <p:spPr/>
        <p:txBody>
          <a:bodyPr/>
          <a:lstStyle/>
          <a:p>
            <a:fld id="{C070C98D-5447-D74D-8EBC-EDBE97D28AB4}" type="slidenum">
              <a:rPr lang="en-US" smtClean="0"/>
              <a:t>8</a:t>
            </a:fld>
            <a:endParaRPr lang="en-US"/>
          </a:p>
        </p:txBody>
      </p:sp>
      <p:pic>
        <p:nvPicPr>
          <p:cNvPr id="5" name="Picture 4">
            <a:extLst>
              <a:ext uri="{FF2B5EF4-FFF2-40B4-BE49-F238E27FC236}">
                <a16:creationId xmlns:a16="http://schemas.microsoft.com/office/drawing/2014/main" id="{67DAF44C-EC26-0149-8B54-43AA638CD42C}"/>
              </a:ext>
            </a:extLst>
          </p:cNvPr>
          <p:cNvPicPr>
            <a:picLocks noChangeAspect="1"/>
          </p:cNvPicPr>
          <p:nvPr/>
        </p:nvPicPr>
        <p:blipFill>
          <a:blip r:embed="rId3"/>
          <a:stretch>
            <a:fillRect/>
          </a:stretch>
        </p:blipFill>
        <p:spPr>
          <a:xfrm>
            <a:off x="270756" y="2031957"/>
            <a:ext cx="1810453" cy="3425182"/>
          </a:xfrm>
          <a:prstGeom prst="rect">
            <a:avLst/>
          </a:prstGeom>
        </p:spPr>
      </p:pic>
      <p:sp>
        <p:nvSpPr>
          <p:cNvPr id="6" name="Title 1">
            <a:extLst>
              <a:ext uri="{FF2B5EF4-FFF2-40B4-BE49-F238E27FC236}">
                <a16:creationId xmlns:a16="http://schemas.microsoft.com/office/drawing/2014/main" id="{906DD522-6126-4B67-8571-983CEA7BDC90}"/>
              </a:ext>
            </a:extLst>
          </p:cNvPr>
          <p:cNvSpPr>
            <a:spLocks noGrp="1"/>
          </p:cNvSpPr>
          <p:nvPr>
            <p:ph type="title"/>
          </p:nvPr>
        </p:nvSpPr>
        <p:spPr>
          <a:xfrm>
            <a:off x="838200" y="365125"/>
            <a:ext cx="10515600" cy="1011239"/>
          </a:xfrm>
        </p:spPr>
        <p:txBody>
          <a:bodyPr/>
          <a:lstStyle/>
          <a:p>
            <a:r>
              <a:rPr lang="en-US" dirty="0">
                <a:solidFill>
                  <a:schemeClr val="accent1"/>
                </a:solidFill>
              </a:rPr>
              <a:t>The TARGET Discovery</a:t>
            </a:r>
          </a:p>
        </p:txBody>
      </p:sp>
    </p:spTree>
    <p:extLst>
      <p:ext uri="{BB962C8B-B14F-4D97-AF65-F5344CB8AC3E}">
        <p14:creationId xmlns:p14="http://schemas.microsoft.com/office/powerpoint/2010/main" val="2000036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D54253-42AD-D2CA-DB70-953EA7B29370}"/>
              </a:ext>
            </a:extLst>
          </p:cNvPr>
          <p:cNvSpPr>
            <a:spLocks noGrp="1"/>
          </p:cNvSpPr>
          <p:nvPr>
            <p:ph type="sldNum" sz="quarter" idx="12"/>
          </p:nvPr>
        </p:nvSpPr>
        <p:spPr/>
        <p:txBody>
          <a:bodyPr/>
          <a:lstStyle/>
          <a:p>
            <a:fld id="{C070C98D-5447-D74D-8EBC-EDBE97D28AB4}" type="slidenum">
              <a:rPr lang="en-US" smtClean="0"/>
              <a:t>9</a:t>
            </a:fld>
            <a:endParaRPr lang="en-US"/>
          </a:p>
        </p:txBody>
      </p:sp>
      <p:pic>
        <p:nvPicPr>
          <p:cNvPr id="5" name="Picture 4">
            <a:extLst>
              <a:ext uri="{FF2B5EF4-FFF2-40B4-BE49-F238E27FC236}">
                <a16:creationId xmlns:a16="http://schemas.microsoft.com/office/drawing/2014/main" id="{67DAF44C-EC26-0149-8B54-43AA638CD42C}"/>
              </a:ext>
            </a:extLst>
          </p:cNvPr>
          <p:cNvPicPr>
            <a:picLocks noChangeAspect="1"/>
          </p:cNvPicPr>
          <p:nvPr/>
        </p:nvPicPr>
        <p:blipFill>
          <a:blip r:embed="rId3"/>
          <a:stretch>
            <a:fillRect/>
          </a:stretch>
        </p:blipFill>
        <p:spPr>
          <a:xfrm>
            <a:off x="0" y="2013593"/>
            <a:ext cx="1810453" cy="3425182"/>
          </a:xfrm>
          <a:prstGeom prst="rect">
            <a:avLst/>
          </a:prstGeom>
        </p:spPr>
      </p:pic>
      <p:sp>
        <p:nvSpPr>
          <p:cNvPr id="6" name="Title 1">
            <a:extLst>
              <a:ext uri="{FF2B5EF4-FFF2-40B4-BE49-F238E27FC236}">
                <a16:creationId xmlns:a16="http://schemas.microsoft.com/office/drawing/2014/main" id="{906DD522-6126-4B67-8571-983CEA7BDC90}"/>
              </a:ext>
            </a:extLst>
          </p:cNvPr>
          <p:cNvSpPr>
            <a:spLocks noGrp="1"/>
          </p:cNvSpPr>
          <p:nvPr>
            <p:ph type="title"/>
          </p:nvPr>
        </p:nvSpPr>
        <p:spPr>
          <a:xfrm>
            <a:off x="838200" y="365125"/>
            <a:ext cx="10515600" cy="1325563"/>
          </a:xfrm>
        </p:spPr>
        <p:txBody>
          <a:bodyPr/>
          <a:lstStyle/>
          <a:p>
            <a:r>
              <a:rPr lang="en-US" dirty="0">
                <a:solidFill>
                  <a:schemeClr val="accent1"/>
                </a:solidFill>
              </a:rPr>
              <a:t>The DRUG Development</a:t>
            </a:r>
          </a:p>
        </p:txBody>
      </p:sp>
      <p:sp>
        <p:nvSpPr>
          <p:cNvPr id="7" name="Content Placeholder 2">
            <a:extLst>
              <a:ext uri="{FF2B5EF4-FFF2-40B4-BE49-F238E27FC236}">
                <a16:creationId xmlns:a16="http://schemas.microsoft.com/office/drawing/2014/main" id="{59BC13CE-5735-A3B2-1696-445D38B2EF9A}"/>
              </a:ext>
            </a:extLst>
          </p:cNvPr>
          <p:cNvSpPr txBox="1">
            <a:spLocks/>
          </p:cNvSpPr>
          <p:nvPr/>
        </p:nvSpPr>
        <p:spPr>
          <a:xfrm>
            <a:off x="1676401" y="1419225"/>
            <a:ext cx="10515600" cy="559593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spcBef>
                <a:spcPts val="600"/>
              </a:spcBef>
              <a:buFont typeface="Arial" panose="020B0604020202020204" pitchFamily="34" charset="0"/>
              <a:buChar char="•"/>
            </a:pPr>
            <a:r>
              <a:rPr lang="en-US" sz="2400" b="0" i="0" dirty="0">
                <a:solidFill>
                  <a:srgbClr val="333333"/>
                </a:solidFill>
                <a:effectLst/>
              </a:rPr>
              <a:t>Learn how it is:</a:t>
            </a:r>
          </a:p>
          <a:p>
            <a:pPr lvl="1">
              <a:spcBef>
                <a:spcPts val="600"/>
              </a:spcBef>
            </a:pPr>
            <a:r>
              <a:rPr lang="en-US" b="0" i="0" dirty="0">
                <a:solidFill>
                  <a:srgbClr val="333333"/>
                </a:solidFill>
                <a:effectLst/>
              </a:rPr>
              <a:t>Absorbed (po/IV)</a:t>
            </a:r>
            <a:endParaRPr lang="en-US" dirty="0">
              <a:solidFill>
                <a:srgbClr val="333333"/>
              </a:solidFill>
            </a:endParaRPr>
          </a:p>
          <a:p>
            <a:pPr lvl="1">
              <a:spcBef>
                <a:spcPts val="600"/>
              </a:spcBef>
            </a:pPr>
            <a:r>
              <a:rPr lang="en-US" dirty="0">
                <a:solidFill>
                  <a:srgbClr val="333333"/>
                </a:solidFill>
              </a:rPr>
              <a:t>D</a:t>
            </a:r>
            <a:r>
              <a:rPr lang="en-US" b="0" i="0" dirty="0">
                <a:solidFill>
                  <a:srgbClr val="333333"/>
                </a:solidFill>
                <a:effectLst/>
              </a:rPr>
              <a:t>istributed (tissue concentration, reservoirs)</a:t>
            </a:r>
          </a:p>
          <a:p>
            <a:pPr lvl="1">
              <a:spcBef>
                <a:spcPts val="600"/>
              </a:spcBef>
            </a:pPr>
            <a:r>
              <a:rPr lang="en-US" b="0" i="0" dirty="0">
                <a:solidFill>
                  <a:srgbClr val="333333"/>
                </a:solidFill>
                <a:effectLst/>
              </a:rPr>
              <a:t>Metabolized and Excreted (CYP enzymes, metabolites, route of excretion) </a:t>
            </a:r>
          </a:p>
          <a:p>
            <a:pPr algn="l">
              <a:spcBef>
                <a:spcPts val="600"/>
              </a:spcBef>
              <a:buFont typeface="Arial" panose="020B0604020202020204" pitchFamily="34" charset="0"/>
              <a:buChar char="•"/>
            </a:pPr>
            <a:r>
              <a:rPr lang="en-US" sz="2400" dirty="0">
                <a:solidFill>
                  <a:srgbClr val="333333"/>
                </a:solidFill>
              </a:rPr>
              <a:t>P</a:t>
            </a:r>
            <a:r>
              <a:rPr lang="en-US" sz="2400" b="0" i="0" dirty="0">
                <a:solidFill>
                  <a:srgbClr val="333333"/>
                </a:solidFill>
                <a:effectLst/>
              </a:rPr>
              <a:t>otential benefits and mechanisms of action</a:t>
            </a:r>
          </a:p>
          <a:p>
            <a:pPr algn="l">
              <a:spcBef>
                <a:spcPts val="600"/>
              </a:spcBef>
              <a:buFont typeface="Arial" panose="020B0604020202020204" pitchFamily="34" charset="0"/>
              <a:buChar char="•"/>
            </a:pPr>
            <a:r>
              <a:rPr lang="en-US" sz="2400" b="0" i="0" dirty="0">
                <a:solidFill>
                  <a:srgbClr val="333333"/>
                </a:solidFill>
                <a:effectLst/>
              </a:rPr>
              <a:t>Appropriate dosage</a:t>
            </a:r>
          </a:p>
          <a:p>
            <a:pPr algn="l">
              <a:spcBef>
                <a:spcPts val="600"/>
              </a:spcBef>
              <a:buFont typeface="Arial" panose="020B0604020202020204" pitchFamily="34" charset="0"/>
              <a:buChar char="•"/>
            </a:pPr>
            <a:r>
              <a:rPr lang="en-US" sz="2400" b="0" i="0" dirty="0">
                <a:solidFill>
                  <a:srgbClr val="333333"/>
                </a:solidFill>
                <a:effectLst/>
              </a:rPr>
              <a:t>The best way to give the drug (such as by mouth or injection)</a:t>
            </a:r>
          </a:p>
          <a:p>
            <a:pPr algn="l">
              <a:spcBef>
                <a:spcPts val="600"/>
              </a:spcBef>
              <a:buFont typeface="Arial" panose="020B0604020202020204" pitchFamily="34" charset="0"/>
              <a:buChar char="•"/>
            </a:pPr>
            <a:r>
              <a:rPr lang="en-US" sz="2400" b="0" i="0" dirty="0">
                <a:solidFill>
                  <a:srgbClr val="333333"/>
                </a:solidFill>
                <a:effectLst/>
              </a:rPr>
              <a:t>Side effects </a:t>
            </a:r>
          </a:p>
          <a:p>
            <a:pPr algn="l">
              <a:spcBef>
                <a:spcPts val="600"/>
              </a:spcBef>
              <a:buFont typeface="Arial" panose="020B0604020202020204" pitchFamily="34" charset="0"/>
              <a:buChar char="•"/>
            </a:pPr>
            <a:r>
              <a:rPr lang="en-US" sz="2400" b="0" i="0" dirty="0">
                <a:solidFill>
                  <a:srgbClr val="333333"/>
                </a:solidFill>
                <a:effectLst/>
              </a:rPr>
              <a:t>How it affects groups of people (gender, race, or ethnicity) differently</a:t>
            </a:r>
          </a:p>
          <a:p>
            <a:pPr algn="l">
              <a:spcBef>
                <a:spcPts val="600"/>
              </a:spcBef>
              <a:buFont typeface="Arial" panose="020B0604020202020204" pitchFamily="34" charset="0"/>
              <a:buChar char="•"/>
            </a:pPr>
            <a:r>
              <a:rPr lang="en-US" sz="2400" b="0" i="0" dirty="0">
                <a:solidFill>
                  <a:srgbClr val="333333"/>
                </a:solidFill>
                <a:effectLst/>
              </a:rPr>
              <a:t>How it interacts with other drugs and treatments</a:t>
            </a:r>
          </a:p>
          <a:p>
            <a:pPr algn="l">
              <a:spcBef>
                <a:spcPts val="600"/>
              </a:spcBef>
              <a:buFont typeface="Arial" panose="020B0604020202020204" pitchFamily="34" charset="0"/>
              <a:buChar char="•"/>
            </a:pPr>
            <a:r>
              <a:rPr lang="en-US" sz="2400" b="0" i="0" dirty="0">
                <a:solidFill>
                  <a:srgbClr val="333333"/>
                </a:solidFill>
                <a:effectLst/>
              </a:rPr>
              <a:t>Its effectiveness as compared with similar drugs</a:t>
            </a:r>
          </a:p>
        </p:txBody>
      </p:sp>
    </p:spTree>
    <p:extLst>
      <p:ext uri="{BB962C8B-B14F-4D97-AF65-F5344CB8AC3E}">
        <p14:creationId xmlns:p14="http://schemas.microsoft.com/office/powerpoint/2010/main" val="24747081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21921</TotalTime>
  <Words>3650</Words>
  <Application>Microsoft Macintosh PowerPoint</Application>
  <PresentationFormat>Widescreen</PresentationFormat>
  <Paragraphs>674</Paragraphs>
  <Slides>51</Slides>
  <Notes>34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51</vt:i4>
      </vt:variant>
    </vt:vector>
  </HeadingPairs>
  <TitlesOfParts>
    <vt:vector size="64" baseType="lpstr">
      <vt:lpstr>Aptos</vt:lpstr>
      <vt:lpstr>Aptos Display</vt:lpstr>
      <vt:lpstr>Arial</vt:lpstr>
      <vt:lpstr>Arial Narrow</vt:lpstr>
      <vt:lpstr>Calibri</vt:lpstr>
      <vt:lpstr>Franklin Gothic Book</vt:lpstr>
      <vt:lpstr>Freestyle Script</vt:lpstr>
      <vt:lpstr>Lucida Sans</vt:lpstr>
      <vt:lpstr>Lucida Sans Unicode</vt:lpstr>
      <vt:lpstr>system-ui</vt:lpstr>
      <vt:lpstr>Times New Roman</vt:lpstr>
      <vt:lpstr>Wingdings</vt:lpstr>
      <vt:lpstr>Office Theme</vt:lpstr>
      <vt:lpstr>Prerequisites for Therapeutic Studies In Humans &amp; Phase I Trials</vt:lpstr>
      <vt:lpstr>Disclosurses</vt:lpstr>
      <vt:lpstr>Acknowledgements </vt:lpstr>
      <vt:lpstr>Learning Objectives </vt:lpstr>
      <vt:lpstr>Learning Objectives </vt:lpstr>
      <vt:lpstr>Traditional Drug Discovery &amp; Development path </vt:lpstr>
      <vt:lpstr>The Drug Development Process</vt:lpstr>
      <vt:lpstr>The TARGET Discovery</vt:lpstr>
      <vt:lpstr>The DRUG Development</vt:lpstr>
      <vt:lpstr>PK Parameters: </vt:lpstr>
      <vt:lpstr>Preclinical Research</vt:lpstr>
      <vt:lpstr>In Vitro Models</vt:lpstr>
      <vt:lpstr>In Vivo Toxicology Studies: Objectives and types</vt:lpstr>
      <vt:lpstr>First in Humans Dose Nomenclature </vt:lpstr>
      <vt:lpstr>Starting dose selection steps</vt:lpstr>
      <vt:lpstr>Role of Biomarkers</vt:lpstr>
      <vt:lpstr>Learning Objectives </vt:lpstr>
      <vt:lpstr>Phase I Pillars</vt:lpstr>
      <vt:lpstr>Phase I Objectives</vt:lpstr>
      <vt:lpstr>Patient Population Criteria</vt:lpstr>
      <vt:lpstr>Common Terminology Criteria for Adverse Events CTCAE</vt:lpstr>
      <vt:lpstr>Dose Limiting Toxicity DLT </vt:lpstr>
      <vt:lpstr>Consideration for DLT</vt:lpstr>
      <vt:lpstr>Recommended Phase 2 Dose RP2D</vt:lpstr>
      <vt:lpstr>Dose Escalation Methods: Ruled-Based </vt:lpstr>
      <vt:lpstr>PowerPoint Presentation</vt:lpstr>
      <vt:lpstr>Ruled-based: Accelerated Titration Design</vt:lpstr>
      <vt:lpstr>Dose Escalation Methods: Model-based &amp; assisted</vt:lpstr>
      <vt:lpstr>Model-based: Modified continual reassessment method</vt:lpstr>
      <vt:lpstr>Modified Toxicity Probability Interval (mTPI) Design: A Model-Assist Design</vt:lpstr>
      <vt:lpstr>The Traditional Drug Development Paradigm</vt:lpstr>
      <vt:lpstr>Example of Traditional Phase I Study Design</vt:lpstr>
      <vt:lpstr>Learning Objectives </vt:lpstr>
      <vt:lpstr>Why Are Phase I Trials Changing?</vt:lpstr>
      <vt:lpstr>SCIENTIFIC Aspects Comparison of Past and Present Ph I Trials</vt:lpstr>
      <vt:lpstr>OPERATIONAL Aspects Comparison of Past and Present Ph I Trials</vt:lpstr>
      <vt:lpstr>PowerPoint Presentation</vt:lpstr>
      <vt:lpstr>Factors to Consider for Recommended  Dose Decisions</vt:lpstr>
      <vt:lpstr>Dose-Effect Curves differ for cytotoxics vs MTA vs IO</vt:lpstr>
      <vt:lpstr>Project OPTIMUS</vt:lpstr>
      <vt:lpstr>Project OPTIMUS Multidisciplinary Team</vt:lpstr>
      <vt:lpstr>Consequences of Not Optimizing Dosage Before Approval</vt:lpstr>
      <vt:lpstr>Holistic approach to evaluate all data to inform dosage selection for clinical trials.  </vt:lpstr>
      <vt:lpstr>Dose Optimization MDICT 2022 Based on Project Optimus</vt:lpstr>
      <vt:lpstr>Seamless Trial Design</vt:lpstr>
      <vt:lpstr>PowerPoint Presentation</vt:lpstr>
      <vt:lpstr>Common IO Phase I Study Design </vt:lpstr>
      <vt:lpstr>IO+IO Combinations – Possible Decision Tree</vt:lpstr>
      <vt:lpstr>PowerPoint Presentation</vt:lpstr>
      <vt:lpstr>Take Home Messages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spreafico</dc:creator>
  <cp:lastModifiedBy>anna spreafico</cp:lastModifiedBy>
  <cp:revision>103</cp:revision>
  <dcterms:created xsi:type="dcterms:W3CDTF">2024-08-04T18:08:14Z</dcterms:created>
  <dcterms:modified xsi:type="dcterms:W3CDTF">2024-08-20T21:19:52Z</dcterms:modified>
</cp:coreProperties>
</file>